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7" r:id="rId8"/>
    <p:sldId id="305" r:id="rId9"/>
    <p:sldId id="266" r:id="rId10"/>
    <p:sldId id="269" r:id="rId11"/>
    <p:sldId id="320" r:id="rId12"/>
    <p:sldId id="304" r:id="rId13"/>
    <p:sldId id="321" r:id="rId14"/>
    <p:sldId id="322" r:id="rId15"/>
    <p:sldId id="323" r:id="rId16"/>
    <p:sldId id="324" r:id="rId17"/>
    <p:sldId id="325" r:id="rId18"/>
    <p:sldId id="273" r:id="rId19"/>
    <p:sldId id="286" r:id="rId20"/>
    <p:sldId id="292" r:id="rId21"/>
    <p:sldId id="301" r:id="rId22"/>
    <p:sldId id="302" r:id="rId23"/>
    <p:sldId id="303" r:id="rId24"/>
    <p:sldId id="288" r:id="rId25"/>
    <p:sldId id="287" r:id="rId26"/>
    <p:sldId id="291" r:id="rId27"/>
    <p:sldId id="290" r:id="rId28"/>
    <p:sldId id="293" r:id="rId29"/>
    <p:sldId id="295" r:id="rId30"/>
    <p:sldId id="297" r:id="rId31"/>
    <p:sldId id="296" r:id="rId32"/>
    <p:sldId id="275" r:id="rId33"/>
    <p:sldId id="307" r:id="rId34"/>
    <p:sldId id="308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274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276" r:id="rId56"/>
    <p:sldId id="277" r:id="rId57"/>
    <p:sldId id="284" r:id="rId58"/>
    <p:sldId id="283" r:id="rId59"/>
    <p:sldId id="285" r:id="rId60"/>
    <p:sldId id="281" r:id="rId61"/>
    <p:sldId id="282" r:id="rId62"/>
  </p:sldIdLst>
  <p:sldSz cx="9144000" cy="6858000" type="screen4x3"/>
  <p:notesSz cx="6858000" cy="9144000"/>
  <p:custDataLst>
    <p:tags r:id="rId6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7" autoAdjust="0"/>
  </p:normalViewPr>
  <p:slideViewPr>
    <p:cSldViewPr>
      <p:cViewPr varScale="1">
        <p:scale>
          <a:sx n="98" d="100"/>
          <a:sy n="98" d="100"/>
        </p:scale>
        <p:origin x="-11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tags" Target="tags/tag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5B9BD5"/>
            </a:solidFill>
            <a:ln w="25363">
              <a:noFill/>
            </a:ln>
          </c:spPr>
          <c:invertIfNegative val="0"/>
          <c:cat>
            <c:strRef>
              <c:f>Feuil1!$A$2:$A$7</c:f>
              <c:strCache>
                <c:ptCount val="6"/>
                <c:pt idx="0">
                  <c:v>CHU adulte</c:v>
                </c:pt>
                <c:pt idx="1">
                  <c:v>CHU Péd</c:v>
                </c:pt>
                <c:pt idx="2">
                  <c:v>CH</c:v>
                </c:pt>
                <c:pt idx="3">
                  <c:v>HIA</c:v>
                </c:pt>
                <c:pt idx="4">
                  <c:v>Clinique</c:v>
                </c:pt>
                <c:pt idx="5">
                  <c:v>Autre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63.0</c:v>
                </c:pt>
                <c:pt idx="1">
                  <c:v>25.0</c:v>
                </c:pt>
                <c:pt idx="2">
                  <c:v>59.0</c:v>
                </c:pt>
                <c:pt idx="3">
                  <c:v>5.0</c:v>
                </c:pt>
                <c:pt idx="4">
                  <c:v>20.0</c:v>
                </c:pt>
                <c:pt idx="5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6610152"/>
        <c:axId val="-2096344888"/>
      </c:barChart>
      <c:catAx>
        <c:axId val="-209661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96344888"/>
        <c:crosses val="autoZero"/>
        <c:auto val="1"/>
        <c:lblAlgn val="ctr"/>
        <c:lblOffset val="100"/>
        <c:noMultiLvlLbl val="0"/>
      </c:catAx>
      <c:valAx>
        <c:axId val="-2096344888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96610152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77780511811024"/>
          <c:y val="0.160934301181102"/>
          <c:w val="0.915138615485564"/>
          <c:h val="0.644325541338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CHU Ad</c:v>
                </c:pt>
              </c:strCache>
            </c:strRef>
          </c:tx>
          <c:spPr>
            <a:solidFill>
              <a:srgbClr val="5B9BD5"/>
            </a:solidFill>
            <a:ln w="25401">
              <a:noFill/>
            </a:ln>
          </c:spPr>
          <c:invertIfNegative val="0"/>
          <c:cat>
            <c:strRef>
              <c:f>Feuil1!$A$2:$A$9</c:f>
              <c:strCache>
                <c:ptCount val="8"/>
                <c:pt idx="0">
                  <c:v>IdF</c:v>
                </c:pt>
                <c:pt idx="1">
                  <c:v>Auv lyon Rh</c:v>
                </c:pt>
                <c:pt idx="2">
                  <c:v>Est</c:v>
                </c:pt>
                <c:pt idx="3">
                  <c:v>Ouest</c:v>
                </c:pt>
                <c:pt idx="4">
                  <c:v>Nord</c:v>
                </c:pt>
                <c:pt idx="5">
                  <c:v>Sud Est</c:v>
                </c:pt>
                <c:pt idx="6">
                  <c:v>Sud Ouest</c:v>
                </c:pt>
                <c:pt idx="7">
                  <c:v>Antilles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13.0</c:v>
                </c:pt>
                <c:pt idx="1">
                  <c:v>6.0</c:v>
                </c:pt>
                <c:pt idx="2">
                  <c:v>10.0</c:v>
                </c:pt>
                <c:pt idx="3">
                  <c:v>7.0</c:v>
                </c:pt>
                <c:pt idx="4">
                  <c:v>8.0</c:v>
                </c:pt>
                <c:pt idx="5">
                  <c:v>6.0</c:v>
                </c:pt>
                <c:pt idx="6">
                  <c:v>5.0</c:v>
                </c:pt>
                <c:pt idx="7">
                  <c:v>4.0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CHU Ped</c:v>
                </c:pt>
              </c:strCache>
            </c:strRef>
          </c:tx>
          <c:spPr>
            <a:solidFill>
              <a:srgbClr val="ED7D31"/>
            </a:solidFill>
            <a:ln w="25401">
              <a:noFill/>
            </a:ln>
          </c:spPr>
          <c:invertIfNegative val="0"/>
          <c:cat>
            <c:strRef>
              <c:f>Feuil1!$A$2:$A$9</c:f>
              <c:strCache>
                <c:ptCount val="8"/>
                <c:pt idx="0">
                  <c:v>IdF</c:v>
                </c:pt>
                <c:pt idx="1">
                  <c:v>Auv lyon Rh</c:v>
                </c:pt>
                <c:pt idx="2">
                  <c:v>Est</c:v>
                </c:pt>
                <c:pt idx="3">
                  <c:v>Ouest</c:v>
                </c:pt>
                <c:pt idx="4">
                  <c:v>Nord</c:v>
                </c:pt>
                <c:pt idx="5">
                  <c:v>Sud Est</c:v>
                </c:pt>
                <c:pt idx="6">
                  <c:v>Sud Ouest</c:v>
                </c:pt>
                <c:pt idx="7">
                  <c:v>Antilles</c:v>
                </c:pt>
              </c:strCache>
            </c:strRef>
          </c:cat>
          <c:val>
            <c:numRef>
              <c:f>Feuil1!$C$2:$C$9</c:f>
              <c:numCache>
                <c:formatCode>General</c:formatCode>
                <c:ptCount val="8"/>
                <c:pt idx="0">
                  <c:v>4.0</c:v>
                </c:pt>
                <c:pt idx="1">
                  <c:v>4.0</c:v>
                </c:pt>
                <c:pt idx="2">
                  <c:v>3.0</c:v>
                </c:pt>
                <c:pt idx="3">
                  <c:v>5.0</c:v>
                </c:pt>
                <c:pt idx="4">
                  <c:v>3.0</c:v>
                </c:pt>
                <c:pt idx="5">
                  <c:v>2.0</c:v>
                </c:pt>
                <c:pt idx="6">
                  <c:v>2.0</c:v>
                </c:pt>
                <c:pt idx="7">
                  <c:v>2.0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CH</c:v>
                </c:pt>
              </c:strCache>
            </c:strRef>
          </c:tx>
          <c:spPr>
            <a:solidFill>
              <a:srgbClr val="A5A5A5"/>
            </a:solidFill>
            <a:ln w="25401">
              <a:noFill/>
            </a:ln>
          </c:spPr>
          <c:invertIfNegative val="0"/>
          <c:cat>
            <c:strRef>
              <c:f>Feuil1!$A$2:$A$9</c:f>
              <c:strCache>
                <c:ptCount val="8"/>
                <c:pt idx="0">
                  <c:v>IdF</c:v>
                </c:pt>
                <c:pt idx="1">
                  <c:v>Auv lyon Rh</c:v>
                </c:pt>
                <c:pt idx="2">
                  <c:v>Est</c:v>
                </c:pt>
                <c:pt idx="3">
                  <c:v>Ouest</c:v>
                </c:pt>
                <c:pt idx="4">
                  <c:v>Nord</c:v>
                </c:pt>
                <c:pt idx="5">
                  <c:v>Sud Est</c:v>
                </c:pt>
                <c:pt idx="6">
                  <c:v>Sud Ouest</c:v>
                </c:pt>
                <c:pt idx="7">
                  <c:v>Antilles</c:v>
                </c:pt>
              </c:strCache>
            </c:strRef>
          </c:cat>
          <c:val>
            <c:numRef>
              <c:f>Feuil1!$D$2:$D$9</c:f>
              <c:numCache>
                <c:formatCode>General</c:formatCode>
                <c:ptCount val="8"/>
                <c:pt idx="0">
                  <c:v>5.0</c:v>
                </c:pt>
                <c:pt idx="1">
                  <c:v>10.0</c:v>
                </c:pt>
                <c:pt idx="2">
                  <c:v>13.0</c:v>
                </c:pt>
                <c:pt idx="3">
                  <c:v>3.0</c:v>
                </c:pt>
                <c:pt idx="4">
                  <c:v>14.0</c:v>
                </c:pt>
                <c:pt idx="5">
                  <c:v>2.0</c:v>
                </c:pt>
                <c:pt idx="6">
                  <c:v>12.0</c:v>
                </c:pt>
              </c:numCache>
            </c:numRef>
          </c:val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Clin /psph</c:v>
                </c:pt>
              </c:strCache>
            </c:strRef>
          </c:tx>
          <c:spPr>
            <a:solidFill>
              <a:srgbClr val="FFC000"/>
            </a:solidFill>
            <a:ln w="25401">
              <a:noFill/>
            </a:ln>
          </c:spPr>
          <c:invertIfNegative val="0"/>
          <c:cat>
            <c:strRef>
              <c:f>Feuil1!$A$2:$A$9</c:f>
              <c:strCache>
                <c:ptCount val="8"/>
                <c:pt idx="0">
                  <c:v>IdF</c:v>
                </c:pt>
                <c:pt idx="1">
                  <c:v>Auv lyon Rh</c:v>
                </c:pt>
                <c:pt idx="2">
                  <c:v>Est</c:v>
                </c:pt>
                <c:pt idx="3">
                  <c:v>Ouest</c:v>
                </c:pt>
                <c:pt idx="4">
                  <c:v>Nord</c:v>
                </c:pt>
                <c:pt idx="5">
                  <c:v>Sud Est</c:v>
                </c:pt>
                <c:pt idx="6">
                  <c:v>Sud Ouest</c:v>
                </c:pt>
                <c:pt idx="7">
                  <c:v>Antilles</c:v>
                </c:pt>
              </c:strCache>
            </c:strRef>
          </c:cat>
          <c:val>
            <c:numRef>
              <c:f>Feuil1!$E$2:$E$9</c:f>
              <c:numCache>
                <c:formatCode>General</c:formatCode>
                <c:ptCount val="8"/>
                <c:pt idx="0">
                  <c:v>7.0</c:v>
                </c:pt>
                <c:pt idx="1">
                  <c:v>6.0</c:v>
                </c:pt>
                <c:pt idx="3">
                  <c:v>6.0</c:v>
                </c:pt>
                <c:pt idx="4">
                  <c:v>1.0</c:v>
                </c:pt>
              </c:numCache>
            </c:numRef>
          </c:val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HIA</c:v>
                </c:pt>
              </c:strCache>
            </c:strRef>
          </c:tx>
          <c:spPr>
            <a:solidFill>
              <a:srgbClr val="4472C4"/>
            </a:solidFill>
            <a:ln w="25401">
              <a:noFill/>
            </a:ln>
          </c:spPr>
          <c:invertIfNegative val="0"/>
          <c:cat>
            <c:strRef>
              <c:f>Feuil1!$A$2:$A$9</c:f>
              <c:strCache>
                <c:ptCount val="8"/>
                <c:pt idx="0">
                  <c:v>IdF</c:v>
                </c:pt>
                <c:pt idx="1">
                  <c:v>Auv lyon Rh</c:v>
                </c:pt>
                <c:pt idx="2">
                  <c:v>Est</c:v>
                </c:pt>
                <c:pt idx="3">
                  <c:v>Ouest</c:v>
                </c:pt>
                <c:pt idx="4">
                  <c:v>Nord</c:v>
                </c:pt>
                <c:pt idx="5">
                  <c:v>Sud Est</c:v>
                </c:pt>
                <c:pt idx="6">
                  <c:v>Sud Ouest</c:v>
                </c:pt>
                <c:pt idx="7">
                  <c:v>Antilles</c:v>
                </c:pt>
              </c:strCache>
            </c:strRef>
          </c:cat>
          <c:val>
            <c:numRef>
              <c:f>Feuil1!$F$2:$F$9</c:f>
              <c:numCache>
                <c:formatCode>General</c:formatCode>
                <c:ptCount val="8"/>
                <c:pt idx="0">
                  <c:v>1.0</c:v>
                </c:pt>
                <c:pt idx="1">
                  <c:v>1.0</c:v>
                </c:pt>
                <c:pt idx="5">
                  <c:v>2.0</c:v>
                </c:pt>
                <c:pt idx="6">
                  <c:v>1.0</c:v>
                </c:pt>
              </c:numCache>
            </c:numRef>
          </c:val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70AD47"/>
            </a:solidFill>
            <a:ln w="25401">
              <a:noFill/>
            </a:ln>
          </c:spPr>
          <c:invertIfNegative val="0"/>
          <c:cat>
            <c:strRef>
              <c:f>Feuil1!$A$2:$A$9</c:f>
              <c:strCache>
                <c:ptCount val="8"/>
                <c:pt idx="0">
                  <c:v>IdF</c:v>
                </c:pt>
                <c:pt idx="1">
                  <c:v>Auv lyon Rh</c:v>
                </c:pt>
                <c:pt idx="2">
                  <c:v>Est</c:v>
                </c:pt>
                <c:pt idx="3">
                  <c:v>Ouest</c:v>
                </c:pt>
                <c:pt idx="4">
                  <c:v>Nord</c:v>
                </c:pt>
                <c:pt idx="5">
                  <c:v>Sud Est</c:v>
                </c:pt>
                <c:pt idx="6">
                  <c:v>Sud Ouest</c:v>
                </c:pt>
                <c:pt idx="7">
                  <c:v>Antilles</c:v>
                </c:pt>
              </c:strCache>
            </c:strRef>
          </c:cat>
          <c:val>
            <c:numRef>
              <c:f>Feuil1!$G$2:$G$9</c:f>
              <c:numCache>
                <c:formatCode>General</c:formatCode>
                <c:ptCount val="8"/>
                <c:pt idx="1">
                  <c:v>2.0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6936376"/>
        <c:axId val="-2097037816"/>
      </c:barChart>
      <c:catAx>
        <c:axId val="-209693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97037816"/>
        <c:crosses val="autoZero"/>
        <c:auto val="1"/>
        <c:lblAlgn val="ctr"/>
        <c:lblOffset val="100"/>
        <c:noMultiLvlLbl val="0"/>
      </c:catAx>
      <c:valAx>
        <c:axId val="-2097037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096936376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ayout/>
      <c:overlay val="0"/>
      <c:spPr>
        <a:noFill/>
        <a:ln w="2540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03897-5D48-4FF7-B527-1A4042C6FE0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C04117B-F2E5-433E-9A00-57E3536760D5}">
      <dgm:prSet phldrT="[Texte]"/>
      <dgm:spPr/>
      <dgm:t>
        <a:bodyPr/>
        <a:lstStyle/>
        <a:p>
          <a:r>
            <a:rPr lang="fr-FR" dirty="0" smtClean="0"/>
            <a:t>2013-14</a:t>
          </a:r>
          <a:endParaRPr lang="fr-FR" dirty="0"/>
        </a:p>
      </dgm:t>
    </dgm:pt>
    <dgm:pt modelId="{C75376D4-79C9-4538-AA29-EF0B3CF05985}" type="parTrans" cxnId="{F554CA53-B39F-4B50-87E5-6E16FC2435BB}">
      <dgm:prSet/>
      <dgm:spPr/>
      <dgm:t>
        <a:bodyPr/>
        <a:lstStyle/>
        <a:p>
          <a:endParaRPr lang="fr-FR"/>
        </a:p>
      </dgm:t>
    </dgm:pt>
    <dgm:pt modelId="{1D3924EE-943B-4735-B20D-8139BD2582B9}" type="sibTrans" cxnId="{F554CA53-B39F-4B50-87E5-6E16FC2435BB}">
      <dgm:prSet/>
      <dgm:spPr/>
      <dgm:t>
        <a:bodyPr/>
        <a:lstStyle/>
        <a:p>
          <a:endParaRPr lang="fr-FR"/>
        </a:p>
      </dgm:t>
    </dgm:pt>
    <dgm:pt modelId="{09B38AFC-AB2E-48B4-9C10-6DB727576984}">
      <dgm:prSet phldrT="[Texte]"/>
      <dgm:spPr>
        <a:noFill/>
      </dgm:spPr>
      <dgm:t>
        <a:bodyPr/>
        <a:lstStyle/>
        <a:p>
          <a:r>
            <a:rPr lang="fr-FR" dirty="0" smtClean="0">
              <a:solidFill>
                <a:srgbClr val="1F497D"/>
              </a:solidFill>
            </a:rPr>
            <a:t>Procédures Universitaires</a:t>
          </a:r>
          <a:endParaRPr lang="fr-FR" dirty="0">
            <a:solidFill>
              <a:srgbClr val="1F497D"/>
            </a:solidFill>
          </a:endParaRPr>
        </a:p>
      </dgm:t>
    </dgm:pt>
    <dgm:pt modelId="{BA784ABF-4AE2-486E-A969-837B6615A470}" type="parTrans" cxnId="{D8977BCD-51FA-4BCF-8943-7580C0409CF2}">
      <dgm:prSet/>
      <dgm:spPr/>
      <dgm:t>
        <a:bodyPr/>
        <a:lstStyle/>
        <a:p>
          <a:endParaRPr lang="fr-FR"/>
        </a:p>
      </dgm:t>
    </dgm:pt>
    <dgm:pt modelId="{A6D342E2-4D27-4EC9-B8E5-A15A18BF014F}" type="sibTrans" cxnId="{D8977BCD-51FA-4BCF-8943-7580C0409CF2}">
      <dgm:prSet/>
      <dgm:spPr/>
      <dgm:t>
        <a:bodyPr/>
        <a:lstStyle/>
        <a:p>
          <a:endParaRPr lang="fr-FR"/>
        </a:p>
      </dgm:t>
    </dgm:pt>
    <dgm:pt modelId="{811DB126-422C-43A5-95AB-57920BB17852}">
      <dgm:prSet phldrT="[Texte]"/>
      <dgm:spPr/>
      <dgm:t>
        <a:bodyPr/>
        <a:lstStyle/>
        <a:p>
          <a:r>
            <a:rPr lang="fr-FR" dirty="0" smtClean="0"/>
            <a:t>2014-15</a:t>
          </a:r>
          <a:endParaRPr lang="fr-FR" dirty="0"/>
        </a:p>
      </dgm:t>
    </dgm:pt>
    <dgm:pt modelId="{728FFC7A-FD39-4D9A-AA3B-4FA7AA0903E1}" type="parTrans" cxnId="{06ADB59C-D423-4471-8BA1-B761AF9F34DC}">
      <dgm:prSet/>
      <dgm:spPr/>
      <dgm:t>
        <a:bodyPr/>
        <a:lstStyle/>
        <a:p>
          <a:endParaRPr lang="fr-FR"/>
        </a:p>
      </dgm:t>
    </dgm:pt>
    <dgm:pt modelId="{632DDB97-5B1D-4822-B10E-2DA72A963113}" type="sibTrans" cxnId="{06ADB59C-D423-4471-8BA1-B761AF9F34DC}">
      <dgm:prSet/>
      <dgm:spPr/>
      <dgm:t>
        <a:bodyPr/>
        <a:lstStyle/>
        <a:p>
          <a:endParaRPr lang="fr-FR"/>
        </a:p>
      </dgm:t>
    </dgm:pt>
    <dgm:pt modelId="{C363FE4F-9297-428E-BF17-81B6308F82CB}">
      <dgm:prSet phldrT="[Texte]"/>
      <dgm:spPr>
        <a:noFill/>
      </dgm:spPr>
      <dgm:t>
        <a:bodyPr/>
        <a:lstStyle/>
        <a:p>
          <a:r>
            <a:rPr lang="fr-FR" dirty="0" smtClean="0">
              <a:solidFill>
                <a:srgbClr val="1F497D"/>
              </a:solidFill>
            </a:rPr>
            <a:t>Mise en route: articles, QCM…</a:t>
          </a:r>
          <a:endParaRPr lang="fr-FR" dirty="0">
            <a:solidFill>
              <a:srgbClr val="1F497D"/>
            </a:solidFill>
          </a:endParaRPr>
        </a:p>
      </dgm:t>
    </dgm:pt>
    <dgm:pt modelId="{38AD6BF5-DEAC-445C-BD97-3DA3E8EBB325}" type="parTrans" cxnId="{02ED1841-8EA8-49FF-A3F9-2D59CF1B682F}">
      <dgm:prSet/>
      <dgm:spPr/>
      <dgm:t>
        <a:bodyPr/>
        <a:lstStyle/>
        <a:p>
          <a:endParaRPr lang="fr-FR"/>
        </a:p>
      </dgm:t>
    </dgm:pt>
    <dgm:pt modelId="{23F6AED2-5F82-4B86-88D9-1F93C21BE50B}" type="sibTrans" cxnId="{02ED1841-8EA8-49FF-A3F9-2D59CF1B682F}">
      <dgm:prSet/>
      <dgm:spPr/>
      <dgm:t>
        <a:bodyPr/>
        <a:lstStyle/>
        <a:p>
          <a:endParaRPr lang="fr-FR"/>
        </a:p>
      </dgm:t>
    </dgm:pt>
    <dgm:pt modelId="{84DB0EF2-F7AA-4A03-9186-E13060A302FC}">
      <dgm:prSet phldrT="[Texte]"/>
      <dgm:spPr/>
      <dgm:t>
        <a:bodyPr/>
        <a:lstStyle/>
        <a:p>
          <a:r>
            <a:rPr lang="fr-FR" dirty="0" smtClean="0"/>
            <a:t>2015-2016</a:t>
          </a:r>
          <a:endParaRPr lang="fr-FR" dirty="0"/>
        </a:p>
      </dgm:t>
    </dgm:pt>
    <dgm:pt modelId="{CBEABFB3-BBF1-4E5A-BB4D-192D0FA8D54C}" type="parTrans" cxnId="{24A53DE1-F4C5-42E9-82B5-C187636F960F}">
      <dgm:prSet/>
      <dgm:spPr/>
      <dgm:t>
        <a:bodyPr/>
        <a:lstStyle/>
        <a:p>
          <a:endParaRPr lang="fr-FR"/>
        </a:p>
      </dgm:t>
    </dgm:pt>
    <dgm:pt modelId="{55305A90-7205-4862-8014-CD82110402CC}" type="sibTrans" cxnId="{24A53DE1-F4C5-42E9-82B5-C187636F960F}">
      <dgm:prSet/>
      <dgm:spPr/>
      <dgm:t>
        <a:bodyPr/>
        <a:lstStyle/>
        <a:p>
          <a:endParaRPr lang="fr-FR"/>
        </a:p>
      </dgm:t>
    </dgm:pt>
    <dgm:pt modelId="{6277DF0C-F97F-4DE0-B981-0D341F47212A}">
      <dgm:prSet phldrT="[Texte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fr-FR" dirty="0" smtClean="0">
              <a:solidFill>
                <a:srgbClr val="1F497D"/>
              </a:solidFill>
            </a:rPr>
            <a:t>Harmonisation complète </a:t>
          </a:r>
          <a:endParaRPr lang="fr-FR" dirty="0">
            <a:solidFill>
              <a:srgbClr val="1F497D"/>
            </a:solidFill>
          </a:endParaRPr>
        </a:p>
      </dgm:t>
    </dgm:pt>
    <dgm:pt modelId="{D7F27323-C0CD-468E-A7AB-D3E5AA807A7D}" type="parTrans" cxnId="{1119A190-1351-4823-98BD-777C0E2242C7}">
      <dgm:prSet/>
      <dgm:spPr/>
      <dgm:t>
        <a:bodyPr/>
        <a:lstStyle/>
        <a:p>
          <a:endParaRPr lang="fr-FR"/>
        </a:p>
      </dgm:t>
    </dgm:pt>
    <dgm:pt modelId="{80BAB0E8-3A3A-49D2-9920-CA76ED19EAF8}" type="sibTrans" cxnId="{1119A190-1351-4823-98BD-777C0E2242C7}">
      <dgm:prSet/>
      <dgm:spPr/>
      <dgm:t>
        <a:bodyPr/>
        <a:lstStyle/>
        <a:p>
          <a:endParaRPr lang="fr-FR"/>
        </a:p>
      </dgm:t>
    </dgm:pt>
    <dgm:pt modelId="{97579534-72E9-4869-80D9-4B7195113F2A}">
      <dgm:prSet phldrT="[Texte]"/>
      <dgm:spPr>
        <a:noFill/>
      </dgm:spPr>
      <dgm:t>
        <a:bodyPr/>
        <a:lstStyle/>
        <a:p>
          <a:r>
            <a:rPr lang="fr-FR" dirty="0" smtClean="0">
              <a:solidFill>
                <a:srgbClr val="1F497D"/>
              </a:solidFill>
            </a:rPr>
            <a:t>Annonce aux internes  (inscrits 2013)</a:t>
          </a:r>
          <a:endParaRPr lang="fr-FR" dirty="0">
            <a:solidFill>
              <a:srgbClr val="1F497D"/>
            </a:solidFill>
          </a:endParaRPr>
        </a:p>
      </dgm:t>
    </dgm:pt>
    <dgm:pt modelId="{90004041-BBB7-4CAA-AE13-86919F029B34}" type="parTrans" cxnId="{EA5F1EB9-704D-4E8C-AEFF-E660091BEFD4}">
      <dgm:prSet/>
      <dgm:spPr/>
      <dgm:t>
        <a:bodyPr/>
        <a:lstStyle/>
        <a:p>
          <a:endParaRPr lang="fr-FR"/>
        </a:p>
      </dgm:t>
    </dgm:pt>
    <dgm:pt modelId="{45721CBA-011D-48C8-B1E1-48B5E4DA7DB0}" type="sibTrans" cxnId="{EA5F1EB9-704D-4E8C-AEFF-E660091BEFD4}">
      <dgm:prSet/>
      <dgm:spPr/>
      <dgm:t>
        <a:bodyPr/>
        <a:lstStyle/>
        <a:p>
          <a:endParaRPr lang="fr-FR"/>
        </a:p>
      </dgm:t>
    </dgm:pt>
    <dgm:pt modelId="{2B79F5A4-05E4-4D07-8CF8-C08C594848DE}" type="pres">
      <dgm:prSet presAssocID="{0F603897-5D48-4FF7-B527-1A4042C6FE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29E52F6-4FC5-4B62-9CDB-7812859B098A}" type="pres">
      <dgm:prSet presAssocID="{BC04117B-F2E5-433E-9A00-57E3536760D5}" presName="composite" presStyleCnt="0"/>
      <dgm:spPr/>
    </dgm:pt>
    <dgm:pt modelId="{7DED45E0-E87A-41CE-8AD9-A3CCEBCFCEA9}" type="pres">
      <dgm:prSet presAssocID="{BC04117B-F2E5-433E-9A00-57E3536760D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37F98A-4602-4B16-B0ED-6D9ECF1BD831}" type="pres">
      <dgm:prSet presAssocID="{BC04117B-F2E5-433E-9A00-57E3536760D5}" presName="descendantText" presStyleLbl="alignAcc1" presStyleIdx="0" presStyleCnt="3" custLinFactNeighborX="12886" custLinFactNeighborY="-423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13A902-811D-4E6F-836F-F3774CC6225E}" type="pres">
      <dgm:prSet presAssocID="{1D3924EE-943B-4735-B20D-8139BD2582B9}" presName="sp" presStyleCnt="0"/>
      <dgm:spPr/>
    </dgm:pt>
    <dgm:pt modelId="{DF7463DE-A158-487A-A169-C11CE6ED9FF3}" type="pres">
      <dgm:prSet presAssocID="{811DB126-422C-43A5-95AB-57920BB17852}" presName="composite" presStyleCnt="0"/>
      <dgm:spPr/>
    </dgm:pt>
    <dgm:pt modelId="{85584865-7CFF-4D33-B4D3-F34376787A3E}" type="pres">
      <dgm:prSet presAssocID="{811DB126-422C-43A5-95AB-57920BB1785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276E20-8679-4E88-972B-61C42EB86116}" type="pres">
      <dgm:prSet presAssocID="{811DB126-422C-43A5-95AB-57920BB1785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6C80AE-EA64-4844-89AE-53B8DE496F09}" type="pres">
      <dgm:prSet presAssocID="{632DDB97-5B1D-4822-B10E-2DA72A963113}" presName="sp" presStyleCnt="0"/>
      <dgm:spPr/>
    </dgm:pt>
    <dgm:pt modelId="{13175D24-08D5-444E-9EBA-018FA3B59D1C}" type="pres">
      <dgm:prSet presAssocID="{84DB0EF2-F7AA-4A03-9186-E13060A302FC}" presName="composite" presStyleCnt="0"/>
      <dgm:spPr/>
    </dgm:pt>
    <dgm:pt modelId="{7B0580CC-616F-4BBF-B3D7-379FD79298CD}" type="pres">
      <dgm:prSet presAssocID="{84DB0EF2-F7AA-4A03-9186-E13060A302F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481339-D8FE-4DC5-99F4-D39A43673F67}" type="pres">
      <dgm:prSet presAssocID="{84DB0EF2-F7AA-4A03-9186-E13060A302F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19A190-1351-4823-98BD-777C0E2242C7}" srcId="{84DB0EF2-F7AA-4A03-9186-E13060A302FC}" destId="{6277DF0C-F97F-4DE0-B981-0D341F47212A}" srcOrd="0" destOrd="0" parTransId="{D7F27323-C0CD-468E-A7AB-D3E5AA807A7D}" sibTransId="{80BAB0E8-3A3A-49D2-9920-CA76ED19EAF8}"/>
    <dgm:cxn modelId="{24A53DE1-F4C5-42E9-82B5-C187636F960F}" srcId="{0F603897-5D48-4FF7-B527-1A4042C6FE04}" destId="{84DB0EF2-F7AA-4A03-9186-E13060A302FC}" srcOrd="2" destOrd="0" parTransId="{CBEABFB3-BBF1-4E5A-BB4D-192D0FA8D54C}" sibTransId="{55305A90-7205-4862-8014-CD82110402CC}"/>
    <dgm:cxn modelId="{02ED1841-8EA8-49FF-A3F9-2D59CF1B682F}" srcId="{811DB126-422C-43A5-95AB-57920BB17852}" destId="{C363FE4F-9297-428E-BF17-81B6308F82CB}" srcOrd="0" destOrd="0" parTransId="{38AD6BF5-DEAC-445C-BD97-3DA3E8EBB325}" sibTransId="{23F6AED2-5F82-4B86-88D9-1F93C21BE50B}"/>
    <dgm:cxn modelId="{06ADB59C-D423-4471-8BA1-B761AF9F34DC}" srcId="{0F603897-5D48-4FF7-B527-1A4042C6FE04}" destId="{811DB126-422C-43A5-95AB-57920BB17852}" srcOrd="1" destOrd="0" parTransId="{728FFC7A-FD39-4D9A-AA3B-4FA7AA0903E1}" sibTransId="{632DDB97-5B1D-4822-B10E-2DA72A963113}"/>
    <dgm:cxn modelId="{EA5F1EB9-704D-4E8C-AEFF-E660091BEFD4}" srcId="{BC04117B-F2E5-433E-9A00-57E3536760D5}" destId="{97579534-72E9-4869-80D9-4B7195113F2A}" srcOrd="1" destOrd="0" parTransId="{90004041-BBB7-4CAA-AE13-86919F029B34}" sibTransId="{45721CBA-011D-48C8-B1E1-48B5E4DA7DB0}"/>
    <dgm:cxn modelId="{496E3866-B676-A54C-99C1-C956D4B086EE}" type="presOf" srcId="{84DB0EF2-F7AA-4A03-9186-E13060A302FC}" destId="{7B0580CC-616F-4BBF-B3D7-379FD79298CD}" srcOrd="0" destOrd="0" presId="urn:microsoft.com/office/officeart/2005/8/layout/chevron2"/>
    <dgm:cxn modelId="{B5A93C89-F6D4-7D44-8414-13E24D2CCD81}" type="presOf" srcId="{97579534-72E9-4869-80D9-4B7195113F2A}" destId="{C637F98A-4602-4B16-B0ED-6D9ECF1BD831}" srcOrd="0" destOrd="1" presId="urn:microsoft.com/office/officeart/2005/8/layout/chevron2"/>
    <dgm:cxn modelId="{BB0B6834-C8EA-0145-B12B-71A0DA558B03}" type="presOf" srcId="{6277DF0C-F97F-4DE0-B981-0D341F47212A}" destId="{62481339-D8FE-4DC5-99F4-D39A43673F67}" srcOrd="0" destOrd="0" presId="urn:microsoft.com/office/officeart/2005/8/layout/chevron2"/>
    <dgm:cxn modelId="{3E260C0A-62EE-B64C-9281-4C7FD99DFB71}" type="presOf" srcId="{811DB126-422C-43A5-95AB-57920BB17852}" destId="{85584865-7CFF-4D33-B4D3-F34376787A3E}" srcOrd="0" destOrd="0" presId="urn:microsoft.com/office/officeart/2005/8/layout/chevron2"/>
    <dgm:cxn modelId="{CDD63593-3FF8-B849-B5A5-73211A867B70}" type="presOf" srcId="{09B38AFC-AB2E-48B4-9C10-6DB727576984}" destId="{C637F98A-4602-4B16-B0ED-6D9ECF1BD831}" srcOrd="0" destOrd="0" presId="urn:microsoft.com/office/officeart/2005/8/layout/chevron2"/>
    <dgm:cxn modelId="{BA9523B1-CD41-3349-B8DC-51C170CC2F1A}" type="presOf" srcId="{0F603897-5D48-4FF7-B527-1A4042C6FE04}" destId="{2B79F5A4-05E4-4D07-8CF8-C08C594848DE}" srcOrd="0" destOrd="0" presId="urn:microsoft.com/office/officeart/2005/8/layout/chevron2"/>
    <dgm:cxn modelId="{AF149007-D330-524D-B707-7C7DE2AE4022}" type="presOf" srcId="{BC04117B-F2E5-433E-9A00-57E3536760D5}" destId="{7DED45E0-E87A-41CE-8AD9-A3CCEBCFCEA9}" srcOrd="0" destOrd="0" presId="urn:microsoft.com/office/officeart/2005/8/layout/chevron2"/>
    <dgm:cxn modelId="{AE748D52-DBA9-6F45-B109-2AE2E1C480F5}" type="presOf" srcId="{C363FE4F-9297-428E-BF17-81B6308F82CB}" destId="{71276E20-8679-4E88-972B-61C42EB86116}" srcOrd="0" destOrd="0" presId="urn:microsoft.com/office/officeart/2005/8/layout/chevron2"/>
    <dgm:cxn modelId="{F554CA53-B39F-4B50-87E5-6E16FC2435BB}" srcId="{0F603897-5D48-4FF7-B527-1A4042C6FE04}" destId="{BC04117B-F2E5-433E-9A00-57E3536760D5}" srcOrd="0" destOrd="0" parTransId="{C75376D4-79C9-4538-AA29-EF0B3CF05985}" sibTransId="{1D3924EE-943B-4735-B20D-8139BD2582B9}"/>
    <dgm:cxn modelId="{D8977BCD-51FA-4BCF-8943-7580C0409CF2}" srcId="{BC04117B-F2E5-433E-9A00-57E3536760D5}" destId="{09B38AFC-AB2E-48B4-9C10-6DB727576984}" srcOrd="0" destOrd="0" parTransId="{BA784ABF-4AE2-486E-A969-837B6615A470}" sibTransId="{A6D342E2-4D27-4EC9-B8E5-A15A18BF014F}"/>
    <dgm:cxn modelId="{A918CD88-4CFB-B341-B9F6-93CADA9025FC}" type="presParOf" srcId="{2B79F5A4-05E4-4D07-8CF8-C08C594848DE}" destId="{329E52F6-4FC5-4B62-9CDB-7812859B098A}" srcOrd="0" destOrd="0" presId="urn:microsoft.com/office/officeart/2005/8/layout/chevron2"/>
    <dgm:cxn modelId="{379B6869-40B3-5D4C-8BFA-A828383F6234}" type="presParOf" srcId="{329E52F6-4FC5-4B62-9CDB-7812859B098A}" destId="{7DED45E0-E87A-41CE-8AD9-A3CCEBCFCEA9}" srcOrd="0" destOrd="0" presId="urn:microsoft.com/office/officeart/2005/8/layout/chevron2"/>
    <dgm:cxn modelId="{013E3E24-2041-2140-871A-1CB9DE672ABB}" type="presParOf" srcId="{329E52F6-4FC5-4B62-9CDB-7812859B098A}" destId="{C637F98A-4602-4B16-B0ED-6D9ECF1BD831}" srcOrd="1" destOrd="0" presId="urn:microsoft.com/office/officeart/2005/8/layout/chevron2"/>
    <dgm:cxn modelId="{D0E26077-2BBE-D44A-BDAE-9EE9E67100F4}" type="presParOf" srcId="{2B79F5A4-05E4-4D07-8CF8-C08C594848DE}" destId="{6E13A902-811D-4E6F-836F-F3774CC6225E}" srcOrd="1" destOrd="0" presId="urn:microsoft.com/office/officeart/2005/8/layout/chevron2"/>
    <dgm:cxn modelId="{AD14B148-0B08-5443-8034-1520D9DED624}" type="presParOf" srcId="{2B79F5A4-05E4-4D07-8CF8-C08C594848DE}" destId="{DF7463DE-A158-487A-A169-C11CE6ED9FF3}" srcOrd="2" destOrd="0" presId="urn:microsoft.com/office/officeart/2005/8/layout/chevron2"/>
    <dgm:cxn modelId="{E770BA1B-0BF4-3F47-90AD-2C2B3AEC0715}" type="presParOf" srcId="{DF7463DE-A158-487A-A169-C11CE6ED9FF3}" destId="{85584865-7CFF-4D33-B4D3-F34376787A3E}" srcOrd="0" destOrd="0" presId="urn:microsoft.com/office/officeart/2005/8/layout/chevron2"/>
    <dgm:cxn modelId="{7214A186-0E54-E04D-B193-265FE6518011}" type="presParOf" srcId="{DF7463DE-A158-487A-A169-C11CE6ED9FF3}" destId="{71276E20-8679-4E88-972B-61C42EB86116}" srcOrd="1" destOrd="0" presId="urn:microsoft.com/office/officeart/2005/8/layout/chevron2"/>
    <dgm:cxn modelId="{31808860-1AF4-9543-B3F5-248D82B59756}" type="presParOf" srcId="{2B79F5A4-05E4-4D07-8CF8-C08C594848DE}" destId="{AA6C80AE-EA64-4844-89AE-53B8DE496F09}" srcOrd="3" destOrd="0" presId="urn:microsoft.com/office/officeart/2005/8/layout/chevron2"/>
    <dgm:cxn modelId="{2F6E375B-FE8B-9D43-8FF9-E1949AD66267}" type="presParOf" srcId="{2B79F5A4-05E4-4D07-8CF8-C08C594848DE}" destId="{13175D24-08D5-444E-9EBA-018FA3B59D1C}" srcOrd="4" destOrd="0" presId="urn:microsoft.com/office/officeart/2005/8/layout/chevron2"/>
    <dgm:cxn modelId="{70742D5E-FBF2-9147-8299-AEC4BE59C85B}" type="presParOf" srcId="{13175D24-08D5-444E-9EBA-018FA3B59D1C}" destId="{7B0580CC-616F-4BBF-B3D7-379FD79298CD}" srcOrd="0" destOrd="0" presId="urn:microsoft.com/office/officeart/2005/8/layout/chevron2"/>
    <dgm:cxn modelId="{593436BC-2B17-494F-82C4-88A23D4BAC15}" type="presParOf" srcId="{13175D24-08D5-444E-9EBA-018FA3B59D1C}" destId="{62481339-D8FE-4DC5-99F4-D39A43673F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D45E0-E87A-41CE-8AD9-A3CCEBCFCEA9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2013-14</a:t>
          </a:r>
          <a:endParaRPr lang="fr-FR" sz="1800" kern="1200" dirty="0"/>
        </a:p>
      </dsp:txBody>
      <dsp:txXfrm rot="-5400000">
        <a:off x="1" y="520688"/>
        <a:ext cx="1039018" cy="445294"/>
      </dsp:txXfrm>
    </dsp:sp>
    <dsp:sp modelId="{C637F98A-4602-4B16-B0ED-6D9ECF1BD831}">
      <dsp:nvSpPr>
        <dsp:cNvPr id="0" name=""/>
        <dsp:cNvSpPr/>
      </dsp:nvSpPr>
      <dsp:spPr>
        <a:xfrm rot="5400000">
          <a:off x="3085107" y="-2046089"/>
          <a:ext cx="964803" cy="5056981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solidFill>
                <a:srgbClr val="1F497D"/>
              </a:solidFill>
            </a:rPr>
            <a:t>Procédures Universitaires</a:t>
          </a:r>
          <a:endParaRPr lang="fr-FR" sz="2400" kern="1200" dirty="0">
            <a:solidFill>
              <a:srgbClr val="1F497D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solidFill>
                <a:srgbClr val="1F497D"/>
              </a:solidFill>
            </a:rPr>
            <a:t>Annonce aux internes  (inscrits 2013)</a:t>
          </a:r>
          <a:endParaRPr lang="fr-FR" sz="2400" kern="1200" dirty="0">
            <a:solidFill>
              <a:srgbClr val="1F497D"/>
            </a:solidFill>
          </a:endParaRPr>
        </a:p>
      </dsp:txBody>
      <dsp:txXfrm rot="-5400000">
        <a:off x="1039018" y="47098"/>
        <a:ext cx="5009883" cy="870607"/>
      </dsp:txXfrm>
    </dsp:sp>
    <dsp:sp modelId="{85584865-7CFF-4D33-B4D3-F34376787A3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2014-15</a:t>
          </a:r>
          <a:endParaRPr lang="fr-FR" sz="1800" kern="1200" dirty="0"/>
        </a:p>
      </dsp:txBody>
      <dsp:txXfrm rot="-5400000">
        <a:off x="1" y="1809352"/>
        <a:ext cx="1039018" cy="445294"/>
      </dsp:txXfrm>
    </dsp:sp>
    <dsp:sp modelId="{71276E20-8679-4E88-972B-61C42EB86116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solidFill>
                <a:srgbClr val="1F497D"/>
              </a:solidFill>
            </a:rPr>
            <a:t>Mise en route: articles, QCM…</a:t>
          </a:r>
          <a:endParaRPr lang="fr-FR" sz="2400" kern="1200" dirty="0">
            <a:solidFill>
              <a:srgbClr val="1F497D"/>
            </a:solidFill>
          </a:endParaRPr>
        </a:p>
      </dsp:txBody>
      <dsp:txXfrm rot="-5400000">
        <a:off x="1039018" y="1336942"/>
        <a:ext cx="5009883" cy="870607"/>
      </dsp:txXfrm>
    </dsp:sp>
    <dsp:sp modelId="{7B0580CC-616F-4BBF-B3D7-379FD79298CD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2015-2016</a:t>
          </a:r>
          <a:endParaRPr lang="fr-FR" sz="1800" kern="1200" dirty="0"/>
        </a:p>
      </dsp:txBody>
      <dsp:txXfrm rot="-5400000">
        <a:off x="1" y="3098016"/>
        <a:ext cx="1039018" cy="445294"/>
      </dsp:txXfrm>
    </dsp:sp>
    <dsp:sp modelId="{62481339-D8FE-4DC5-99F4-D39A43673F67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>
              <a:solidFill>
                <a:srgbClr val="1F497D"/>
              </a:solidFill>
            </a:rPr>
            <a:t>Harmonisation complète </a:t>
          </a:r>
          <a:endParaRPr lang="fr-FR" sz="2400" kern="1200" dirty="0">
            <a:solidFill>
              <a:srgbClr val="1F497D"/>
            </a:solidFill>
          </a:endParaRPr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7171C-F9E8-ED48-8C98-BE8E9A3443A2}" type="datetime1">
              <a:rPr lang="fr-FR" smtClean="0"/>
              <a:t>08/11/16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689CF-65F5-5342-961A-D814EE34B1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6779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CD38B-B187-B344-BBDB-5C711913DB99}" type="datetime1">
              <a:rPr lang="fr-FR" smtClean="0"/>
              <a:t>08/11/16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C9C3E-CDA1-4EDC-ADCC-D969BE7935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356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32A5C93-602B-854B-AF0B-B933BD460DA3}" type="slidenum">
              <a:rPr lang="fr-FR" sz="1200"/>
              <a:pPr/>
              <a:t>30</a:t>
            </a:fld>
            <a:endParaRPr 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OK pour placer ton engagement</a:t>
            </a:r>
            <a:r>
              <a:rPr lang="fr-FR" baseline="0" dirty="0" smtClean="0"/>
              <a:t> et celui du CNJC que tu as porté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C9C3E-CDA1-4EDC-ADCC-D969BE7935B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30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Ç</a:t>
            </a:r>
            <a:r>
              <a:rPr lang="fr-FR" dirty="0" smtClean="0"/>
              <a:t>a</a:t>
            </a:r>
            <a:r>
              <a:rPr lang="fr-FR" baseline="0" dirty="0" smtClean="0"/>
              <a:t> c’est la diapo que j’évoquais dans mon mail  et qui montre la convergence entre 3 forces qui travaillaient en parallèle </a:t>
            </a:r>
          </a:p>
          <a:p>
            <a:endParaRPr lang="fr-FR" baseline="0" dirty="0" smtClean="0"/>
          </a:p>
          <a:p>
            <a:r>
              <a:rPr lang="fr-FR" baseline="0" dirty="0" smtClean="0"/>
              <a:t>En terme évolutionniste cela s’appelle une contingence</a:t>
            </a:r>
          </a:p>
          <a:p>
            <a:endParaRPr lang="fr-FR" baseline="0" dirty="0" smtClean="0"/>
          </a:p>
          <a:p>
            <a:r>
              <a:rPr lang="fr-FR" baseline="0" dirty="0" smtClean="0"/>
              <a:t>Je la mettrai du haut vers le bas avec une convergence vers e TGW (PED)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C9C3E-CDA1-4EDC-ADCC-D969BE7935B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79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Trop de lignes trop petit</a:t>
            </a:r>
          </a:p>
          <a:p>
            <a:endParaRPr lang="fr-FR" dirty="0" smtClean="0"/>
          </a:p>
          <a:p>
            <a:r>
              <a:rPr lang="fr-FR" dirty="0" smtClean="0"/>
              <a:t>Je pense que déjà</a:t>
            </a:r>
            <a:r>
              <a:rPr lang="fr-FR" baseline="0" dirty="0" smtClean="0"/>
              <a:t> dit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C9C3E-CDA1-4EDC-ADCC-D969BE7935B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776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chose importantes commencent là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C9C3E-CDA1-4EDC-ADCC-D969BE7935B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470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 tu vas mettre pas mal de temps à l’expliquer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C9C3E-CDA1-4EDC-ADCC-D969BE7935B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719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FDAD31-D0DD-B54B-B2F2-6B5A9EC5A6E7}" type="slidenum">
              <a:rPr lang="fr-FR" sz="1200"/>
              <a:pPr eaLnBrk="1" hangingPunct="1"/>
              <a:t>60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pic>
        <p:nvPicPr>
          <p:cNvPr id="5" name="Image 4" descr="LogoCJO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0"/>
            <a:ext cx="1728192" cy="1883725"/>
          </a:xfrm>
          <a:prstGeom prst="rect">
            <a:avLst/>
          </a:prstGeom>
        </p:spPr>
      </p:pic>
      <p:pic>
        <p:nvPicPr>
          <p:cNvPr id="8" name="Image 7" descr="Capture d’écran 2016-11-01 à 08.38.32.png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0"/>
            <a:ext cx="1440160" cy="213968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67544" y="6405331"/>
            <a:ext cx="82089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Assemblée Générale du Collège Français de Chirurgie Orthopédique et Traumatologique – SOFCOT 2016 </a:t>
            </a:r>
            <a:endParaRPr lang="fr-FR" sz="10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Image 10" descr="logo CNU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8626"/>
            <a:ext cx="1152128" cy="15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544" y="6405331"/>
            <a:ext cx="56166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Assemblée Générale du Collège Français de Chirurgie Orthopédique et Traumatologique – SOFCOT 2016 </a:t>
            </a:r>
            <a:endParaRPr lang="fr-FR" sz="10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Image 8" descr="Capture d’écran 2016-11-01 à 08.38.32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714177"/>
            <a:ext cx="683568" cy="11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8E14DAF-0659-D945-9E32-E64FE3CA1DBC}" type="datetimeFigureOut">
              <a:rPr lang="fr-FR" smtClean="0"/>
              <a:t>08/11/16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556F2CF-C990-734A-AD9A-E82DFA01A9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77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8E14DAF-0659-D945-9E32-E64FE3CA1DBC}" type="datetimeFigureOut">
              <a:rPr lang="fr-FR" smtClean="0"/>
              <a:t>08/11/16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9556F2CF-C990-734A-AD9A-E82DFA01A92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5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56796"/>
            <a:ext cx="8229600" cy="456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67544" y="638132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10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jpg"/><Relationship Id="rId5" Type="http://schemas.openxmlformats.org/officeDocument/2006/relationships/image" Target="../media/image27.jpe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jpeg"/><Relationship Id="rId12" Type="http://schemas.microsoft.com/office/2007/relationships/hdphoto" Target="../media/hdphoto7.wdp"/><Relationship Id="rId13" Type="http://schemas.openxmlformats.org/officeDocument/2006/relationships/image" Target="../media/image31.jpeg"/><Relationship Id="rId14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jpeg"/><Relationship Id="rId4" Type="http://schemas.microsoft.com/office/2007/relationships/hdphoto" Target="../media/hdphoto5.wdp"/><Relationship Id="rId5" Type="http://schemas.openxmlformats.org/officeDocument/2006/relationships/image" Target="../media/image2.jpeg"/><Relationship Id="rId6" Type="http://schemas.microsoft.com/office/2007/relationships/hdphoto" Target="../media/hdphoto2.wdp"/><Relationship Id="rId7" Type="http://schemas.openxmlformats.org/officeDocument/2006/relationships/image" Target="../media/image1.jpeg"/><Relationship Id="rId8" Type="http://schemas.microsoft.com/office/2007/relationships/hdphoto" Target="../media/hdphoto1.wdp"/><Relationship Id="rId9" Type="http://schemas.openxmlformats.org/officeDocument/2006/relationships/image" Target="../media/image29.jpeg"/><Relationship Id="rId10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microsoft.com/office/2007/relationships/hdphoto" Target="../media/hdphoto11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microsoft.com/office/2007/relationships/hdphoto" Target="../media/hdphoto12.wdp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microsoft.com/office/2007/relationships/hdphoto" Target="../media/hdphoto13.wd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microsoft.com/office/2007/relationships/hdphoto" Target="../media/hdphoto14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microsoft.com/office/2007/relationships/hdphoto" Target="../media/hdphoto15.wd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microsoft.com/office/2007/relationships/hdphoto" Target="../media/hdphoto3.wdp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660915"/>
            <a:ext cx="7772400" cy="1959823"/>
          </a:xfrm>
        </p:spPr>
        <p:txBody>
          <a:bodyPr>
            <a:noAutofit/>
          </a:bodyPr>
          <a:lstStyle/>
          <a:p>
            <a:r>
              <a:rPr lang="fr-FR" sz="4800" dirty="0" smtClean="0"/>
              <a:t>AG du CFCOT</a:t>
            </a:r>
            <a:r>
              <a:rPr lang="fr-FR" sz="4800" dirty="0"/>
              <a:t/>
            </a:r>
            <a:br>
              <a:rPr lang="fr-FR" sz="4800" dirty="0"/>
            </a:br>
            <a:r>
              <a:rPr lang="fr-FR" sz="4800" dirty="0" smtClean="0"/>
              <a:t> 8 novembre 2016 </a:t>
            </a:r>
            <a:endParaRPr lang="fr-FR" sz="4800" dirty="0"/>
          </a:p>
        </p:txBody>
      </p:sp>
      <p:sp>
        <p:nvSpPr>
          <p:cNvPr id="4" name="Titre 7"/>
          <p:cNvSpPr txBox="1">
            <a:spLocks/>
          </p:cNvSpPr>
          <p:nvPr/>
        </p:nvSpPr>
        <p:spPr>
          <a:xfrm>
            <a:off x="2267744" y="5253203"/>
            <a:ext cx="4968552" cy="7037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4F81BD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1F497D"/>
                </a:solidFill>
              </a:rPr>
              <a:t>Un bureau pour 4 ans</a:t>
            </a:r>
            <a:endParaRPr lang="fr-FR" sz="3600" dirty="0">
              <a:solidFill>
                <a:srgbClr val="1F497D"/>
              </a:solidFill>
            </a:endParaRPr>
          </a:p>
        </p:txBody>
      </p:sp>
      <p:pic>
        <p:nvPicPr>
          <p:cNvPr id="3" name="Image 2" descr="logo Collège SFC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9" y="1700808"/>
            <a:ext cx="3006527" cy="8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0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032792" cy="1143000"/>
          </a:xfrm>
          <a:noFill/>
          <a:ln>
            <a:noFill/>
          </a:ln>
        </p:spPr>
        <p:txBody>
          <a:bodyPr/>
          <a:lstStyle/>
          <a:p>
            <a:r>
              <a:rPr lang="fr-FR" dirty="0" smtClean="0"/>
              <a:t>Examen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999381"/>
            <a:ext cx="8892480" cy="4525963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fr-FR" sz="3200" dirty="0" smtClean="0"/>
              <a:t>12 au 15 juin </a:t>
            </a:r>
          </a:p>
          <a:p>
            <a:pPr lvl="1">
              <a:buFont typeface="Arial"/>
              <a:buChar char="•"/>
            </a:pPr>
            <a:r>
              <a:rPr lang="fr-FR" sz="3200" dirty="0" smtClean="0"/>
              <a:t>Locaux de la SOFCOT</a:t>
            </a:r>
          </a:p>
          <a:p>
            <a:pPr lvl="1">
              <a:buFont typeface="Arial"/>
              <a:buChar char="•"/>
            </a:pPr>
            <a:r>
              <a:rPr lang="fr-FR" sz="3200" dirty="0" smtClean="0"/>
              <a:t>Dossiers de candidatures </a:t>
            </a:r>
            <a:r>
              <a:rPr lang="fr-FR" sz="3200" b="1" i="1" u="sng" dirty="0" smtClean="0"/>
              <a:t>avant le 31 mars 2017</a:t>
            </a:r>
          </a:p>
          <a:p>
            <a:pPr lvl="2">
              <a:buFont typeface="Wingdings" charset="2"/>
              <a:buChar char="Ø"/>
            </a:pPr>
            <a:r>
              <a:rPr lang="fr-FR" sz="4000" i="1" dirty="0" err="1" smtClean="0"/>
              <a:t>sofcot@sofcot.fr</a:t>
            </a:r>
            <a:endParaRPr lang="fr-FR" sz="4000" i="1" dirty="0" smtClean="0"/>
          </a:p>
          <a:p>
            <a:pPr lvl="1">
              <a:buFont typeface="Arial"/>
              <a:buChar char="•"/>
            </a:pPr>
            <a:r>
              <a:rPr lang="fr-FR" sz="3200" dirty="0" smtClean="0"/>
              <a:t>Président du Jury: </a:t>
            </a:r>
            <a:r>
              <a:rPr lang="fr-FR" sz="3200" b="1" dirty="0" smtClean="0"/>
              <a:t>P. Journeau</a:t>
            </a:r>
          </a:p>
          <a:p>
            <a:pPr lvl="1">
              <a:buFont typeface="Arial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943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9" y="356659"/>
            <a:ext cx="5609437" cy="1143000"/>
          </a:xfrm>
          <a:solidFill>
            <a:srgbClr val="B9CDE5"/>
          </a:solidFill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Modifications </a:t>
            </a:r>
            <a:r>
              <a:rPr lang="fr-FR" dirty="0"/>
              <a:t>des statuts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452596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fr-FR" dirty="0"/>
              <a:t> </a:t>
            </a:r>
            <a:r>
              <a:rPr lang="fr-FR" dirty="0" smtClean="0"/>
              <a:t>Pourquoi une modification ?</a:t>
            </a:r>
          </a:p>
          <a:p>
            <a:pPr lvl="1">
              <a:buFont typeface="Arial"/>
              <a:buChar char="•"/>
            </a:pPr>
            <a:endParaRPr lang="fr-FR" sz="1600" dirty="0"/>
          </a:p>
          <a:p>
            <a:pPr lvl="1">
              <a:buFont typeface="Arial"/>
              <a:buChar char="•"/>
            </a:pPr>
            <a:r>
              <a:rPr lang="fr-FR" dirty="0" smtClean="0"/>
              <a:t>Meilleure définition des différents types de membres</a:t>
            </a:r>
          </a:p>
          <a:p>
            <a:pPr lvl="1">
              <a:buFont typeface="Arial"/>
              <a:buChar char="•"/>
            </a:pPr>
            <a:endParaRPr lang="fr-FR" dirty="0" smtClean="0"/>
          </a:p>
          <a:p>
            <a:pPr lvl="1">
              <a:buFont typeface="Arial"/>
              <a:buChar char="•"/>
            </a:pPr>
            <a:r>
              <a:rPr lang="fr-FR" dirty="0"/>
              <a:t>C</a:t>
            </a:r>
            <a:r>
              <a:rPr lang="fr-FR" dirty="0" smtClean="0"/>
              <a:t>omposition du bureau</a:t>
            </a:r>
          </a:p>
          <a:p>
            <a:pPr lvl="1">
              <a:buFont typeface="Arial"/>
              <a:buChar char="•"/>
            </a:pPr>
            <a:endParaRPr lang="fr-FR" dirty="0" smtClean="0"/>
          </a:p>
          <a:p>
            <a:pPr lvl="1">
              <a:buFont typeface="Arial"/>
              <a:buChar char="•"/>
            </a:pPr>
            <a:r>
              <a:rPr lang="fr-FR" dirty="0" smtClean="0"/>
              <a:t>Rôle des coordonnateurs inter-régionaux</a:t>
            </a:r>
          </a:p>
          <a:p>
            <a:pPr lvl="1">
              <a:buFont typeface="Arial"/>
              <a:buChar char="•"/>
            </a:pPr>
            <a:endParaRPr lang="fr-FR" dirty="0"/>
          </a:p>
          <a:p>
            <a:pPr lvl="1">
              <a:buFont typeface="Arial"/>
              <a:buChar char="•"/>
            </a:pPr>
            <a:r>
              <a:rPr lang="fr-FR" dirty="0" smtClean="0"/>
              <a:t>Clarification du rôle d’enseignement du CFCOT</a:t>
            </a:r>
          </a:p>
          <a:p>
            <a:pPr lvl="1">
              <a:buFont typeface="Arial"/>
              <a:buChar char="•"/>
            </a:pPr>
            <a:endParaRPr lang="fr-FR" dirty="0"/>
          </a:p>
          <a:p>
            <a:pPr lvl="1">
              <a:buFont typeface="Arial"/>
              <a:buChar char="•"/>
            </a:pPr>
            <a:endParaRPr lang="fr-FR" dirty="0" smtClean="0"/>
          </a:p>
          <a:p>
            <a:pPr lvl="2">
              <a:buFont typeface="Arial"/>
              <a:buChar char="•"/>
            </a:pP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6228184" y="6389389"/>
            <a:ext cx="215816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44546A"/>
                </a:solidFill>
              </a:rPr>
              <a:t>Pierre Journeau</a:t>
            </a:r>
            <a:endParaRPr lang="fr-FR" sz="24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14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70234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Les membres CFCOT en quelques chiffres…</a:t>
            </a:r>
            <a:endParaRPr lang="fr-FR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9379" y="2468672"/>
            <a:ext cx="7886700" cy="3192576"/>
          </a:xfrm>
        </p:spPr>
        <p:txBody>
          <a:bodyPr>
            <a:normAutofit/>
          </a:bodyPr>
          <a:lstStyle/>
          <a:p>
            <a:pPr lvl="0"/>
            <a:r>
              <a:rPr lang="fr-FR" sz="3600" dirty="0" smtClean="0"/>
              <a:t>698 </a:t>
            </a:r>
            <a:r>
              <a:rPr lang="fr-FR" sz="3600" dirty="0"/>
              <a:t>de membres titulaires </a:t>
            </a:r>
          </a:p>
          <a:p>
            <a:pPr lvl="1"/>
            <a:r>
              <a:rPr lang="fr-FR" dirty="0" smtClean="0"/>
              <a:t> 413 membres </a:t>
            </a:r>
            <a:r>
              <a:rPr lang="fr-FR" dirty="0"/>
              <a:t>titulaires à jour de leur cotisation</a:t>
            </a:r>
          </a:p>
          <a:p>
            <a:pPr lvl="0"/>
            <a:r>
              <a:rPr lang="fr-FR" sz="3600" dirty="0" smtClean="0">
                <a:solidFill>
                  <a:srgbClr val="44546A"/>
                </a:solidFill>
              </a:rPr>
              <a:t>90</a:t>
            </a:r>
            <a:r>
              <a:rPr lang="fr-FR" sz="3600" dirty="0" smtClean="0"/>
              <a:t> membres </a:t>
            </a:r>
            <a:r>
              <a:rPr lang="fr-FR" sz="3600" dirty="0"/>
              <a:t>formateurs </a:t>
            </a:r>
          </a:p>
          <a:p>
            <a:pPr marL="0" indent="0">
              <a:buNone/>
            </a:pP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52284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9" y="356659"/>
            <a:ext cx="5609437" cy="1143000"/>
          </a:xfrm>
          <a:solidFill>
            <a:srgbClr val="B9CDE5"/>
          </a:solidFill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Modifications </a:t>
            </a:r>
            <a:r>
              <a:rPr lang="fr-FR" dirty="0"/>
              <a:t>des statuts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2348880"/>
            <a:ext cx="7848872" cy="2620887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fr-FR" sz="3200" dirty="0" smtClean="0"/>
              <a:t>Modalités de vote</a:t>
            </a:r>
          </a:p>
          <a:p>
            <a:pPr lvl="2">
              <a:buFont typeface="Arial"/>
              <a:buChar char="•"/>
            </a:pPr>
            <a:r>
              <a:rPr lang="fr-FR" sz="2800" dirty="0" smtClean="0"/>
              <a:t>Envoi des statuts aux membres</a:t>
            </a:r>
          </a:p>
          <a:p>
            <a:pPr lvl="2">
              <a:buFont typeface="Arial"/>
              <a:buChar char="•"/>
            </a:pPr>
            <a:r>
              <a:rPr lang="fr-FR" sz="2800" dirty="0" smtClean="0"/>
              <a:t>Vote en ligne du 3/11/2016 au 7/11/2016</a:t>
            </a:r>
          </a:p>
          <a:p>
            <a:pPr lvl="2">
              <a:buFont typeface="Arial"/>
              <a:buChar char="•"/>
            </a:pPr>
            <a:r>
              <a:rPr lang="fr-FR" sz="2800" dirty="0" smtClean="0"/>
              <a:t>Résultats annoncés lors de l’AG</a:t>
            </a:r>
          </a:p>
          <a:p>
            <a:pPr lvl="2">
              <a:buFont typeface="Arial"/>
              <a:buChar char="•"/>
            </a:pPr>
            <a:endParaRPr lang="fr-FR" dirty="0"/>
          </a:p>
          <a:p>
            <a:pPr lvl="1">
              <a:buFont typeface="Arial"/>
              <a:buChar char="•"/>
            </a:pPr>
            <a:endParaRPr lang="fr-FR" dirty="0" smtClean="0"/>
          </a:p>
          <a:p>
            <a:pPr lvl="2">
              <a:buFont typeface="Arial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9604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9" y="356659"/>
            <a:ext cx="5609437" cy="1143000"/>
          </a:xfrm>
          <a:solidFill>
            <a:srgbClr val="B9CDE5"/>
          </a:solidFill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Modifications </a:t>
            </a:r>
            <a:r>
              <a:rPr lang="fr-FR" dirty="0"/>
              <a:t>des statuts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104456"/>
          </a:xfrm>
        </p:spPr>
        <p:txBody>
          <a:bodyPr>
            <a:normAutofit lnSpcReduction="10000"/>
          </a:bodyPr>
          <a:lstStyle/>
          <a:p>
            <a:pPr lvl="1">
              <a:buFont typeface="Arial"/>
              <a:buChar char="•"/>
            </a:pPr>
            <a:r>
              <a:rPr lang="fr-FR" sz="3600" dirty="0" smtClean="0"/>
              <a:t>« Membre formateur »</a:t>
            </a:r>
          </a:p>
          <a:p>
            <a:pPr lvl="2">
              <a:buFont typeface="Arial"/>
              <a:buChar char="•"/>
            </a:pPr>
            <a:r>
              <a:rPr lang="fr-FR" sz="3200" dirty="0" smtClean="0"/>
              <a:t>Accès plus précoce</a:t>
            </a:r>
          </a:p>
          <a:p>
            <a:pPr lvl="3">
              <a:buFont typeface="Arial"/>
              <a:buChar char="•"/>
            </a:pPr>
            <a:r>
              <a:rPr lang="fr-FR" sz="2800" dirty="0" smtClean="0"/>
              <a:t>ACCA et assistants des CHU si installation  &lt; 5 ans</a:t>
            </a:r>
          </a:p>
          <a:p>
            <a:pPr lvl="3">
              <a:buFont typeface="Arial"/>
              <a:buChar char="•"/>
            </a:pPr>
            <a:r>
              <a:rPr lang="fr-FR" sz="2800" dirty="0" smtClean="0"/>
              <a:t>Travaux pédagogiques de moins de 5 ans si installation &gt; 5 ans</a:t>
            </a:r>
          </a:p>
          <a:p>
            <a:pPr lvl="4">
              <a:buFont typeface="Arial"/>
              <a:buChar char="•"/>
            </a:pPr>
            <a:r>
              <a:rPr lang="fr-FR" sz="2800" dirty="0" smtClean="0"/>
              <a:t>Enseignement DESC</a:t>
            </a:r>
          </a:p>
          <a:p>
            <a:pPr lvl="4">
              <a:buFont typeface="Arial"/>
              <a:buChar char="•"/>
            </a:pPr>
            <a:r>
              <a:rPr lang="fr-FR" sz="2800" dirty="0" smtClean="0"/>
              <a:t>Article référencé (rang utile)</a:t>
            </a:r>
          </a:p>
          <a:p>
            <a:pPr lvl="4">
              <a:buFont typeface="Arial"/>
              <a:buChar char="•"/>
            </a:pPr>
            <a:r>
              <a:rPr lang="fr-FR" sz="2800" dirty="0" smtClean="0"/>
              <a:t>Symposium SOFCOT ou société partenaire</a:t>
            </a:r>
          </a:p>
          <a:p>
            <a:pPr lvl="2">
              <a:buFont typeface="Arial"/>
              <a:buChar char="•"/>
            </a:pPr>
            <a:endParaRPr lang="fr-FR" sz="2400" dirty="0" smtClean="0"/>
          </a:p>
          <a:p>
            <a:pPr marL="1371600" lvl="3" indent="0">
              <a:buNone/>
            </a:pPr>
            <a:endParaRPr lang="fr-FR" dirty="0" smtClean="0"/>
          </a:p>
          <a:p>
            <a:pPr lvl="2">
              <a:buFont typeface="Arial"/>
              <a:buChar char="•"/>
            </a:pPr>
            <a:endParaRPr lang="fr-FR" sz="2800" dirty="0" smtClean="0"/>
          </a:p>
          <a:p>
            <a:pPr lvl="1">
              <a:buFont typeface="Arial"/>
              <a:buChar char="•"/>
            </a:pPr>
            <a:endParaRPr lang="fr-FR" sz="3200" dirty="0" smtClean="0"/>
          </a:p>
          <a:p>
            <a:pPr lvl="1">
              <a:buFont typeface="Arial"/>
              <a:buChar char="•"/>
            </a:pPr>
            <a:endParaRPr lang="fr-FR" sz="3200" dirty="0" smtClean="0"/>
          </a:p>
          <a:p>
            <a:pPr lvl="1">
              <a:buFont typeface="Arial"/>
              <a:buChar char="•"/>
            </a:pPr>
            <a:endParaRPr lang="fr-FR" sz="3200" dirty="0" smtClean="0"/>
          </a:p>
          <a:p>
            <a:pPr lvl="1">
              <a:buFont typeface="Arial"/>
              <a:buChar char="•"/>
            </a:pPr>
            <a:endParaRPr lang="fr-FR" sz="3200" dirty="0" smtClean="0"/>
          </a:p>
          <a:p>
            <a:pPr lvl="1">
              <a:buFont typeface="Arial"/>
              <a:buChar char="•"/>
            </a:pPr>
            <a:endParaRPr lang="fr-FR" dirty="0" smtClean="0"/>
          </a:p>
          <a:p>
            <a:pPr lvl="2">
              <a:buFont typeface="Arial"/>
              <a:buChar char="•"/>
            </a:pPr>
            <a:endParaRPr lang="fr-FR" dirty="0"/>
          </a:p>
          <a:p>
            <a:pPr lvl="1">
              <a:buFont typeface="Arial"/>
              <a:buChar char="•"/>
            </a:pPr>
            <a:endParaRPr lang="fr-FR" dirty="0" smtClean="0"/>
          </a:p>
          <a:p>
            <a:pPr lvl="2">
              <a:buFont typeface="Arial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4611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fr-FR" sz="3200" dirty="0"/>
              <a:t>Composition du bureau avec l’adjonction </a:t>
            </a:r>
          </a:p>
          <a:p>
            <a:pPr lvl="2">
              <a:buFont typeface="Arial"/>
              <a:buChar char="•"/>
            </a:pPr>
            <a:r>
              <a:rPr lang="fr-FR" sz="2800" dirty="0"/>
              <a:t>d’un représentant d’</a:t>
            </a:r>
            <a:r>
              <a:rPr lang="fr-FR" sz="2800" dirty="0" err="1"/>
              <a:t>Orthorisq</a:t>
            </a:r>
            <a:endParaRPr lang="fr-FR" sz="2800" dirty="0"/>
          </a:p>
          <a:p>
            <a:pPr lvl="2">
              <a:buFont typeface="Arial"/>
              <a:buChar char="•"/>
            </a:pPr>
            <a:r>
              <a:rPr lang="fr-FR" sz="2800" dirty="0"/>
              <a:t>D’un représentant du Collège de chirurgie pédiatrique </a:t>
            </a:r>
            <a:endParaRPr lang="fr-FR" sz="2800" dirty="0" smtClean="0"/>
          </a:p>
          <a:p>
            <a:pPr marL="914400" lvl="2" indent="0">
              <a:buNone/>
            </a:pPr>
            <a:endParaRPr lang="fr-FR" sz="2800" dirty="0" smtClean="0"/>
          </a:p>
          <a:p>
            <a:pPr lvl="1">
              <a:buFont typeface="Arial"/>
              <a:buChar char="•"/>
            </a:pPr>
            <a:r>
              <a:rPr lang="fr-FR" sz="3200" dirty="0"/>
              <a:t>Rôle des coordonnateurs inter-régionaux</a:t>
            </a:r>
          </a:p>
          <a:p>
            <a:pPr lvl="2">
              <a:buFont typeface="Arial"/>
              <a:buChar char="•"/>
            </a:pPr>
            <a:r>
              <a:rPr lang="fr-FR" sz="2800" dirty="0"/>
              <a:t>Essentiel pour la réforme du 3</a:t>
            </a:r>
            <a:r>
              <a:rPr lang="fr-FR" sz="2800" baseline="30000" dirty="0"/>
              <a:t>ème</a:t>
            </a:r>
            <a:r>
              <a:rPr lang="fr-FR" sz="2800" dirty="0"/>
              <a:t> cycle</a:t>
            </a:r>
          </a:p>
          <a:p>
            <a:pPr lvl="2">
              <a:buFont typeface="Arial"/>
              <a:buChar char="•"/>
            </a:pPr>
            <a:endParaRPr lang="fr-FR" sz="2800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12768" cy="1143000"/>
          </a:xfrm>
          <a:solidFill>
            <a:srgbClr val="B9CDE5"/>
          </a:solidFill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Modifications </a:t>
            </a:r>
            <a:r>
              <a:rPr lang="fr-FR" dirty="0"/>
              <a:t>des statuts</a:t>
            </a:r>
          </a:p>
        </p:txBody>
      </p:sp>
    </p:spTree>
    <p:extLst>
      <p:ext uri="{BB962C8B-B14F-4D97-AF65-F5344CB8AC3E}">
        <p14:creationId xmlns:p14="http://schemas.microsoft.com/office/powerpoint/2010/main" val="271374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9" y="356659"/>
            <a:ext cx="5609437" cy="1143000"/>
          </a:xfrm>
          <a:solidFill>
            <a:srgbClr val="B9CDE5"/>
          </a:solidFill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Modifications </a:t>
            </a:r>
            <a:r>
              <a:rPr lang="fr-FR" dirty="0"/>
              <a:t>des statuts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104456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fr-FR" sz="3200" dirty="0"/>
              <a:t>Clarification du rôle d’enseignement du CFCOT</a:t>
            </a:r>
          </a:p>
          <a:p>
            <a:pPr lvl="2">
              <a:buFont typeface="Arial"/>
              <a:buChar char="•"/>
            </a:pPr>
            <a:r>
              <a:rPr lang="fr-FR" sz="2800" dirty="0"/>
              <a:t>Textes du collège national des enseignants en médecine (CNEM)</a:t>
            </a:r>
          </a:p>
          <a:p>
            <a:pPr lvl="2">
              <a:buFont typeface="Arial"/>
              <a:buChar char="•"/>
            </a:pPr>
            <a:r>
              <a:rPr lang="fr-FR" sz="2800" dirty="0"/>
              <a:t>Utilisation des moyens </a:t>
            </a:r>
            <a:r>
              <a:rPr lang="fr-FR" sz="2800" dirty="0" smtClean="0"/>
              <a:t>numériques</a:t>
            </a:r>
          </a:p>
          <a:p>
            <a:pPr lvl="2">
              <a:buFont typeface="Arial"/>
              <a:buChar char="•"/>
            </a:pPr>
            <a:r>
              <a:rPr lang="fr-FR" sz="2800" dirty="0" smtClean="0"/>
              <a:t>Mise en place d’un enseignement national unique</a:t>
            </a:r>
            <a:endParaRPr lang="fr-FR" sz="2800" dirty="0"/>
          </a:p>
          <a:p>
            <a:pPr lvl="1">
              <a:buFont typeface="Arial"/>
              <a:buChar char="•"/>
            </a:pPr>
            <a:endParaRPr lang="fr-FR" sz="3200" dirty="0"/>
          </a:p>
          <a:p>
            <a:pPr lvl="1">
              <a:buFont typeface="Arial"/>
              <a:buChar char="•"/>
            </a:pPr>
            <a:endParaRPr lang="fr-FR" sz="3200" dirty="0" smtClean="0"/>
          </a:p>
          <a:p>
            <a:pPr lvl="1">
              <a:buFont typeface="Arial"/>
              <a:buChar char="•"/>
            </a:pPr>
            <a:endParaRPr lang="fr-FR" sz="3200" dirty="0" smtClean="0"/>
          </a:p>
          <a:p>
            <a:pPr lvl="1">
              <a:buFont typeface="Arial"/>
              <a:buChar char="•"/>
            </a:pPr>
            <a:endParaRPr lang="fr-FR" sz="3200" dirty="0" smtClean="0"/>
          </a:p>
          <a:p>
            <a:pPr lvl="1">
              <a:buFont typeface="Arial"/>
              <a:buChar char="•"/>
            </a:pPr>
            <a:endParaRPr lang="fr-FR" sz="3200" dirty="0" smtClean="0"/>
          </a:p>
          <a:p>
            <a:pPr lvl="1">
              <a:buFont typeface="Arial"/>
              <a:buChar char="•"/>
            </a:pPr>
            <a:endParaRPr lang="fr-FR" dirty="0" smtClean="0"/>
          </a:p>
          <a:p>
            <a:pPr lvl="2">
              <a:buFont typeface="Arial"/>
              <a:buChar char="•"/>
            </a:pPr>
            <a:endParaRPr lang="fr-FR" dirty="0"/>
          </a:p>
          <a:p>
            <a:pPr lvl="1">
              <a:buFont typeface="Arial"/>
              <a:buChar char="•"/>
            </a:pPr>
            <a:endParaRPr lang="fr-FR" dirty="0" smtClean="0"/>
          </a:p>
          <a:p>
            <a:pPr lvl="2">
              <a:buFont typeface="Arial"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15842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9" y="356659"/>
            <a:ext cx="5609437" cy="1143000"/>
          </a:xfrm>
          <a:solidFill>
            <a:srgbClr val="B9CDE5"/>
          </a:solidFill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Modifications </a:t>
            </a:r>
            <a:r>
              <a:rPr lang="fr-FR" dirty="0"/>
              <a:t>des statuts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104456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fr-FR" sz="4000" dirty="0" smtClean="0"/>
              <a:t>Résultats</a:t>
            </a:r>
          </a:p>
          <a:p>
            <a:pPr lvl="1">
              <a:buFont typeface="Arial"/>
              <a:buChar char="•"/>
            </a:pPr>
            <a:endParaRPr lang="fr-FR" sz="3200" dirty="0" smtClean="0"/>
          </a:p>
          <a:p>
            <a:pPr lvl="1">
              <a:buFont typeface="Arial"/>
              <a:buChar char="•"/>
            </a:pPr>
            <a:r>
              <a:rPr lang="fr-FR" sz="3200" dirty="0" smtClean="0"/>
              <a:t>Nombre de votants: 161</a:t>
            </a:r>
          </a:p>
          <a:p>
            <a:pPr lvl="2">
              <a:buFont typeface="Arial"/>
              <a:buChar char="•"/>
            </a:pPr>
            <a:r>
              <a:rPr lang="fr-FR" sz="2800" dirty="0" smtClean="0"/>
              <a:t>Pour: 149</a:t>
            </a:r>
          </a:p>
          <a:p>
            <a:pPr lvl="2">
              <a:buFont typeface="Arial"/>
              <a:buChar char="•"/>
            </a:pPr>
            <a:r>
              <a:rPr lang="fr-FR" sz="2800" dirty="0" smtClean="0"/>
              <a:t>Contre: 12</a:t>
            </a:r>
          </a:p>
          <a:p>
            <a:pPr lvl="2">
              <a:buFont typeface="Arial"/>
              <a:buChar char="•"/>
            </a:pPr>
            <a:r>
              <a:rPr lang="fr-FR" sz="2800" dirty="0" smtClean="0"/>
              <a:t>Abstention: 0</a:t>
            </a:r>
          </a:p>
          <a:p>
            <a:pPr lvl="1">
              <a:buFont typeface="Arial"/>
              <a:buChar char="•"/>
            </a:pPr>
            <a:endParaRPr lang="fr-FR" sz="3200" dirty="0"/>
          </a:p>
          <a:p>
            <a:pPr lvl="1">
              <a:buFont typeface="Arial"/>
              <a:buChar char="•"/>
            </a:pPr>
            <a:endParaRPr lang="fr-FR" sz="2800" dirty="0"/>
          </a:p>
          <a:p>
            <a:pPr lvl="1">
              <a:buFont typeface="Arial"/>
              <a:buChar char="•"/>
            </a:pPr>
            <a:endParaRPr lang="fr-FR" sz="3200" dirty="0" smtClean="0"/>
          </a:p>
          <a:p>
            <a:pPr lvl="1">
              <a:buFont typeface="Arial"/>
              <a:buChar char="•"/>
            </a:pPr>
            <a:endParaRPr lang="fr-FR" sz="3200" dirty="0" smtClean="0"/>
          </a:p>
          <a:p>
            <a:pPr lvl="1">
              <a:buFont typeface="Arial"/>
              <a:buChar char="•"/>
            </a:pPr>
            <a:endParaRPr lang="fr-FR" sz="3200" dirty="0" smtClean="0"/>
          </a:p>
          <a:p>
            <a:pPr lvl="1">
              <a:buFont typeface="Arial"/>
              <a:buChar char="•"/>
            </a:pPr>
            <a:endParaRPr lang="fr-FR" sz="3200" dirty="0" smtClean="0"/>
          </a:p>
          <a:p>
            <a:pPr lvl="1">
              <a:buFont typeface="Arial"/>
              <a:buChar char="•"/>
            </a:pPr>
            <a:endParaRPr lang="fr-FR" dirty="0" smtClean="0"/>
          </a:p>
          <a:p>
            <a:pPr lvl="2">
              <a:buFont typeface="Arial"/>
              <a:buChar char="•"/>
            </a:pPr>
            <a:endParaRPr lang="fr-FR" dirty="0"/>
          </a:p>
          <a:p>
            <a:pPr lvl="1">
              <a:buFont typeface="Arial"/>
              <a:buChar char="•"/>
            </a:pPr>
            <a:endParaRPr lang="fr-FR" dirty="0" smtClean="0"/>
          </a:p>
          <a:p>
            <a:pPr lvl="2">
              <a:buFont typeface="Arial"/>
              <a:buChar char="•"/>
            </a:pPr>
            <a:endParaRPr lang="fr-FR" dirty="0" smtClean="0"/>
          </a:p>
        </p:txBody>
      </p:sp>
      <p:pic>
        <p:nvPicPr>
          <p:cNvPr id="4" name="Image 3" descr="Résultats votes statu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4" r="16846" b="62535"/>
          <a:stretch/>
        </p:blipFill>
        <p:spPr>
          <a:xfrm>
            <a:off x="5004048" y="2060848"/>
            <a:ext cx="410840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9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7" y="260648"/>
            <a:ext cx="5609437" cy="1143000"/>
          </a:xfrm>
          <a:solidFill>
            <a:srgbClr val="B9CDE5"/>
          </a:solidFill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La réforme du 3</a:t>
            </a:r>
            <a:r>
              <a:rPr lang="fr-FR" baseline="30000" dirty="0"/>
              <a:t>e</a:t>
            </a:r>
            <a:r>
              <a:rPr lang="fr-FR" dirty="0"/>
              <a:t> cycle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12160" y="6309320"/>
            <a:ext cx="2510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Hervé </a:t>
            </a:r>
            <a:r>
              <a:rPr lang="fr-FR" sz="2400" i="1" dirty="0" err="1" smtClean="0"/>
              <a:t>Thomazeau</a:t>
            </a:r>
            <a:endParaRPr lang="fr-FR" sz="2400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47664" y="2924944"/>
            <a:ext cx="6923112" cy="72007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L’internat est mort, vive l’internat!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052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14771"/>
              </p:ext>
            </p:extLst>
          </p:nvPr>
        </p:nvGraphicFramePr>
        <p:xfrm>
          <a:off x="160260" y="1325185"/>
          <a:ext cx="7929096" cy="557819"/>
        </p:xfrm>
        <a:graphic>
          <a:graphicData uri="http://schemas.openxmlformats.org/drawingml/2006/table">
            <a:tbl>
              <a:tblPr/>
              <a:tblGrid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</a:tblGrid>
              <a:tr h="557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38" name="ZoneTexte 18"/>
          <p:cNvSpPr txBox="1">
            <a:spLocks noChangeArrowheads="1"/>
          </p:cNvSpPr>
          <p:nvPr/>
        </p:nvSpPr>
        <p:spPr bwMode="auto">
          <a:xfrm>
            <a:off x="190500" y="1964897"/>
            <a:ext cx="10493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ère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17439" name="ZoneTexte 19"/>
          <p:cNvSpPr txBox="1">
            <a:spLocks noChangeArrowheads="1"/>
          </p:cNvSpPr>
          <p:nvPr/>
        </p:nvSpPr>
        <p:spPr bwMode="auto">
          <a:xfrm>
            <a:off x="1426755" y="1960233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17440" name="ZoneTexte 20"/>
          <p:cNvSpPr txBox="1">
            <a:spLocks noChangeArrowheads="1"/>
          </p:cNvSpPr>
          <p:nvPr/>
        </p:nvSpPr>
        <p:spPr bwMode="auto">
          <a:xfrm>
            <a:off x="2552888" y="1960232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3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17441" name="ZoneTexte 21"/>
          <p:cNvSpPr txBox="1">
            <a:spLocks noChangeArrowheads="1"/>
          </p:cNvSpPr>
          <p:nvPr/>
        </p:nvSpPr>
        <p:spPr bwMode="auto">
          <a:xfrm>
            <a:off x="3667203" y="1943476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4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 </a:t>
            </a:r>
          </a:p>
        </p:txBody>
      </p:sp>
      <p:sp>
        <p:nvSpPr>
          <p:cNvPr id="17442" name="ZoneTexte 22"/>
          <p:cNvSpPr txBox="1">
            <a:spLocks noChangeArrowheads="1"/>
          </p:cNvSpPr>
          <p:nvPr/>
        </p:nvSpPr>
        <p:spPr bwMode="auto">
          <a:xfrm>
            <a:off x="4680105" y="1960232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5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6969615" y="1960981"/>
            <a:ext cx="0" cy="53602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7" name="ZoneTexte 40"/>
          <p:cNvSpPr txBox="1">
            <a:spLocks noChangeArrowheads="1"/>
          </p:cNvSpPr>
          <p:nvPr/>
        </p:nvSpPr>
        <p:spPr bwMode="auto">
          <a:xfrm>
            <a:off x="2253000" y="364757"/>
            <a:ext cx="15698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1F497D"/>
                </a:solidFill>
                <a:latin typeface="Arial" charset="0"/>
              </a:rPr>
              <a:t>Inscription DESC II</a:t>
            </a:r>
          </a:p>
        </p:txBody>
      </p:sp>
      <p:sp>
        <p:nvSpPr>
          <p:cNvPr id="17448" name="ZoneTexte 41"/>
          <p:cNvSpPr txBox="1">
            <a:spLocks noChangeArrowheads="1"/>
          </p:cNvSpPr>
          <p:nvPr/>
        </p:nvSpPr>
        <p:spPr bwMode="auto">
          <a:xfrm>
            <a:off x="4749897" y="363983"/>
            <a:ext cx="227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 smtClean="0">
                <a:solidFill>
                  <a:srgbClr val="1F497D"/>
                </a:solidFill>
                <a:latin typeface="Arial" charset="0"/>
              </a:rPr>
              <a:t>Contrôle </a:t>
            </a:r>
            <a:r>
              <a:rPr lang="fr-FR" sz="1200" b="1" dirty="0">
                <a:solidFill>
                  <a:srgbClr val="1F497D"/>
                </a:solidFill>
                <a:latin typeface="Arial" charset="0"/>
              </a:rPr>
              <a:t>des connaissances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rot="5400000">
            <a:off x="2748301" y="1009273"/>
            <a:ext cx="490537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>
            <a:off x="1499394" y="4263232"/>
            <a:ext cx="358775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2952750" y="4262438"/>
            <a:ext cx="357187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5929313" y="4260850"/>
            <a:ext cx="357188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7417594" y="4260057"/>
            <a:ext cx="358775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41"/>
          <p:cNvSpPr txBox="1">
            <a:spLocks noChangeArrowheads="1"/>
          </p:cNvSpPr>
          <p:nvPr/>
        </p:nvSpPr>
        <p:spPr bwMode="auto">
          <a:xfrm>
            <a:off x="6543446" y="2653130"/>
            <a:ext cx="19802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1F497D"/>
                </a:solidFill>
                <a:latin typeface="Arial" charset="0"/>
              </a:rPr>
              <a:t>Diplôme DESC</a:t>
            </a:r>
            <a:endParaRPr lang="fr-FR" sz="20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34" name="ZoneTexte 22"/>
          <p:cNvSpPr txBox="1">
            <a:spLocks noChangeArrowheads="1"/>
          </p:cNvSpPr>
          <p:nvPr/>
        </p:nvSpPr>
        <p:spPr bwMode="auto">
          <a:xfrm>
            <a:off x="5872807" y="1954207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</a:t>
            </a:r>
            <a:r>
              <a:rPr lang="fr-FR" sz="1400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Année</a:t>
            </a:r>
          </a:p>
        </p:txBody>
      </p:sp>
      <p:cxnSp>
        <p:nvCxnSpPr>
          <p:cNvPr id="37" name="Connecteur droit avec flèche 36"/>
          <p:cNvCxnSpPr/>
          <p:nvPr/>
        </p:nvCxnSpPr>
        <p:spPr>
          <a:xfrm rot="5400000">
            <a:off x="5567273" y="1008479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5496" y="301041"/>
            <a:ext cx="2320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376092"/>
                </a:solidFill>
              </a:rPr>
              <a:t>DESC II </a:t>
            </a:r>
            <a:r>
              <a:rPr lang="fr-FR" sz="2000" b="1" u="sng" dirty="0" smtClean="0">
                <a:solidFill>
                  <a:srgbClr val="37609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000" b="1" u="sng" dirty="0" smtClean="0">
                <a:solidFill>
                  <a:srgbClr val="376092"/>
                </a:solidFill>
                <a:sym typeface="Wingdings"/>
              </a:rPr>
              <a:t> ECN 2017</a:t>
            </a:r>
            <a:endParaRPr lang="fr-FR" sz="2000" b="1" u="sng" dirty="0">
              <a:solidFill>
                <a:srgbClr val="37609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0798" y="4084638"/>
            <a:ext cx="1249164" cy="95910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/>
          <p:cNvCxnSpPr/>
          <p:nvPr/>
        </p:nvCxnSpPr>
        <p:spPr>
          <a:xfrm rot="5400000">
            <a:off x="6735404" y="961926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868144" y="1321604"/>
            <a:ext cx="219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Assistants </a:t>
            </a:r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</a:rPr>
              <a:t>Spéc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 Hospitaliers</a:t>
            </a:r>
          </a:p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u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</a:rPr>
              <a:t>ss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-Chef de Clinique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ZoneTexte 22"/>
          <p:cNvSpPr txBox="1">
            <a:spLocks noChangeArrowheads="1"/>
          </p:cNvSpPr>
          <p:nvPr/>
        </p:nvSpPr>
        <p:spPr bwMode="auto">
          <a:xfrm>
            <a:off x="7092280" y="1956522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+ 7</a:t>
            </a:r>
            <a:r>
              <a:rPr lang="fr-FR" sz="1400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4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14629"/>
              </p:ext>
            </p:extLst>
          </p:nvPr>
        </p:nvGraphicFramePr>
        <p:xfrm>
          <a:off x="179512" y="260648"/>
          <a:ext cx="8749310" cy="6275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136"/>
                <a:gridCol w="2755087"/>
                <a:gridCol w="2755087"/>
              </a:tblGrid>
              <a:tr h="37592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Membres élus</a:t>
                      </a:r>
                      <a:endParaRPr lang="fr-FR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3141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Hervé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o-RO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Thomazeau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Président </a:t>
                      </a:r>
                    </a:p>
                  </a:txBody>
                  <a:tcPr marL="12700" marR="12700" marT="12700" marB="0" anchor="b"/>
                </a:tc>
              </a:tr>
              <a:tr h="581660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Pierre</a:t>
                      </a:r>
                    </a:p>
                    <a:p>
                      <a:pPr algn="l" fontAlgn="b"/>
                      <a:r>
                        <a:rPr lang="fr-FR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Christophe</a:t>
                      </a:r>
                      <a:r>
                        <a:rPr lang="fr-FR" sz="1900" b="0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fr-FR" sz="1900" b="0" i="0" u="none" strike="noStrike" dirty="0" smtClean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Journeau</a:t>
                      </a:r>
                    </a:p>
                    <a:p>
                      <a:pPr algn="l" fontAlgn="b"/>
                      <a:r>
                        <a:rPr lang="fr-FR" sz="19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Glorion</a:t>
                      </a:r>
                      <a:endParaRPr lang="fr-FR" sz="19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Secrétaire </a:t>
                      </a:r>
                      <a:r>
                        <a:rPr lang="fr-FR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Général</a:t>
                      </a: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Secrétaire Général</a:t>
                      </a:r>
                      <a:r>
                        <a:rPr lang="fr-FR" sz="1900" b="0" i="0" u="none" strike="noStrike" baseline="0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900" b="0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adjoint</a:t>
                      </a:r>
                      <a:endParaRPr lang="fr-FR" sz="1900" b="0" i="0" u="none" strike="noStrike" dirty="0" smtClean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Gilles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Marcillaud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Trésorier </a:t>
                      </a:r>
                    </a:p>
                  </a:txBody>
                  <a:tcPr marL="12700" marR="12700" marT="12700" marB="0" anchor="b"/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endParaRPr lang="fr-FR" sz="19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9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9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3141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Philippe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Adam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PUPH</a:t>
                      </a:r>
                    </a:p>
                  </a:txBody>
                  <a:tcPr marL="12700" marR="12700" marT="12700" marB="0" anchor="b"/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Emmanuel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Baulot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PUPH</a:t>
                      </a:r>
                    </a:p>
                  </a:txBody>
                  <a:tcPr marL="12700" marR="12700" marT="12700" marB="0" anchor="b"/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Laurent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Galois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PUPH</a:t>
                      </a:r>
                    </a:p>
                  </a:txBody>
                  <a:tcPr marL="12700" marR="12700" marT="12700" marB="0" anchor="b"/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Pierre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9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Mansat</a:t>
                      </a:r>
                      <a:endParaRPr lang="fi-FI" sz="1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PUPH</a:t>
                      </a:r>
                    </a:p>
                  </a:txBody>
                  <a:tcPr marL="12700" marR="12700" marT="12700" marB="0" anchor="b"/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fi-FI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Alain Charles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Masquelet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PUPH</a:t>
                      </a:r>
                    </a:p>
                  </a:txBody>
                  <a:tcPr marL="12700" marR="12700" marT="12700" marB="0" anchor="b"/>
                </a:tc>
              </a:tr>
              <a:tr h="33141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Norbert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Passuti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PUPH</a:t>
                      </a:r>
                    </a:p>
                  </a:txBody>
                  <a:tcPr marL="12700" marR="12700" marT="12700" marB="0" anchor="b"/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Jean-Christophe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Bel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PH</a:t>
                      </a:r>
                    </a:p>
                  </a:txBody>
                  <a:tcPr marL="12700" marR="12700" marT="12700" marB="0" anchor="b"/>
                </a:tc>
              </a:tr>
              <a:tr h="33141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Philippe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Boisrenoult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PH</a:t>
                      </a:r>
                    </a:p>
                  </a:txBody>
                  <a:tcPr marL="12700" marR="12700" marT="12700" marB="0" anchor="b"/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François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Loubignac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PH</a:t>
                      </a:r>
                    </a:p>
                  </a:txBody>
                  <a:tcPr marL="12700" marR="12700" marT="12700" marB="0" anchor="b"/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Cécile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Nérot</a:t>
                      </a:r>
                      <a:endParaRPr lang="fr-FR" sz="1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PH</a:t>
                      </a:r>
                    </a:p>
                  </a:txBody>
                  <a:tcPr marL="12700" marR="12700" marT="12700" marB="0" anchor="b"/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Arnaud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Blamoutier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Libéral</a:t>
                      </a:r>
                    </a:p>
                  </a:txBody>
                  <a:tcPr marL="12700" marR="12700" marT="12700" marB="0" anchor="b"/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Henri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Mathevon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Libéral</a:t>
                      </a:r>
                    </a:p>
                  </a:txBody>
                  <a:tcPr marL="12700" marR="12700" marT="12700" marB="0" anchor="b"/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Jean-Paul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Vigroux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Libéral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96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926621"/>
              </p:ext>
            </p:extLst>
          </p:nvPr>
        </p:nvGraphicFramePr>
        <p:xfrm>
          <a:off x="160260" y="1325185"/>
          <a:ext cx="7929096" cy="557819"/>
        </p:xfrm>
        <a:graphic>
          <a:graphicData uri="http://schemas.openxmlformats.org/drawingml/2006/table">
            <a:tbl>
              <a:tblPr/>
              <a:tblGrid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</a:tblGrid>
              <a:tr h="557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38" name="ZoneTexte 18"/>
          <p:cNvSpPr txBox="1">
            <a:spLocks noChangeArrowheads="1"/>
          </p:cNvSpPr>
          <p:nvPr/>
        </p:nvSpPr>
        <p:spPr bwMode="auto">
          <a:xfrm>
            <a:off x="190500" y="1964897"/>
            <a:ext cx="10493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ère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17439" name="ZoneTexte 19"/>
          <p:cNvSpPr txBox="1">
            <a:spLocks noChangeArrowheads="1"/>
          </p:cNvSpPr>
          <p:nvPr/>
        </p:nvSpPr>
        <p:spPr bwMode="auto">
          <a:xfrm>
            <a:off x="1426755" y="1960233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17440" name="ZoneTexte 20"/>
          <p:cNvSpPr txBox="1">
            <a:spLocks noChangeArrowheads="1"/>
          </p:cNvSpPr>
          <p:nvPr/>
        </p:nvSpPr>
        <p:spPr bwMode="auto">
          <a:xfrm>
            <a:off x="2552888" y="1960232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3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17441" name="ZoneTexte 21"/>
          <p:cNvSpPr txBox="1">
            <a:spLocks noChangeArrowheads="1"/>
          </p:cNvSpPr>
          <p:nvPr/>
        </p:nvSpPr>
        <p:spPr bwMode="auto">
          <a:xfrm>
            <a:off x="3667203" y="1943476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4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 </a:t>
            </a:r>
          </a:p>
        </p:txBody>
      </p:sp>
      <p:sp>
        <p:nvSpPr>
          <p:cNvPr id="17442" name="ZoneTexte 22"/>
          <p:cNvSpPr txBox="1">
            <a:spLocks noChangeArrowheads="1"/>
          </p:cNvSpPr>
          <p:nvPr/>
        </p:nvSpPr>
        <p:spPr bwMode="auto">
          <a:xfrm>
            <a:off x="4680105" y="1960232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5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5400000">
            <a:off x="4432437" y="4079538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6969615" y="1960981"/>
            <a:ext cx="0" cy="53602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7" name="ZoneTexte 40"/>
          <p:cNvSpPr txBox="1">
            <a:spLocks noChangeArrowheads="1"/>
          </p:cNvSpPr>
          <p:nvPr/>
        </p:nvSpPr>
        <p:spPr bwMode="auto">
          <a:xfrm>
            <a:off x="2253000" y="364757"/>
            <a:ext cx="15698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1F497D"/>
                </a:solidFill>
                <a:latin typeface="Arial" charset="0"/>
              </a:rPr>
              <a:t>Inscription DESC II</a:t>
            </a:r>
          </a:p>
        </p:txBody>
      </p:sp>
      <p:sp>
        <p:nvSpPr>
          <p:cNvPr id="17448" name="ZoneTexte 41"/>
          <p:cNvSpPr txBox="1">
            <a:spLocks noChangeArrowheads="1"/>
          </p:cNvSpPr>
          <p:nvPr/>
        </p:nvSpPr>
        <p:spPr bwMode="auto">
          <a:xfrm>
            <a:off x="4749897" y="363983"/>
            <a:ext cx="227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 smtClean="0">
                <a:solidFill>
                  <a:srgbClr val="1F497D"/>
                </a:solidFill>
                <a:latin typeface="Arial" charset="0"/>
              </a:rPr>
              <a:t>Contrôle </a:t>
            </a:r>
            <a:r>
              <a:rPr lang="fr-FR" sz="1200" b="1" dirty="0">
                <a:solidFill>
                  <a:srgbClr val="1F497D"/>
                </a:solidFill>
                <a:latin typeface="Arial" charset="0"/>
              </a:rPr>
              <a:t>des connaissances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rot="5400000">
            <a:off x="2748301" y="1009273"/>
            <a:ext cx="490537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>
            <a:off x="1499394" y="4263232"/>
            <a:ext cx="358775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2952750" y="4262438"/>
            <a:ext cx="357187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5929313" y="4260850"/>
            <a:ext cx="357188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7417594" y="4260057"/>
            <a:ext cx="358775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41"/>
          <p:cNvSpPr txBox="1">
            <a:spLocks noChangeArrowheads="1"/>
          </p:cNvSpPr>
          <p:nvPr/>
        </p:nvSpPr>
        <p:spPr bwMode="auto">
          <a:xfrm>
            <a:off x="6543446" y="2653130"/>
            <a:ext cx="19802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1F497D"/>
                </a:solidFill>
                <a:latin typeface="Arial" charset="0"/>
              </a:rPr>
              <a:t>Diplôme DESC</a:t>
            </a:r>
            <a:endParaRPr lang="fr-FR" sz="2000" b="1" dirty="0">
              <a:solidFill>
                <a:srgbClr val="1F497D"/>
              </a:solidFill>
              <a:latin typeface="Arial" charset="0"/>
            </a:endParaRPr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687069"/>
              </p:ext>
            </p:extLst>
          </p:nvPr>
        </p:nvGraphicFramePr>
        <p:xfrm>
          <a:off x="160260" y="4444747"/>
          <a:ext cx="7929096" cy="585093"/>
        </p:xfrm>
        <a:graphic>
          <a:graphicData uri="http://schemas.openxmlformats.org/drawingml/2006/table">
            <a:tbl>
              <a:tblPr/>
              <a:tblGrid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</a:tblGrid>
              <a:tr h="585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27" name="ZoneTexte 40"/>
          <p:cNvSpPr txBox="1">
            <a:spLocks noChangeArrowheads="1"/>
          </p:cNvSpPr>
          <p:nvPr/>
        </p:nvSpPr>
        <p:spPr bwMode="auto">
          <a:xfrm>
            <a:off x="634581" y="3564207"/>
            <a:ext cx="13304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1F497D"/>
                </a:solidFill>
                <a:latin typeface="Arial" charset="0"/>
              </a:rPr>
              <a:t>Inscription </a:t>
            </a:r>
            <a:r>
              <a:rPr lang="fr-FR" sz="1200" b="1" dirty="0" smtClean="0">
                <a:solidFill>
                  <a:srgbClr val="1F497D"/>
                </a:solidFill>
                <a:latin typeface="Arial" charset="0"/>
              </a:rPr>
              <a:t>DES</a:t>
            </a:r>
            <a:endParaRPr lang="fr-FR" sz="1200" b="1" dirty="0">
              <a:solidFill>
                <a:srgbClr val="1F497D"/>
              </a:solidFill>
              <a:latin typeface="Arial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rot="5400000">
            <a:off x="1017260" y="4088062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18"/>
          <p:cNvSpPr txBox="1">
            <a:spLocks noChangeArrowheads="1"/>
          </p:cNvSpPr>
          <p:nvPr/>
        </p:nvSpPr>
        <p:spPr bwMode="auto">
          <a:xfrm>
            <a:off x="240202" y="5337467"/>
            <a:ext cx="10493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ère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30" name="ZoneTexte 19"/>
          <p:cNvSpPr txBox="1">
            <a:spLocks noChangeArrowheads="1"/>
          </p:cNvSpPr>
          <p:nvPr/>
        </p:nvSpPr>
        <p:spPr bwMode="auto">
          <a:xfrm>
            <a:off x="1476457" y="5332803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31" name="ZoneTexte 20"/>
          <p:cNvSpPr txBox="1">
            <a:spLocks noChangeArrowheads="1"/>
          </p:cNvSpPr>
          <p:nvPr/>
        </p:nvSpPr>
        <p:spPr bwMode="auto">
          <a:xfrm>
            <a:off x="2539261" y="5332802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3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32" name="ZoneTexte 21"/>
          <p:cNvSpPr txBox="1">
            <a:spLocks noChangeArrowheads="1"/>
          </p:cNvSpPr>
          <p:nvPr/>
        </p:nvSpPr>
        <p:spPr bwMode="auto">
          <a:xfrm>
            <a:off x="3667203" y="5316046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4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 </a:t>
            </a:r>
          </a:p>
        </p:txBody>
      </p:sp>
      <p:sp>
        <p:nvSpPr>
          <p:cNvPr id="33" name="ZoneTexte 22"/>
          <p:cNvSpPr txBox="1">
            <a:spLocks noChangeArrowheads="1"/>
          </p:cNvSpPr>
          <p:nvPr/>
        </p:nvSpPr>
        <p:spPr bwMode="auto">
          <a:xfrm>
            <a:off x="4671129" y="5332802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5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34" name="ZoneTexte 22"/>
          <p:cNvSpPr txBox="1">
            <a:spLocks noChangeArrowheads="1"/>
          </p:cNvSpPr>
          <p:nvPr/>
        </p:nvSpPr>
        <p:spPr bwMode="auto">
          <a:xfrm>
            <a:off x="5872807" y="1954207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</a:t>
            </a:r>
            <a:r>
              <a:rPr lang="fr-FR" sz="1400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Année</a:t>
            </a:r>
          </a:p>
        </p:txBody>
      </p:sp>
      <p:sp>
        <p:nvSpPr>
          <p:cNvPr id="35" name="ZoneTexte 22"/>
          <p:cNvSpPr txBox="1">
            <a:spLocks noChangeArrowheads="1"/>
          </p:cNvSpPr>
          <p:nvPr/>
        </p:nvSpPr>
        <p:spPr bwMode="auto">
          <a:xfrm>
            <a:off x="5803032" y="5316046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</a:t>
            </a:r>
            <a:r>
              <a:rPr lang="fr-FR" sz="1400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Année</a:t>
            </a:r>
          </a:p>
        </p:txBody>
      </p:sp>
      <p:cxnSp>
        <p:nvCxnSpPr>
          <p:cNvPr id="37" name="Connecteur droit avec flèche 36"/>
          <p:cNvCxnSpPr/>
          <p:nvPr/>
        </p:nvCxnSpPr>
        <p:spPr>
          <a:xfrm rot="5400000">
            <a:off x="5567273" y="1008479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41"/>
          <p:cNvSpPr txBox="1">
            <a:spLocks noChangeArrowheads="1"/>
          </p:cNvSpPr>
          <p:nvPr/>
        </p:nvSpPr>
        <p:spPr bwMode="auto">
          <a:xfrm>
            <a:off x="3275856" y="3539006"/>
            <a:ext cx="33676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rgbClr val="1F497D"/>
                </a:solidFill>
                <a:latin typeface="Arial" charset="0"/>
              </a:rPr>
              <a:t>Thèse et contrôle </a:t>
            </a:r>
            <a:r>
              <a:rPr lang="fr-FR" sz="1400" b="1" dirty="0">
                <a:solidFill>
                  <a:srgbClr val="1F497D"/>
                </a:solidFill>
                <a:latin typeface="Arial" charset="0"/>
              </a:rPr>
              <a:t>des connaissances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6945304" y="5332802"/>
            <a:ext cx="0" cy="53602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41"/>
          <p:cNvSpPr txBox="1">
            <a:spLocks noChangeArrowheads="1"/>
          </p:cNvSpPr>
          <p:nvPr/>
        </p:nvSpPr>
        <p:spPr bwMode="auto">
          <a:xfrm>
            <a:off x="6428112" y="5949280"/>
            <a:ext cx="1795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1F497D"/>
                </a:solidFill>
                <a:latin typeface="Arial" charset="0"/>
              </a:rPr>
              <a:t>Diplôme DES</a:t>
            </a:r>
            <a:endParaRPr lang="fr-FR" sz="20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41" name="ZoneTexte 40"/>
          <p:cNvSpPr txBox="1">
            <a:spLocks noChangeArrowheads="1"/>
          </p:cNvSpPr>
          <p:nvPr/>
        </p:nvSpPr>
        <p:spPr bwMode="auto">
          <a:xfrm>
            <a:off x="107504" y="5060468"/>
            <a:ext cx="1228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 smtClean="0">
                <a:solidFill>
                  <a:schemeClr val="tx2"/>
                </a:solidFill>
                <a:latin typeface="Arial" charset="0"/>
              </a:rPr>
              <a:t>Phase I: Socle</a:t>
            </a:r>
            <a:endParaRPr lang="fr-FR" sz="12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1923728" y="5043740"/>
            <a:ext cx="2288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 smtClean="0">
                <a:solidFill>
                  <a:schemeClr val="tx2"/>
                </a:solidFill>
                <a:latin typeface="Arial" charset="0"/>
              </a:rPr>
              <a:t>Phase II: approfondissement</a:t>
            </a:r>
            <a:endParaRPr lang="fr-FR" sz="12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4860032" y="5029840"/>
            <a:ext cx="1928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 smtClean="0">
                <a:solidFill>
                  <a:schemeClr val="tx2"/>
                </a:solidFill>
                <a:latin typeface="Arial" charset="0"/>
              </a:rPr>
              <a:t>Phase III: Consolidation</a:t>
            </a:r>
            <a:endParaRPr lang="fr-FR" sz="12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206840" y="3138896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376092"/>
                </a:solidFill>
              </a:rPr>
              <a:t>2017</a:t>
            </a:r>
            <a:r>
              <a:rPr lang="fr-FR" sz="2000" b="1" u="sng" dirty="0" smtClean="0">
                <a:solidFill>
                  <a:srgbClr val="37609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000" b="1" u="sng" dirty="0" smtClean="0">
                <a:solidFill>
                  <a:srgbClr val="376092"/>
                </a:solidFill>
              </a:rPr>
              <a:t>DES: 3 phases  </a:t>
            </a:r>
            <a:endParaRPr lang="fr-FR" sz="2000" b="1" u="sng" dirty="0">
              <a:solidFill>
                <a:srgbClr val="37609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0798" y="4084638"/>
            <a:ext cx="1249164" cy="95910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/>
          <p:cNvCxnSpPr/>
          <p:nvPr/>
        </p:nvCxnSpPr>
        <p:spPr>
          <a:xfrm rot="5400000">
            <a:off x="6735404" y="961926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rot="5400000">
            <a:off x="6698448" y="4062861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5496" y="301041"/>
            <a:ext cx="2320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376092"/>
                </a:solidFill>
              </a:rPr>
              <a:t>DESC II </a:t>
            </a:r>
            <a:r>
              <a:rPr lang="fr-FR" sz="2000" b="1" u="sng" dirty="0" smtClean="0">
                <a:solidFill>
                  <a:srgbClr val="37609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000" b="1" u="sng" dirty="0" smtClean="0">
                <a:solidFill>
                  <a:srgbClr val="376092"/>
                </a:solidFill>
                <a:sym typeface="Wingdings"/>
              </a:rPr>
              <a:t> ECN 2017</a:t>
            </a:r>
            <a:endParaRPr lang="fr-FR" sz="2000" b="1" u="sng" dirty="0">
              <a:solidFill>
                <a:srgbClr val="376092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283968" y="3140968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376092"/>
                </a:solidFill>
              </a:rPr>
              <a:t>2021</a:t>
            </a:r>
            <a:endParaRPr lang="fr-FR" sz="2000" b="1" dirty="0">
              <a:solidFill>
                <a:srgbClr val="376092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8532440" y="5980895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376092"/>
                </a:solidFill>
              </a:rPr>
              <a:t>2021</a:t>
            </a:r>
            <a:endParaRPr lang="fr-FR" sz="2000" b="1" u="sng" dirty="0">
              <a:solidFill>
                <a:srgbClr val="376092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603664" y="3140968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376092"/>
                </a:solidFill>
              </a:rPr>
              <a:t>2023</a:t>
            </a:r>
            <a:endParaRPr lang="fr-FR" sz="2000" b="1" dirty="0">
              <a:solidFill>
                <a:srgbClr val="376092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760099" y="4561383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Assistants </a:t>
            </a:r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</a:rPr>
              <a:t>Spéc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 de 3</a:t>
            </a:r>
            <a:r>
              <a:rPr lang="fr-FR" sz="1400" baseline="30000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</a:rPr>
              <a:t>cyle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5868144" y="1321604"/>
            <a:ext cx="219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Assistants </a:t>
            </a:r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</a:rPr>
              <a:t>Spéc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 Hospitaliers</a:t>
            </a:r>
          </a:p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u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</a:rPr>
              <a:t>ss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-Chef de Clinique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ZoneTexte 22"/>
          <p:cNvSpPr txBox="1">
            <a:spLocks noChangeArrowheads="1"/>
          </p:cNvSpPr>
          <p:nvPr/>
        </p:nvSpPr>
        <p:spPr bwMode="auto">
          <a:xfrm>
            <a:off x="7092280" y="1956522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+ 7</a:t>
            </a:r>
            <a:r>
              <a:rPr lang="fr-FR" sz="1400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5" name="ZoneTexte 22"/>
          <p:cNvSpPr txBox="1">
            <a:spLocks noChangeArrowheads="1"/>
          </p:cNvSpPr>
          <p:nvPr/>
        </p:nvSpPr>
        <p:spPr bwMode="auto">
          <a:xfrm>
            <a:off x="7092280" y="4581128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- 7</a:t>
            </a:r>
            <a:r>
              <a:rPr lang="fr-FR" sz="1400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5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29021"/>
              </p:ext>
            </p:extLst>
          </p:nvPr>
        </p:nvGraphicFramePr>
        <p:xfrm>
          <a:off x="160260" y="1325185"/>
          <a:ext cx="7929096" cy="557819"/>
        </p:xfrm>
        <a:graphic>
          <a:graphicData uri="http://schemas.openxmlformats.org/drawingml/2006/table">
            <a:tbl>
              <a:tblPr/>
              <a:tblGrid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</a:tblGrid>
              <a:tr h="557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38" name="ZoneTexte 18"/>
          <p:cNvSpPr txBox="1">
            <a:spLocks noChangeArrowheads="1"/>
          </p:cNvSpPr>
          <p:nvPr/>
        </p:nvSpPr>
        <p:spPr bwMode="auto">
          <a:xfrm>
            <a:off x="190500" y="1964897"/>
            <a:ext cx="10493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ère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17439" name="ZoneTexte 19"/>
          <p:cNvSpPr txBox="1">
            <a:spLocks noChangeArrowheads="1"/>
          </p:cNvSpPr>
          <p:nvPr/>
        </p:nvSpPr>
        <p:spPr bwMode="auto">
          <a:xfrm>
            <a:off x="1426755" y="1960233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17440" name="ZoneTexte 20"/>
          <p:cNvSpPr txBox="1">
            <a:spLocks noChangeArrowheads="1"/>
          </p:cNvSpPr>
          <p:nvPr/>
        </p:nvSpPr>
        <p:spPr bwMode="auto">
          <a:xfrm>
            <a:off x="2552888" y="1960232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3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17441" name="ZoneTexte 21"/>
          <p:cNvSpPr txBox="1">
            <a:spLocks noChangeArrowheads="1"/>
          </p:cNvSpPr>
          <p:nvPr/>
        </p:nvSpPr>
        <p:spPr bwMode="auto">
          <a:xfrm>
            <a:off x="3667203" y="1943476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4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 </a:t>
            </a:r>
          </a:p>
        </p:txBody>
      </p:sp>
      <p:sp>
        <p:nvSpPr>
          <p:cNvPr id="17442" name="ZoneTexte 22"/>
          <p:cNvSpPr txBox="1">
            <a:spLocks noChangeArrowheads="1"/>
          </p:cNvSpPr>
          <p:nvPr/>
        </p:nvSpPr>
        <p:spPr bwMode="auto">
          <a:xfrm>
            <a:off x="4680105" y="1960232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5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5400000">
            <a:off x="4432437" y="4079538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6969615" y="1960981"/>
            <a:ext cx="0" cy="53602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7" name="ZoneTexte 40"/>
          <p:cNvSpPr txBox="1">
            <a:spLocks noChangeArrowheads="1"/>
          </p:cNvSpPr>
          <p:nvPr/>
        </p:nvSpPr>
        <p:spPr bwMode="auto">
          <a:xfrm>
            <a:off x="2253000" y="364757"/>
            <a:ext cx="15698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1F497D"/>
                </a:solidFill>
                <a:latin typeface="Arial" charset="0"/>
              </a:rPr>
              <a:t>Inscription DESC II</a:t>
            </a:r>
          </a:p>
        </p:txBody>
      </p:sp>
      <p:sp>
        <p:nvSpPr>
          <p:cNvPr id="17448" name="ZoneTexte 41"/>
          <p:cNvSpPr txBox="1">
            <a:spLocks noChangeArrowheads="1"/>
          </p:cNvSpPr>
          <p:nvPr/>
        </p:nvSpPr>
        <p:spPr bwMode="auto">
          <a:xfrm>
            <a:off x="4749897" y="363983"/>
            <a:ext cx="227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 smtClean="0">
                <a:solidFill>
                  <a:srgbClr val="1F497D"/>
                </a:solidFill>
                <a:latin typeface="Arial" charset="0"/>
              </a:rPr>
              <a:t>Contrôle </a:t>
            </a:r>
            <a:r>
              <a:rPr lang="fr-FR" sz="1200" b="1" dirty="0">
                <a:solidFill>
                  <a:srgbClr val="1F497D"/>
                </a:solidFill>
                <a:latin typeface="Arial" charset="0"/>
              </a:rPr>
              <a:t>des connaissances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rot="5400000">
            <a:off x="2748301" y="1009273"/>
            <a:ext cx="490537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>
            <a:off x="1499394" y="4263232"/>
            <a:ext cx="358775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2952750" y="4262438"/>
            <a:ext cx="357187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5929313" y="4260850"/>
            <a:ext cx="357188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7417594" y="4260057"/>
            <a:ext cx="358775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41"/>
          <p:cNvSpPr txBox="1">
            <a:spLocks noChangeArrowheads="1"/>
          </p:cNvSpPr>
          <p:nvPr/>
        </p:nvSpPr>
        <p:spPr bwMode="auto">
          <a:xfrm>
            <a:off x="6543446" y="2653130"/>
            <a:ext cx="19802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1F497D"/>
                </a:solidFill>
                <a:latin typeface="Arial" charset="0"/>
              </a:rPr>
              <a:t>Diplôme DESC</a:t>
            </a:r>
            <a:endParaRPr lang="fr-FR" sz="2000" b="1" dirty="0">
              <a:solidFill>
                <a:srgbClr val="1F497D"/>
              </a:solidFill>
              <a:latin typeface="Arial" charset="0"/>
            </a:endParaRPr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550940"/>
              </p:ext>
            </p:extLst>
          </p:nvPr>
        </p:nvGraphicFramePr>
        <p:xfrm>
          <a:off x="160260" y="4444747"/>
          <a:ext cx="7929096" cy="585093"/>
        </p:xfrm>
        <a:graphic>
          <a:graphicData uri="http://schemas.openxmlformats.org/drawingml/2006/table">
            <a:tbl>
              <a:tblPr/>
              <a:tblGrid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</a:tblGrid>
              <a:tr h="585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27" name="ZoneTexte 40"/>
          <p:cNvSpPr txBox="1">
            <a:spLocks noChangeArrowheads="1"/>
          </p:cNvSpPr>
          <p:nvPr/>
        </p:nvSpPr>
        <p:spPr bwMode="auto">
          <a:xfrm>
            <a:off x="634581" y="3564207"/>
            <a:ext cx="13304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1F497D"/>
                </a:solidFill>
                <a:latin typeface="Arial" charset="0"/>
              </a:rPr>
              <a:t>Inscription </a:t>
            </a:r>
            <a:r>
              <a:rPr lang="fr-FR" sz="1200" b="1" dirty="0" smtClean="0">
                <a:solidFill>
                  <a:srgbClr val="1F497D"/>
                </a:solidFill>
                <a:latin typeface="Arial" charset="0"/>
              </a:rPr>
              <a:t>DES</a:t>
            </a:r>
            <a:endParaRPr lang="fr-FR" sz="1200" b="1" dirty="0">
              <a:solidFill>
                <a:srgbClr val="1F497D"/>
              </a:solidFill>
              <a:latin typeface="Arial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rot="5400000">
            <a:off x="1017260" y="4088062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18"/>
          <p:cNvSpPr txBox="1">
            <a:spLocks noChangeArrowheads="1"/>
          </p:cNvSpPr>
          <p:nvPr/>
        </p:nvSpPr>
        <p:spPr bwMode="auto">
          <a:xfrm>
            <a:off x="240202" y="5337467"/>
            <a:ext cx="10493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ère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30" name="ZoneTexte 19"/>
          <p:cNvSpPr txBox="1">
            <a:spLocks noChangeArrowheads="1"/>
          </p:cNvSpPr>
          <p:nvPr/>
        </p:nvSpPr>
        <p:spPr bwMode="auto">
          <a:xfrm>
            <a:off x="1476457" y="5332803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31" name="ZoneTexte 20"/>
          <p:cNvSpPr txBox="1">
            <a:spLocks noChangeArrowheads="1"/>
          </p:cNvSpPr>
          <p:nvPr/>
        </p:nvSpPr>
        <p:spPr bwMode="auto">
          <a:xfrm>
            <a:off x="2539261" y="5332802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3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32" name="ZoneTexte 21"/>
          <p:cNvSpPr txBox="1">
            <a:spLocks noChangeArrowheads="1"/>
          </p:cNvSpPr>
          <p:nvPr/>
        </p:nvSpPr>
        <p:spPr bwMode="auto">
          <a:xfrm>
            <a:off x="3667203" y="5316046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4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 </a:t>
            </a:r>
          </a:p>
        </p:txBody>
      </p:sp>
      <p:sp>
        <p:nvSpPr>
          <p:cNvPr id="33" name="ZoneTexte 22"/>
          <p:cNvSpPr txBox="1">
            <a:spLocks noChangeArrowheads="1"/>
          </p:cNvSpPr>
          <p:nvPr/>
        </p:nvSpPr>
        <p:spPr bwMode="auto">
          <a:xfrm>
            <a:off x="4671129" y="5332802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5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34" name="ZoneTexte 22"/>
          <p:cNvSpPr txBox="1">
            <a:spLocks noChangeArrowheads="1"/>
          </p:cNvSpPr>
          <p:nvPr/>
        </p:nvSpPr>
        <p:spPr bwMode="auto">
          <a:xfrm>
            <a:off x="5872807" y="1954207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</a:t>
            </a:r>
            <a:r>
              <a:rPr lang="fr-FR" sz="1400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Année</a:t>
            </a:r>
          </a:p>
        </p:txBody>
      </p:sp>
      <p:sp>
        <p:nvSpPr>
          <p:cNvPr id="35" name="ZoneTexte 22"/>
          <p:cNvSpPr txBox="1">
            <a:spLocks noChangeArrowheads="1"/>
          </p:cNvSpPr>
          <p:nvPr/>
        </p:nvSpPr>
        <p:spPr bwMode="auto">
          <a:xfrm>
            <a:off x="5803032" y="5316046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</a:t>
            </a:r>
            <a:r>
              <a:rPr lang="fr-FR" sz="1400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Année</a:t>
            </a:r>
          </a:p>
        </p:txBody>
      </p:sp>
      <p:cxnSp>
        <p:nvCxnSpPr>
          <p:cNvPr id="37" name="Connecteur droit avec flèche 36"/>
          <p:cNvCxnSpPr/>
          <p:nvPr/>
        </p:nvCxnSpPr>
        <p:spPr>
          <a:xfrm rot="5400000">
            <a:off x="5567273" y="1008479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41"/>
          <p:cNvSpPr txBox="1">
            <a:spLocks noChangeArrowheads="1"/>
          </p:cNvSpPr>
          <p:nvPr/>
        </p:nvSpPr>
        <p:spPr bwMode="auto">
          <a:xfrm>
            <a:off x="3275856" y="3539006"/>
            <a:ext cx="33676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rgbClr val="1F497D"/>
                </a:solidFill>
                <a:latin typeface="Arial" charset="0"/>
              </a:rPr>
              <a:t>Thèse et contrôle </a:t>
            </a:r>
            <a:r>
              <a:rPr lang="fr-FR" sz="1400" b="1" dirty="0">
                <a:solidFill>
                  <a:srgbClr val="1F497D"/>
                </a:solidFill>
                <a:latin typeface="Arial" charset="0"/>
              </a:rPr>
              <a:t>des connaissances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6945304" y="5332802"/>
            <a:ext cx="0" cy="53602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41"/>
          <p:cNvSpPr txBox="1">
            <a:spLocks noChangeArrowheads="1"/>
          </p:cNvSpPr>
          <p:nvPr/>
        </p:nvSpPr>
        <p:spPr bwMode="auto">
          <a:xfrm>
            <a:off x="6428112" y="5949280"/>
            <a:ext cx="1795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1F497D"/>
                </a:solidFill>
                <a:latin typeface="Arial" charset="0"/>
              </a:rPr>
              <a:t>Diplôme DES</a:t>
            </a:r>
            <a:endParaRPr lang="fr-FR" sz="20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41" name="ZoneTexte 40"/>
          <p:cNvSpPr txBox="1">
            <a:spLocks noChangeArrowheads="1"/>
          </p:cNvSpPr>
          <p:nvPr/>
        </p:nvSpPr>
        <p:spPr bwMode="auto">
          <a:xfrm>
            <a:off x="107504" y="5060468"/>
            <a:ext cx="1228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 smtClean="0">
                <a:solidFill>
                  <a:schemeClr val="tx2"/>
                </a:solidFill>
                <a:latin typeface="Arial" charset="0"/>
              </a:rPr>
              <a:t>Phase I: Socle</a:t>
            </a:r>
            <a:endParaRPr lang="fr-FR" sz="12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1923728" y="5043740"/>
            <a:ext cx="2288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 smtClean="0">
                <a:solidFill>
                  <a:schemeClr val="tx2"/>
                </a:solidFill>
                <a:latin typeface="Arial" charset="0"/>
              </a:rPr>
              <a:t>Phase II: approfondissement</a:t>
            </a:r>
            <a:endParaRPr lang="fr-FR" sz="12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4860032" y="5029840"/>
            <a:ext cx="1928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 smtClean="0">
                <a:solidFill>
                  <a:schemeClr val="tx2"/>
                </a:solidFill>
                <a:latin typeface="Arial" charset="0"/>
              </a:rPr>
              <a:t>Phase III: Consolidation</a:t>
            </a:r>
            <a:endParaRPr lang="fr-FR" sz="12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206840" y="3138896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376092"/>
                </a:solidFill>
              </a:rPr>
              <a:t>2017</a:t>
            </a:r>
            <a:r>
              <a:rPr lang="fr-FR" sz="2000" b="1" u="sng" dirty="0" smtClean="0">
                <a:solidFill>
                  <a:srgbClr val="37609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000" b="1" u="sng" dirty="0" smtClean="0">
                <a:solidFill>
                  <a:srgbClr val="376092"/>
                </a:solidFill>
              </a:rPr>
              <a:t>DES: 3 phases  </a:t>
            </a:r>
            <a:endParaRPr lang="fr-FR" sz="2000" b="1" u="sng" dirty="0">
              <a:solidFill>
                <a:srgbClr val="37609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0798" y="4084638"/>
            <a:ext cx="1249164" cy="95910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/>
          <p:cNvCxnSpPr/>
          <p:nvPr/>
        </p:nvCxnSpPr>
        <p:spPr>
          <a:xfrm rot="5400000">
            <a:off x="6735404" y="961926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rot="5400000">
            <a:off x="6698448" y="4062861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5496" y="301041"/>
            <a:ext cx="2320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376092"/>
                </a:solidFill>
              </a:rPr>
              <a:t>DESC II </a:t>
            </a:r>
            <a:r>
              <a:rPr lang="fr-FR" sz="2000" b="1" u="sng" dirty="0" smtClean="0">
                <a:solidFill>
                  <a:srgbClr val="37609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000" b="1" u="sng" dirty="0" smtClean="0">
                <a:solidFill>
                  <a:srgbClr val="376092"/>
                </a:solidFill>
                <a:sym typeface="Wingdings"/>
              </a:rPr>
              <a:t> ECN 2017</a:t>
            </a:r>
            <a:endParaRPr lang="fr-FR" sz="2000" b="1" u="sng" dirty="0">
              <a:solidFill>
                <a:srgbClr val="376092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283968" y="3140968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376092"/>
                </a:solidFill>
              </a:rPr>
              <a:t>2021</a:t>
            </a:r>
            <a:endParaRPr lang="fr-FR" sz="2000" b="1" dirty="0">
              <a:solidFill>
                <a:srgbClr val="376092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8532440" y="5980895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376092"/>
                </a:solidFill>
              </a:rPr>
              <a:t>2021</a:t>
            </a:r>
            <a:endParaRPr lang="fr-FR" sz="2000" b="1" u="sng" dirty="0">
              <a:solidFill>
                <a:srgbClr val="376092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603664" y="3140968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376092"/>
                </a:solidFill>
              </a:rPr>
              <a:t>2023</a:t>
            </a:r>
            <a:endParaRPr lang="fr-FR" sz="2000" b="1" dirty="0">
              <a:solidFill>
                <a:srgbClr val="376092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760099" y="4561383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Assistants </a:t>
            </a:r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</a:rPr>
              <a:t>Spéc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 de 3</a:t>
            </a:r>
            <a:r>
              <a:rPr lang="fr-FR" sz="1400" baseline="30000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</a:rPr>
              <a:t>cyle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5868144" y="1321604"/>
            <a:ext cx="219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Assistants </a:t>
            </a:r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</a:rPr>
              <a:t>Spéc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 Hospitaliers</a:t>
            </a:r>
          </a:p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u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</a:rPr>
              <a:t>ss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-Chef de Clinique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ZoneTexte 22"/>
          <p:cNvSpPr txBox="1">
            <a:spLocks noChangeArrowheads="1"/>
          </p:cNvSpPr>
          <p:nvPr/>
        </p:nvSpPr>
        <p:spPr bwMode="auto">
          <a:xfrm>
            <a:off x="7092280" y="1956522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+ 7</a:t>
            </a:r>
            <a:r>
              <a:rPr lang="fr-FR" sz="1400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5" name="ZoneTexte 22"/>
          <p:cNvSpPr txBox="1">
            <a:spLocks noChangeArrowheads="1"/>
          </p:cNvSpPr>
          <p:nvPr/>
        </p:nvSpPr>
        <p:spPr bwMode="auto">
          <a:xfrm>
            <a:off x="7092280" y="4581128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- 7</a:t>
            </a:r>
            <a:r>
              <a:rPr lang="fr-FR" sz="1400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53" name="Tableau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39758"/>
              </p:ext>
            </p:extLst>
          </p:nvPr>
        </p:nvGraphicFramePr>
        <p:xfrm>
          <a:off x="6987948" y="4437112"/>
          <a:ext cx="1031776" cy="60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888"/>
                <a:gridCol w="515888"/>
              </a:tblGrid>
              <a:tr h="60252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56" name="ZoneTexte 55"/>
          <p:cNvSpPr txBox="1"/>
          <p:nvPr/>
        </p:nvSpPr>
        <p:spPr>
          <a:xfrm>
            <a:off x="7068205" y="4554668"/>
            <a:ext cx="888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</a:rPr>
              <a:t>Ass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 Spé H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ZoneTexte 22"/>
          <p:cNvSpPr txBox="1">
            <a:spLocks noChangeArrowheads="1"/>
          </p:cNvSpPr>
          <p:nvPr/>
        </p:nvSpPr>
        <p:spPr bwMode="auto">
          <a:xfrm>
            <a:off x="7092280" y="5301208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7</a:t>
            </a:r>
            <a:r>
              <a:rPr lang="fr-FR" sz="1400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4288" y="3717032"/>
            <a:ext cx="1584176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Post 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80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017015"/>
              </p:ext>
            </p:extLst>
          </p:nvPr>
        </p:nvGraphicFramePr>
        <p:xfrm>
          <a:off x="160260" y="1325185"/>
          <a:ext cx="7929096" cy="557819"/>
        </p:xfrm>
        <a:graphic>
          <a:graphicData uri="http://schemas.openxmlformats.org/drawingml/2006/table">
            <a:tbl>
              <a:tblPr/>
              <a:tblGrid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</a:tblGrid>
              <a:tr h="557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38" name="ZoneTexte 18"/>
          <p:cNvSpPr txBox="1">
            <a:spLocks noChangeArrowheads="1"/>
          </p:cNvSpPr>
          <p:nvPr/>
        </p:nvSpPr>
        <p:spPr bwMode="auto">
          <a:xfrm>
            <a:off x="190500" y="1964897"/>
            <a:ext cx="10493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ère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17439" name="ZoneTexte 19"/>
          <p:cNvSpPr txBox="1">
            <a:spLocks noChangeArrowheads="1"/>
          </p:cNvSpPr>
          <p:nvPr/>
        </p:nvSpPr>
        <p:spPr bwMode="auto">
          <a:xfrm>
            <a:off x="1426755" y="1960233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17440" name="ZoneTexte 20"/>
          <p:cNvSpPr txBox="1">
            <a:spLocks noChangeArrowheads="1"/>
          </p:cNvSpPr>
          <p:nvPr/>
        </p:nvSpPr>
        <p:spPr bwMode="auto">
          <a:xfrm>
            <a:off x="2552888" y="1960232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3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17441" name="ZoneTexte 21"/>
          <p:cNvSpPr txBox="1">
            <a:spLocks noChangeArrowheads="1"/>
          </p:cNvSpPr>
          <p:nvPr/>
        </p:nvSpPr>
        <p:spPr bwMode="auto">
          <a:xfrm>
            <a:off x="3667203" y="1943476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4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 </a:t>
            </a:r>
          </a:p>
        </p:txBody>
      </p:sp>
      <p:sp>
        <p:nvSpPr>
          <p:cNvPr id="17442" name="ZoneTexte 22"/>
          <p:cNvSpPr txBox="1">
            <a:spLocks noChangeArrowheads="1"/>
          </p:cNvSpPr>
          <p:nvPr/>
        </p:nvSpPr>
        <p:spPr bwMode="auto">
          <a:xfrm>
            <a:off x="4680105" y="1960232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5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5400000">
            <a:off x="4432437" y="4079538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6969615" y="1960981"/>
            <a:ext cx="0" cy="53602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7" name="ZoneTexte 40"/>
          <p:cNvSpPr txBox="1">
            <a:spLocks noChangeArrowheads="1"/>
          </p:cNvSpPr>
          <p:nvPr/>
        </p:nvSpPr>
        <p:spPr bwMode="auto">
          <a:xfrm>
            <a:off x="2253000" y="364757"/>
            <a:ext cx="15698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1F497D"/>
                </a:solidFill>
                <a:latin typeface="Arial" charset="0"/>
              </a:rPr>
              <a:t>Inscription DESC II</a:t>
            </a:r>
          </a:p>
        </p:txBody>
      </p:sp>
      <p:sp>
        <p:nvSpPr>
          <p:cNvPr id="17448" name="ZoneTexte 41"/>
          <p:cNvSpPr txBox="1">
            <a:spLocks noChangeArrowheads="1"/>
          </p:cNvSpPr>
          <p:nvPr/>
        </p:nvSpPr>
        <p:spPr bwMode="auto">
          <a:xfrm>
            <a:off x="4749897" y="363983"/>
            <a:ext cx="2271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 smtClean="0">
                <a:solidFill>
                  <a:srgbClr val="1F497D"/>
                </a:solidFill>
                <a:latin typeface="Arial" charset="0"/>
              </a:rPr>
              <a:t>Contrôle </a:t>
            </a:r>
            <a:r>
              <a:rPr lang="fr-FR" sz="1200" b="1" dirty="0">
                <a:solidFill>
                  <a:srgbClr val="1F497D"/>
                </a:solidFill>
                <a:latin typeface="Arial" charset="0"/>
              </a:rPr>
              <a:t>des connaissances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rot="5400000">
            <a:off x="2748301" y="1009273"/>
            <a:ext cx="490537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>
            <a:off x="1499394" y="4263232"/>
            <a:ext cx="358775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5400000">
            <a:off x="2952750" y="4262438"/>
            <a:ext cx="357187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rot="5400000">
            <a:off x="5929313" y="4260850"/>
            <a:ext cx="357188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7417594" y="4260057"/>
            <a:ext cx="358775" cy="158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41"/>
          <p:cNvSpPr txBox="1">
            <a:spLocks noChangeArrowheads="1"/>
          </p:cNvSpPr>
          <p:nvPr/>
        </p:nvSpPr>
        <p:spPr bwMode="auto">
          <a:xfrm>
            <a:off x="6543446" y="2653130"/>
            <a:ext cx="19802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1F497D"/>
                </a:solidFill>
                <a:latin typeface="Arial" charset="0"/>
              </a:rPr>
              <a:t>Diplôme DESC</a:t>
            </a:r>
            <a:endParaRPr lang="fr-FR" sz="2000" b="1" dirty="0">
              <a:solidFill>
                <a:srgbClr val="1F497D"/>
              </a:solidFill>
              <a:latin typeface="Arial" charset="0"/>
            </a:endParaRPr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938692"/>
              </p:ext>
            </p:extLst>
          </p:nvPr>
        </p:nvGraphicFramePr>
        <p:xfrm>
          <a:off x="160260" y="4444747"/>
          <a:ext cx="7929096" cy="585093"/>
        </p:xfrm>
        <a:graphic>
          <a:graphicData uri="http://schemas.openxmlformats.org/drawingml/2006/table">
            <a:tbl>
              <a:tblPr/>
              <a:tblGrid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  <a:gridCol w="566364"/>
              </a:tblGrid>
              <a:tr h="585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39" marR="91439" marT="45780" marB="457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27" name="ZoneTexte 40"/>
          <p:cNvSpPr txBox="1">
            <a:spLocks noChangeArrowheads="1"/>
          </p:cNvSpPr>
          <p:nvPr/>
        </p:nvSpPr>
        <p:spPr bwMode="auto">
          <a:xfrm>
            <a:off x="634581" y="3564207"/>
            <a:ext cx="13304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>
                <a:solidFill>
                  <a:srgbClr val="1F497D"/>
                </a:solidFill>
                <a:latin typeface="Arial" charset="0"/>
              </a:rPr>
              <a:t>Inscription </a:t>
            </a:r>
            <a:r>
              <a:rPr lang="fr-FR" sz="1200" b="1" dirty="0" smtClean="0">
                <a:solidFill>
                  <a:srgbClr val="1F497D"/>
                </a:solidFill>
                <a:latin typeface="Arial" charset="0"/>
              </a:rPr>
              <a:t>DES</a:t>
            </a:r>
            <a:endParaRPr lang="fr-FR" sz="1200" b="1" dirty="0">
              <a:solidFill>
                <a:srgbClr val="1F497D"/>
              </a:solidFill>
              <a:latin typeface="Arial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rot="5400000">
            <a:off x="1017260" y="4088062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18"/>
          <p:cNvSpPr txBox="1">
            <a:spLocks noChangeArrowheads="1"/>
          </p:cNvSpPr>
          <p:nvPr/>
        </p:nvSpPr>
        <p:spPr bwMode="auto">
          <a:xfrm>
            <a:off x="240202" y="5337467"/>
            <a:ext cx="10493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ère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30" name="ZoneTexte 19"/>
          <p:cNvSpPr txBox="1">
            <a:spLocks noChangeArrowheads="1"/>
          </p:cNvSpPr>
          <p:nvPr/>
        </p:nvSpPr>
        <p:spPr bwMode="auto">
          <a:xfrm>
            <a:off x="1476457" y="5332803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31" name="ZoneTexte 20"/>
          <p:cNvSpPr txBox="1">
            <a:spLocks noChangeArrowheads="1"/>
          </p:cNvSpPr>
          <p:nvPr/>
        </p:nvSpPr>
        <p:spPr bwMode="auto">
          <a:xfrm>
            <a:off x="2539261" y="5332802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3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32" name="ZoneTexte 21"/>
          <p:cNvSpPr txBox="1">
            <a:spLocks noChangeArrowheads="1"/>
          </p:cNvSpPr>
          <p:nvPr/>
        </p:nvSpPr>
        <p:spPr bwMode="auto">
          <a:xfrm>
            <a:off x="3667203" y="5316046"/>
            <a:ext cx="9102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4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 </a:t>
            </a:r>
          </a:p>
        </p:txBody>
      </p:sp>
      <p:sp>
        <p:nvSpPr>
          <p:cNvPr id="33" name="ZoneTexte 22"/>
          <p:cNvSpPr txBox="1">
            <a:spLocks noChangeArrowheads="1"/>
          </p:cNvSpPr>
          <p:nvPr/>
        </p:nvSpPr>
        <p:spPr bwMode="auto">
          <a:xfrm>
            <a:off x="4671129" y="5332802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5</a:t>
            </a:r>
            <a:r>
              <a:rPr lang="fr-FR" sz="1400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</a:p>
        </p:txBody>
      </p:sp>
      <p:sp>
        <p:nvSpPr>
          <p:cNvPr id="34" name="ZoneTexte 22"/>
          <p:cNvSpPr txBox="1">
            <a:spLocks noChangeArrowheads="1"/>
          </p:cNvSpPr>
          <p:nvPr/>
        </p:nvSpPr>
        <p:spPr bwMode="auto">
          <a:xfrm>
            <a:off x="5872807" y="1954207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</a:t>
            </a:r>
            <a:r>
              <a:rPr lang="fr-FR" sz="1400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Année</a:t>
            </a:r>
          </a:p>
        </p:txBody>
      </p:sp>
      <p:sp>
        <p:nvSpPr>
          <p:cNvPr id="35" name="ZoneTexte 22"/>
          <p:cNvSpPr txBox="1">
            <a:spLocks noChangeArrowheads="1"/>
          </p:cNvSpPr>
          <p:nvPr/>
        </p:nvSpPr>
        <p:spPr bwMode="auto">
          <a:xfrm>
            <a:off x="5803032" y="5316046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</a:t>
            </a:r>
            <a:r>
              <a:rPr lang="fr-FR" sz="1400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Année</a:t>
            </a:r>
          </a:p>
        </p:txBody>
      </p:sp>
      <p:cxnSp>
        <p:nvCxnSpPr>
          <p:cNvPr id="37" name="Connecteur droit avec flèche 36"/>
          <p:cNvCxnSpPr/>
          <p:nvPr/>
        </p:nvCxnSpPr>
        <p:spPr>
          <a:xfrm rot="5400000">
            <a:off x="5567273" y="1008479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41"/>
          <p:cNvSpPr txBox="1">
            <a:spLocks noChangeArrowheads="1"/>
          </p:cNvSpPr>
          <p:nvPr/>
        </p:nvSpPr>
        <p:spPr bwMode="auto">
          <a:xfrm>
            <a:off x="3275856" y="3539006"/>
            <a:ext cx="33676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rgbClr val="1F497D"/>
                </a:solidFill>
                <a:latin typeface="Arial" charset="0"/>
              </a:rPr>
              <a:t>Thèse et contrôle </a:t>
            </a:r>
            <a:r>
              <a:rPr lang="fr-FR" sz="1400" b="1" dirty="0">
                <a:solidFill>
                  <a:srgbClr val="1F497D"/>
                </a:solidFill>
                <a:latin typeface="Arial" charset="0"/>
              </a:rPr>
              <a:t>des connaissances</a:t>
            </a:r>
          </a:p>
        </p:txBody>
      </p:sp>
      <p:cxnSp>
        <p:nvCxnSpPr>
          <p:cNvPr id="39" name="Connecteur droit avec flèche 38"/>
          <p:cNvCxnSpPr/>
          <p:nvPr/>
        </p:nvCxnSpPr>
        <p:spPr>
          <a:xfrm flipV="1">
            <a:off x="6945304" y="5332802"/>
            <a:ext cx="0" cy="53602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41"/>
          <p:cNvSpPr txBox="1">
            <a:spLocks noChangeArrowheads="1"/>
          </p:cNvSpPr>
          <p:nvPr/>
        </p:nvSpPr>
        <p:spPr bwMode="auto">
          <a:xfrm>
            <a:off x="6428112" y="5949280"/>
            <a:ext cx="1795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 dirty="0" smtClean="0">
                <a:solidFill>
                  <a:srgbClr val="1F497D"/>
                </a:solidFill>
                <a:latin typeface="Arial" charset="0"/>
              </a:rPr>
              <a:t>Diplôme DES</a:t>
            </a:r>
            <a:endParaRPr lang="fr-FR" sz="2000" b="1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41" name="ZoneTexte 40"/>
          <p:cNvSpPr txBox="1">
            <a:spLocks noChangeArrowheads="1"/>
          </p:cNvSpPr>
          <p:nvPr/>
        </p:nvSpPr>
        <p:spPr bwMode="auto">
          <a:xfrm>
            <a:off x="107504" y="5060468"/>
            <a:ext cx="12281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 smtClean="0">
                <a:solidFill>
                  <a:schemeClr val="tx2"/>
                </a:solidFill>
                <a:latin typeface="Arial" charset="0"/>
              </a:rPr>
              <a:t>Phase I: Socle</a:t>
            </a:r>
            <a:endParaRPr lang="fr-FR" sz="12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1923728" y="5043740"/>
            <a:ext cx="2288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 smtClean="0">
                <a:solidFill>
                  <a:schemeClr val="tx2"/>
                </a:solidFill>
                <a:latin typeface="Arial" charset="0"/>
              </a:rPr>
              <a:t>Phase II: approfondissement</a:t>
            </a:r>
            <a:endParaRPr lang="fr-FR" sz="12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4860032" y="5029840"/>
            <a:ext cx="1928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 b="1" dirty="0" smtClean="0">
                <a:solidFill>
                  <a:schemeClr val="tx2"/>
                </a:solidFill>
                <a:latin typeface="Arial" charset="0"/>
              </a:rPr>
              <a:t>Phase III: Consolidation</a:t>
            </a:r>
            <a:endParaRPr lang="fr-FR" sz="12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206840" y="3138896"/>
            <a:ext cx="244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376092"/>
                </a:solidFill>
              </a:rPr>
              <a:t>2017</a:t>
            </a:r>
            <a:r>
              <a:rPr lang="fr-FR" sz="2000" b="1" u="sng" dirty="0" smtClean="0">
                <a:solidFill>
                  <a:srgbClr val="37609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000" b="1" u="sng" dirty="0" smtClean="0">
                <a:solidFill>
                  <a:srgbClr val="376092"/>
                </a:solidFill>
              </a:rPr>
              <a:t>DES: 3 phases  </a:t>
            </a:r>
            <a:endParaRPr lang="fr-FR" sz="2000" b="1" u="sng" dirty="0">
              <a:solidFill>
                <a:srgbClr val="37609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0798" y="4084638"/>
            <a:ext cx="1249164" cy="95910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/>
          <p:cNvCxnSpPr/>
          <p:nvPr/>
        </p:nvCxnSpPr>
        <p:spPr>
          <a:xfrm rot="5400000">
            <a:off x="6735404" y="961926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rot="5400000">
            <a:off x="6698448" y="4062861"/>
            <a:ext cx="49371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35496" y="301041"/>
            <a:ext cx="2320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376092"/>
                </a:solidFill>
              </a:rPr>
              <a:t>DESC II </a:t>
            </a:r>
            <a:r>
              <a:rPr lang="fr-FR" sz="2000" b="1" u="sng" dirty="0" smtClean="0">
                <a:solidFill>
                  <a:srgbClr val="37609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2000" b="1" u="sng" dirty="0" smtClean="0">
                <a:solidFill>
                  <a:srgbClr val="376092"/>
                </a:solidFill>
                <a:sym typeface="Wingdings"/>
              </a:rPr>
              <a:t> ECN 2017</a:t>
            </a:r>
            <a:endParaRPr lang="fr-FR" sz="2000" b="1" u="sng" dirty="0">
              <a:solidFill>
                <a:srgbClr val="376092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283968" y="3140968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376092"/>
                </a:solidFill>
              </a:rPr>
              <a:t>2021</a:t>
            </a:r>
            <a:endParaRPr lang="fr-FR" sz="2000" b="1" dirty="0">
              <a:solidFill>
                <a:srgbClr val="376092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8532440" y="5980895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 smtClean="0">
                <a:solidFill>
                  <a:srgbClr val="376092"/>
                </a:solidFill>
              </a:rPr>
              <a:t>2021</a:t>
            </a:r>
            <a:endParaRPr lang="fr-FR" sz="2000" b="1" u="sng" dirty="0">
              <a:solidFill>
                <a:srgbClr val="376092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603664" y="3140968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376092"/>
                </a:solidFill>
              </a:rPr>
              <a:t>2023</a:t>
            </a:r>
            <a:endParaRPr lang="fr-FR" sz="2000" b="1" dirty="0">
              <a:solidFill>
                <a:srgbClr val="376092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760099" y="4561383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Assistants </a:t>
            </a:r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</a:rPr>
              <a:t>Spéc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 de 3</a:t>
            </a:r>
            <a:r>
              <a:rPr lang="fr-FR" sz="1400" baseline="30000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</a:rPr>
              <a:t>cyle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5868144" y="1321604"/>
            <a:ext cx="219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Assistants </a:t>
            </a:r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</a:rPr>
              <a:t>Spéc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 Hospitaliers</a:t>
            </a:r>
          </a:p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u </a:t>
            </a:r>
            <a:r>
              <a:rPr lang="fr-FR" sz="1400" dirty="0" err="1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</a:rPr>
              <a:t>ss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-Chef de Clinique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ZoneTexte 22"/>
          <p:cNvSpPr txBox="1">
            <a:spLocks noChangeArrowheads="1"/>
          </p:cNvSpPr>
          <p:nvPr/>
        </p:nvSpPr>
        <p:spPr bwMode="auto">
          <a:xfrm>
            <a:off x="7092280" y="1956522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+ 7</a:t>
            </a:r>
            <a:r>
              <a:rPr lang="fr-FR" sz="1400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5" name="ZoneTexte 22"/>
          <p:cNvSpPr txBox="1">
            <a:spLocks noChangeArrowheads="1"/>
          </p:cNvSpPr>
          <p:nvPr/>
        </p:nvSpPr>
        <p:spPr bwMode="auto">
          <a:xfrm>
            <a:off x="7092280" y="4581128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- 7</a:t>
            </a:r>
            <a:r>
              <a:rPr lang="fr-FR" sz="1400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graphicFrame>
        <p:nvGraphicFramePr>
          <p:cNvPr id="53" name="Tableau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28605"/>
              </p:ext>
            </p:extLst>
          </p:nvPr>
        </p:nvGraphicFramePr>
        <p:xfrm>
          <a:off x="6987948" y="4437112"/>
          <a:ext cx="1031776" cy="60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888"/>
                <a:gridCol w="515888"/>
              </a:tblGrid>
              <a:tr h="60252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29553"/>
              </p:ext>
            </p:extLst>
          </p:nvPr>
        </p:nvGraphicFramePr>
        <p:xfrm>
          <a:off x="7956376" y="4437112"/>
          <a:ext cx="1031776" cy="60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888"/>
                <a:gridCol w="515888"/>
              </a:tblGrid>
              <a:tr h="60252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56" name="ZoneTexte 55"/>
          <p:cNvSpPr txBox="1"/>
          <p:nvPr/>
        </p:nvSpPr>
        <p:spPr>
          <a:xfrm>
            <a:off x="7308304" y="4581128"/>
            <a:ext cx="1416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accent6">
                    <a:lumMod val="75000"/>
                  </a:schemeClr>
                </a:solidFill>
              </a:rPr>
              <a:t>Ass</a:t>
            </a:r>
            <a:r>
              <a:rPr lang="fr-FR" sz="1400" dirty="0" smtClean="0">
                <a:solidFill>
                  <a:schemeClr val="accent6">
                    <a:lumMod val="75000"/>
                  </a:schemeClr>
                </a:solidFill>
              </a:rPr>
              <a:t> Chef clinique</a:t>
            </a:r>
            <a:endParaRPr lang="fr-FR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ZoneTexte 22"/>
          <p:cNvSpPr txBox="1">
            <a:spLocks noChangeArrowheads="1"/>
          </p:cNvSpPr>
          <p:nvPr/>
        </p:nvSpPr>
        <p:spPr bwMode="auto">
          <a:xfrm>
            <a:off x="7884368" y="5301208"/>
            <a:ext cx="114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+ 8</a:t>
            </a:r>
            <a:r>
              <a:rPr lang="fr-FR" sz="1400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</a:t>
            </a:r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année</a:t>
            </a:r>
            <a:endParaRPr lang="fr-FR" sz="14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164288" y="3717032"/>
            <a:ext cx="1584176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Post 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683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1) « réglementation du DES»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916832"/>
            <a:ext cx="9144000" cy="4569371"/>
          </a:xfrm>
        </p:spPr>
        <p:txBody>
          <a:bodyPr/>
          <a:lstStyle/>
          <a:p>
            <a:r>
              <a:rPr lang="fr-FR" dirty="0" smtClean="0"/>
              <a:t>Disparition du DES de chirurgie générale</a:t>
            </a:r>
          </a:p>
          <a:p>
            <a:r>
              <a:rPr lang="fr-FR" b="1" dirty="0" smtClean="0"/>
              <a:t>- 1 an </a:t>
            </a:r>
            <a:r>
              <a:rPr lang="fr-FR" dirty="0" smtClean="0"/>
              <a:t>pour être qualifié en mesure de s’installer</a:t>
            </a:r>
          </a:p>
          <a:p>
            <a:r>
              <a:rPr lang="fr-FR" dirty="0" smtClean="0"/>
              <a:t>statut d’assistants spécialistes de 3</a:t>
            </a:r>
            <a:r>
              <a:rPr lang="fr-FR" baseline="30000" dirty="0" smtClean="0"/>
              <a:t>e</a:t>
            </a:r>
            <a:r>
              <a:rPr lang="fr-FR" dirty="0" smtClean="0"/>
              <a:t> cycle pour tous</a:t>
            </a:r>
          </a:p>
          <a:p>
            <a:r>
              <a:rPr lang="fr-FR" dirty="0" err="1"/>
              <a:t>Filiarisation</a:t>
            </a:r>
            <a:r>
              <a:rPr lang="fr-FR" dirty="0"/>
              <a:t> renforcée mais pas </a:t>
            </a:r>
            <a:r>
              <a:rPr lang="fr-FR" dirty="0" smtClean="0"/>
              <a:t>hyperspécialisation</a:t>
            </a:r>
          </a:p>
          <a:p>
            <a:r>
              <a:rPr lang="fr-FR" dirty="0" smtClean="0"/>
              <a:t>1 FST « main » partagée avec les plasticiens </a:t>
            </a:r>
            <a:endParaRPr lang="fr-FR" dirty="0"/>
          </a:p>
          <a:p>
            <a:r>
              <a:rPr lang="fr-FR" dirty="0" smtClean="0"/>
              <a:t>Pas de modification de l’accès au secteur 2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673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inist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862441" cy="3387630"/>
          </a:xfrm>
          <a:prstGeom prst="rect">
            <a:avLst/>
          </a:prstGeom>
        </p:spPr>
      </p:pic>
      <p:pic>
        <p:nvPicPr>
          <p:cNvPr id="3" name="Image 2" descr="M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8" y="147681"/>
            <a:ext cx="1907879" cy="2097090"/>
          </a:xfrm>
          <a:prstGeom prst="rect">
            <a:avLst/>
          </a:prstGeom>
        </p:spPr>
      </p:pic>
      <p:pic>
        <p:nvPicPr>
          <p:cNvPr id="5" name="Image 4" descr="mand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29" y="147681"/>
            <a:ext cx="1594794" cy="2097091"/>
          </a:xfrm>
          <a:prstGeom prst="rect">
            <a:avLst/>
          </a:prstGeom>
        </p:spPr>
      </p:pic>
      <p:pic>
        <p:nvPicPr>
          <p:cNvPr id="7" name="Image 6" descr="1538px-Logo_de_la_République_française_(1999)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308" y="6030020"/>
            <a:ext cx="1428692" cy="841609"/>
          </a:xfrm>
          <a:prstGeom prst="rect">
            <a:avLst/>
          </a:prstGeom>
        </p:spPr>
      </p:pic>
      <p:pic>
        <p:nvPicPr>
          <p:cNvPr id="4" name="Image 3" descr="engrena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8"/>
            <a:ext cx="3528392" cy="185704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43608" y="5373216"/>
            <a:ext cx="6624736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1F497D"/>
                </a:solidFill>
              </a:rPr>
              <a:t>Octobre 2016</a:t>
            </a:r>
            <a:r>
              <a:rPr lang="fr-FR" sz="2000" b="1" dirty="0" smtClean="0">
                <a:solidFill>
                  <a:srgbClr val="1F497D"/>
                </a:solidFill>
              </a:rPr>
              <a:t>: « Décret </a:t>
            </a:r>
            <a:r>
              <a:rPr lang="fr-FR" sz="2000" b="1" dirty="0">
                <a:solidFill>
                  <a:srgbClr val="1F497D"/>
                </a:solidFill>
              </a:rPr>
              <a:t>fixant la réglementation du troisième cycle des études de médecine et modifiant le code de </a:t>
            </a:r>
            <a:r>
              <a:rPr lang="fr-FR" sz="2000" b="1" dirty="0" smtClean="0">
                <a:solidFill>
                  <a:srgbClr val="1F497D"/>
                </a:solidFill>
              </a:rPr>
              <a:t>l’éducation »</a:t>
            </a:r>
            <a:r>
              <a:rPr lang="fr-FR" sz="2000" b="1" dirty="0">
                <a:solidFill>
                  <a:srgbClr val="1F497D"/>
                </a:solidFill>
              </a:rPr>
              <a:t>  </a:t>
            </a:r>
            <a:r>
              <a:rPr lang="fr-FR" sz="2000" b="1" dirty="0" smtClean="0">
                <a:solidFill>
                  <a:srgbClr val="1F497D"/>
                </a:solidFill>
              </a:rPr>
              <a:t>approuvé au Conseil d’Etat</a:t>
            </a: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 publication JO imminente</a:t>
            </a:r>
            <a:endParaRPr lang="fr-FR" sz="2000" b="1" dirty="0">
              <a:solidFill>
                <a:srgbClr val="1F497D"/>
              </a:solidFill>
            </a:endParaRPr>
          </a:p>
        </p:txBody>
      </p:sp>
      <p:sp>
        <p:nvSpPr>
          <p:cNvPr id="8" name="Flèche droite rayée 7"/>
          <p:cNvSpPr/>
          <p:nvPr/>
        </p:nvSpPr>
        <p:spPr>
          <a:xfrm>
            <a:off x="251520" y="5472608"/>
            <a:ext cx="720080" cy="1124744"/>
          </a:xfrm>
          <a:prstGeom prst="stripedRightArrow">
            <a:avLst>
              <a:gd name="adj1" fmla="val 50000"/>
              <a:gd name="adj2" fmla="val 4265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57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ynamique de formation 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4335"/>
            <a:ext cx="8280920" cy="6335738"/>
          </a:xfrm>
          <a:prstGeom prst="rect">
            <a:avLst/>
          </a:prstGeom>
        </p:spPr>
      </p:pic>
      <p:pic>
        <p:nvPicPr>
          <p:cNvPr id="5" name="Image 4" descr="08010113-Schlemmer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6722" cy="1132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40352" y="3212976"/>
            <a:ext cx="1403648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Post DES</a:t>
            </a:r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5949280"/>
            <a:ext cx="7488832" cy="432048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F2CF-C990-734A-AD9A-E82DFA01A923}" type="slidenum">
              <a:rPr lang="fr-FR" smtClean="0"/>
              <a:t>26</a:t>
            </a:fld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1763688" y="404664"/>
            <a:ext cx="5616624" cy="5256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4211960" y="2996952"/>
            <a:ext cx="2592288" cy="24482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5796136" y="4653136"/>
            <a:ext cx="602520" cy="6098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1F497D"/>
                </a:solidFill>
              </a:rPr>
              <a:t>1</a:t>
            </a:r>
            <a:endParaRPr lang="fr-FR" sz="2400" dirty="0">
              <a:solidFill>
                <a:srgbClr val="1F497D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24128" y="188640"/>
            <a:ext cx="2187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1F497D"/>
                </a:solidFill>
              </a:rPr>
              <a:t>39 spécialités </a:t>
            </a:r>
            <a:endParaRPr lang="fr-FR" sz="2800" b="1" dirty="0">
              <a:solidFill>
                <a:srgbClr val="1F497D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16016" y="3356992"/>
            <a:ext cx="167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12 chirurgicales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28184" y="5085184"/>
            <a:ext cx="26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1F497D"/>
                </a:solidFill>
              </a:rPr>
              <a:t>Orthopédie Traumatologie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5661248"/>
            <a:ext cx="8568952" cy="132975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FadeRight">
              <a:avLst>
                <a:gd name="adj" fmla="val 35564"/>
              </a:avLst>
            </a:prstTxWarp>
            <a:spAutoFit/>
          </a:bodyPr>
          <a:lstStyle/>
          <a:p>
            <a:pPr algn="ctr"/>
            <a:r>
              <a:rPr lang="fr-F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800 internes DES en ortho/36 000 = 2% du problème</a:t>
            </a:r>
            <a:endParaRPr lang="fr-FR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413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 SCHlem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098148" cy="6858000"/>
          </a:xfrm>
          <a:prstGeom prst="rect">
            <a:avLst/>
          </a:prstGeom>
        </p:spPr>
      </p:pic>
      <p:pic>
        <p:nvPicPr>
          <p:cNvPr id="3" name="Image 2" descr="08010113-Schlemmer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21" y="0"/>
            <a:ext cx="1683425" cy="2487166"/>
          </a:xfrm>
          <a:prstGeom prst="rect">
            <a:avLst/>
          </a:prstGeom>
        </p:spPr>
      </p:pic>
      <p:pic>
        <p:nvPicPr>
          <p:cNvPr id="6" name="Espace réservé du contenu 7" descr="Logo CNEM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1" t="15377" r="15123" b="2220"/>
          <a:stretch/>
        </p:blipFill>
        <p:spPr>
          <a:xfrm>
            <a:off x="-73830" y="14454"/>
            <a:ext cx="9346026" cy="6843546"/>
          </a:xfrm>
          <a:prstGeom prst="rect">
            <a:avLst/>
          </a:prstGeom>
        </p:spPr>
      </p:pic>
      <p:pic>
        <p:nvPicPr>
          <p:cNvPr id="5" name="Image 4" descr="far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1512168" cy="151216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1520" y="5373216"/>
            <a:ext cx="8784976" cy="17543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1F497D"/>
                </a:solidFill>
              </a:rPr>
              <a:t>Reconnaissance </a:t>
            </a:r>
          </a:p>
          <a:p>
            <a:pPr algn="ctr"/>
            <a:r>
              <a:rPr lang="fr-FR" sz="3600" dirty="0" smtClean="0">
                <a:solidFill>
                  <a:srgbClr val="1F497D"/>
                </a:solidFill>
              </a:rPr>
              <a:t>par la Conférence des Doyens</a:t>
            </a:r>
          </a:p>
          <a:p>
            <a:endParaRPr lang="fr-FR" sz="3600" dirty="0">
              <a:solidFill>
                <a:srgbClr val="1F497D"/>
              </a:solidFill>
            </a:endParaRPr>
          </a:p>
        </p:txBody>
      </p:sp>
      <p:pic>
        <p:nvPicPr>
          <p:cNvPr id="7" name="Image 6" descr="Logo SFC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373216"/>
            <a:ext cx="883429" cy="814479"/>
          </a:xfrm>
          <a:prstGeom prst="rect">
            <a:avLst/>
          </a:prstGeom>
        </p:spPr>
      </p:pic>
      <p:pic>
        <p:nvPicPr>
          <p:cNvPr id="8" name="Image 7" descr="header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84094"/>
          <a:stretch/>
        </p:blipFill>
        <p:spPr>
          <a:xfrm>
            <a:off x="107504" y="6098345"/>
            <a:ext cx="720080" cy="759655"/>
          </a:xfrm>
          <a:prstGeom prst="rect">
            <a:avLst/>
          </a:prstGeom>
        </p:spPr>
      </p:pic>
      <p:pic>
        <p:nvPicPr>
          <p:cNvPr id="9" name="Image 8" descr="logo_sf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16416" y="4581128"/>
            <a:ext cx="683568" cy="635806"/>
          </a:xfrm>
          <a:prstGeom prst="rect">
            <a:avLst/>
          </a:prstGeom>
        </p:spPr>
      </p:pic>
      <p:pic>
        <p:nvPicPr>
          <p:cNvPr id="10" name="Image 9" descr="Capture d’écran 2015-10-27 à 19.10.2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89044"/>
            <a:ext cx="967145" cy="984372"/>
          </a:xfrm>
          <a:prstGeom prst="rect">
            <a:avLst/>
          </a:prstGeom>
        </p:spPr>
      </p:pic>
      <p:pic>
        <p:nvPicPr>
          <p:cNvPr id="11" name="Image 10" descr="Logo%20SOFCOT%202009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73216"/>
            <a:ext cx="720080" cy="73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9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2) « Contenu » du DES = nouvelles règles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F2CF-C990-734A-AD9A-E82DFA01A923}" type="slidenum">
              <a:rPr lang="fr-FR" smtClean="0"/>
              <a:t>28</a:t>
            </a:fld>
            <a:endParaRPr lang="fr-FR"/>
          </a:p>
        </p:txBody>
      </p:sp>
      <p:pic>
        <p:nvPicPr>
          <p:cNvPr id="4" name="Image 3" descr="Capture d’écran 2016-11-01 à 08.38.32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714177"/>
            <a:ext cx="683568" cy="1133107"/>
          </a:xfrm>
          <a:prstGeom prst="rect">
            <a:avLst/>
          </a:prstGeom>
        </p:spPr>
      </p:pic>
      <p:pic>
        <p:nvPicPr>
          <p:cNvPr id="7" name="Image 6" descr="virement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" y="1340768"/>
            <a:ext cx="916426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8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F2CF-C990-734A-AD9A-E82DFA01A923}" type="slidenum">
              <a:rPr lang="fr-FR" smtClean="0"/>
              <a:t>29</a:t>
            </a:fld>
            <a:endParaRPr lang="fr-FR"/>
          </a:p>
        </p:txBody>
      </p:sp>
      <p:pic>
        <p:nvPicPr>
          <p:cNvPr id="4" name="Image 3" descr="Capture d’écran 2016-11-01 à 08.38.32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5714177"/>
            <a:ext cx="683568" cy="1133107"/>
          </a:xfrm>
          <a:prstGeom prst="rect">
            <a:avLst/>
          </a:prstGeom>
        </p:spPr>
      </p:pic>
      <p:pic>
        <p:nvPicPr>
          <p:cNvPr id="5" name="Image 4" descr="empann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073244" cy="4094155"/>
          </a:xfrm>
          <a:prstGeom prst="rect">
            <a:avLst/>
          </a:prstGeom>
        </p:spPr>
      </p:pic>
      <p:sp>
        <p:nvSpPr>
          <p:cNvPr id="9" name="Titre 2"/>
          <p:cNvSpPr txBox="1">
            <a:spLocks/>
          </p:cNvSpPr>
          <p:nvPr/>
        </p:nvSpPr>
        <p:spPr>
          <a:xfrm>
            <a:off x="251520" y="116632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2) « Contenu » du DES = nouvelles règles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596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92819"/>
              </p:ext>
            </p:extLst>
          </p:nvPr>
        </p:nvGraphicFramePr>
        <p:xfrm>
          <a:off x="1187625" y="511319"/>
          <a:ext cx="7056783" cy="186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261"/>
                <a:gridCol w="2352261"/>
                <a:gridCol w="2352261"/>
              </a:tblGrid>
              <a:tr h="37592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Membres es-qualité</a:t>
                      </a:r>
                      <a:endParaRPr lang="fr-FR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Patricia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Thoreux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s.section CNU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Philippe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Hernigou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Président </a:t>
                      </a:r>
                      <a:r>
                        <a:rPr lang="fr-FR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CNPSOFCOT</a:t>
                      </a:r>
                      <a:endParaRPr lang="fr-FR" sz="19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l-NL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Benoit</a:t>
                      </a:r>
                      <a:endParaRPr lang="nl-NL" sz="19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de</a:t>
                      </a:r>
                      <a:r>
                        <a:rPr lang="fr-FR" sz="1900" b="0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B</a:t>
                      </a:r>
                      <a:r>
                        <a:rPr lang="fi-FI" sz="19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illy</a:t>
                      </a:r>
                      <a:endParaRPr lang="fi-FI" sz="19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Collège </a:t>
                      </a:r>
                      <a:r>
                        <a:rPr lang="fr-FR" sz="19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de Pédiatrie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Marc</a:t>
                      </a:r>
                      <a:r>
                        <a:rPr lang="it-IT" sz="1900" b="0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Olivier</a:t>
                      </a:r>
                      <a:endParaRPr lang="it-IT" sz="19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Gauci</a:t>
                      </a:r>
                      <a:endParaRPr lang="is-IS" sz="19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CJO</a:t>
                      </a:r>
                      <a:endParaRPr lang="fr-FR" sz="19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57610"/>
              </p:ext>
            </p:extLst>
          </p:nvPr>
        </p:nvGraphicFramePr>
        <p:xfrm>
          <a:off x="207074" y="3028698"/>
          <a:ext cx="8835114" cy="319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3088"/>
                <a:gridCol w="2931013"/>
                <a:gridCol w="2931013"/>
              </a:tblGrid>
              <a:tr h="375920">
                <a:tc gridSpan="3"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Coordinateurs</a:t>
                      </a:r>
                      <a:r>
                        <a:rPr lang="fr-FR" sz="1900" baseline="0" dirty="0" smtClean="0"/>
                        <a:t> inter-régionaux DES (invités permanents)</a:t>
                      </a:r>
                      <a:endParaRPr lang="fr-FR" sz="1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François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Gouin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Ouest et coordinateur</a:t>
                      </a:r>
                      <a:r>
                        <a:rPr lang="fr-FR" sz="1900" b="0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 national</a:t>
                      </a:r>
                      <a:endParaRPr lang="fr-FR" sz="19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Daniel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Molé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Est</a:t>
                      </a:r>
                      <a:endParaRPr lang="fr-FR" sz="19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Franck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Dujardin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Nord</a:t>
                      </a:r>
                      <a:r>
                        <a:rPr lang="fr-FR" sz="19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-Normandie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Pascal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9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Bizot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IDF</a:t>
                      </a:r>
                      <a:endParaRPr lang="fr-FR" sz="19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Guillaume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Herzberg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Rhônes</a:t>
                      </a:r>
                      <a:r>
                        <a:rPr lang="fr-FR" sz="1900" b="0" i="0" u="none" strike="noStrike" dirty="0" err="1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-Alpes</a:t>
                      </a:r>
                      <a:endParaRPr lang="fr-FR" sz="19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Georges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Curvale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Sud</a:t>
                      </a:r>
                      <a:r>
                        <a:rPr lang="fr-FR" sz="19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-Est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Pierre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9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Mansat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Sud</a:t>
                      </a:r>
                      <a:r>
                        <a:rPr lang="fr-FR" sz="1900" b="0" i="0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-Ouest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84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312819442"/>
              </p:ext>
            </p:extLst>
          </p:nvPr>
        </p:nvGraphicFramePr>
        <p:xfrm>
          <a:off x="1643042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2500313" y="285750"/>
            <a:ext cx="5143500" cy="714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ZoneTexte 4"/>
          <p:cNvSpPr txBox="1">
            <a:spLocks noChangeArrowheads="1"/>
          </p:cNvSpPr>
          <p:nvPr/>
        </p:nvSpPr>
        <p:spPr bwMode="auto">
          <a:xfrm>
            <a:off x="2714625" y="357188"/>
            <a:ext cx="4084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dirty="0">
                <a:solidFill>
                  <a:srgbClr val="1F497D"/>
                </a:solidFill>
              </a:rPr>
              <a:t>CFCOT et CNU: </a:t>
            </a:r>
            <a:r>
              <a:rPr lang="fr-FR" sz="2800" b="1" dirty="0" smtClean="0">
                <a:solidFill>
                  <a:srgbClr val="1F497D"/>
                </a:solidFill>
              </a:rPr>
              <a:t>2013-2016</a:t>
            </a:r>
            <a:endParaRPr lang="fr-FR" sz="2800" b="1" dirty="0">
              <a:solidFill>
                <a:srgbClr val="1F497D"/>
              </a:solidFill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4572000" y="1071563"/>
            <a:ext cx="1000125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 rot="20489023">
            <a:off x="54095" y="4603637"/>
            <a:ext cx="18751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Phase 3</a:t>
            </a:r>
          </a:p>
        </p:txBody>
      </p:sp>
      <p:sp>
        <p:nvSpPr>
          <p:cNvPr id="2" name="Flèche vers le bas 1"/>
          <p:cNvSpPr/>
          <p:nvPr/>
        </p:nvSpPr>
        <p:spPr>
          <a:xfrm>
            <a:off x="7042150" y="2667000"/>
            <a:ext cx="465138" cy="30051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5" name="ZoneTexte 8"/>
          <p:cNvSpPr txBox="1">
            <a:spLocks noChangeArrowheads="1"/>
          </p:cNvSpPr>
          <p:nvPr/>
        </p:nvSpPr>
        <p:spPr bwMode="auto">
          <a:xfrm>
            <a:off x="3999829" y="5783263"/>
            <a:ext cx="51162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u="sng" dirty="0"/>
              <a:t>Septembre 2016</a:t>
            </a:r>
            <a:r>
              <a:rPr lang="fr-FR" sz="1800" dirty="0"/>
              <a:t>: 1</a:t>
            </a:r>
            <a:r>
              <a:rPr lang="fr-FR" sz="1800" baseline="30000" dirty="0"/>
              <a:t>er</a:t>
            </a:r>
            <a:r>
              <a:rPr lang="fr-FR" sz="1800" dirty="0"/>
              <a:t> contrôle totalement harmonisé </a:t>
            </a:r>
          </a:p>
          <a:p>
            <a:pPr eaLnBrk="1" hangingPunct="1"/>
            <a:r>
              <a:rPr lang="fr-FR" sz="1800" dirty="0"/>
              <a:t>pour les inscrits au DESC en 2013 (5</a:t>
            </a:r>
            <a:r>
              <a:rPr lang="fr-FR" sz="1800" baseline="30000" dirty="0"/>
              <a:t>e</a:t>
            </a:r>
            <a:r>
              <a:rPr lang="fr-FR" sz="1800" dirty="0"/>
              <a:t> semestre</a:t>
            </a:r>
            <a:r>
              <a:rPr lang="fr-FR" sz="1800" dirty="0" smtClean="0"/>
              <a:t>)</a:t>
            </a:r>
          </a:p>
          <a:p>
            <a:pPr eaLnBrk="1" hangingPunct="1"/>
            <a:r>
              <a:rPr lang="fr-FR" sz="1800" b="1" u="sng" dirty="0" smtClean="0"/>
              <a:t>Septembre 2017: DES</a:t>
            </a:r>
            <a:endParaRPr lang="fr-FR" sz="1800" b="1" u="sng" dirty="0"/>
          </a:p>
        </p:txBody>
      </p:sp>
    </p:spTree>
    <p:extLst>
      <p:ext uri="{BB962C8B-B14F-4D97-AF65-F5344CB8AC3E}">
        <p14:creationId xmlns:p14="http://schemas.microsoft.com/office/powerpoint/2010/main" val="282551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</a:t>
            </a:r>
            <a:r>
              <a:rPr lang="fr-FR" b="1" baseline="30000" dirty="0" smtClean="0"/>
              <a:t>er</a:t>
            </a:r>
            <a:r>
              <a:rPr lang="fr-FR" b="1" dirty="0" smtClean="0"/>
              <a:t> Novembre 2017: 1</a:t>
            </a:r>
            <a:r>
              <a:rPr lang="fr-FR" b="1" baseline="30000" dirty="0" smtClean="0"/>
              <a:t>ère</a:t>
            </a:r>
            <a:r>
              <a:rPr lang="fr-FR" b="1" dirty="0" smtClean="0"/>
              <a:t> promo</a:t>
            </a:r>
            <a:br>
              <a:rPr lang="fr-FR" b="1" dirty="0" smtClean="0"/>
            </a:br>
            <a:r>
              <a:rPr lang="fr-FR" dirty="0" smtClean="0"/>
              <a:t>Feuille de route pour tous les Collèges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95933"/>
            <a:ext cx="8229600" cy="4569371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Plateforme Enseignement à Distance:  niveau I</a:t>
            </a:r>
          </a:p>
          <a:p>
            <a:pPr marL="514350" indent="-514350">
              <a:buFont typeface="+mj-lt"/>
              <a:buAutoNum type="arabicPeriod"/>
            </a:pPr>
            <a:endParaRPr lang="fr-FR" b="1" dirty="0"/>
          </a:p>
          <a:p>
            <a:pPr marL="514350" indent="-514350">
              <a:buFont typeface="+mj-lt"/>
              <a:buAutoNum type="arabicPeriod"/>
            </a:pPr>
            <a:r>
              <a:rPr lang="fr-FR" b="1" dirty="0" smtClean="0"/>
              <a:t>Agrément des terrains de stages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Livret numérique de l’interne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Centres de simulation (s)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Evaluation (s): QCM…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Alignement sur la docimologie Européenne (UEMS, EBOT)</a:t>
            </a:r>
          </a:p>
        </p:txBody>
      </p:sp>
    </p:spTree>
    <p:extLst>
      <p:ext uri="{BB962C8B-B14F-4D97-AF65-F5344CB8AC3E}">
        <p14:creationId xmlns:p14="http://schemas.microsoft.com/office/powerpoint/2010/main" val="366163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704856" cy="1498177"/>
          </a:xfrm>
          <a:solidFill>
            <a:srgbClr val="B9CDE5"/>
          </a:solidFill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La plate forme </a:t>
            </a:r>
            <a:r>
              <a:rPr lang="fr-FR" dirty="0" smtClean="0"/>
              <a:t>numérique d’enseignement à distance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779912" y="587727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1F497D"/>
                </a:solidFill>
              </a:rPr>
              <a:t>Marc-Olivier </a:t>
            </a:r>
            <a:r>
              <a:rPr lang="fr-FR" sz="2400" dirty="0" err="1" smtClean="0">
                <a:solidFill>
                  <a:srgbClr val="1F497D"/>
                </a:solidFill>
              </a:rPr>
              <a:t>Gauci</a:t>
            </a:r>
            <a:r>
              <a:rPr lang="fr-FR" sz="2400" dirty="0" smtClean="0">
                <a:solidFill>
                  <a:srgbClr val="1F497D"/>
                </a:solidFill>
              </a:rPr>
              <a:t>, </a:t>
            </a:r>
            <a:r>
              <a:rPr lang="fr-FR" sz="2400" dirty="0" err="1" smtClean="0">
                <a:solidFill>
                  <a:srgbClr val="1F497D"/>
                </a:solidFill>
              </a:rPr>
              <a:t>Antoire</a:t>
            </a:r>
            <a:r>
              <a:rPr lang="fr-FR" sz="2400" dirty="0" smtClean="0">
                <a:solidFill>
                  <a:srgbClr val="1F497D"/>
                </a:solidFill>
              </a:rPr>
              <a:t> </a:t>
            </a:r>
            <a:r>
              <a:rPr lang="fr-FR" sz="2400" dirty="0" err="1" smtClean="0">
                <a:solidFill>
                  <a:srgbClr val="1F497D"/>
                </a:solidFill>
              </a:rPr>
              <a:t>Poichotte</a:t>
            </a:r>
            <a:endParaRPr lang="fr-FR" sz="2400" dirty="0" smtClean="0">
              <a:solidFill>
                <a:srgbClr val="1F497D"/>
              </a:solidFill>
            </a:endParaRPr>
          </a:p>
        </p:txBody>
      </p:sp>
      <p:pic>
        <p:nvPicPr>
          <p:cNvPr id="6" name="Image 5" descr="LogoCJO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65"/>
          <a:stretch/>
        </p:blipFill>
        <p:spPr>
          <a:xfrm>
            <a:off x="2915816" y="5517232"/>
            <a:ext cx="810162" cy="8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8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236E-6 3.06E-6 L -0.24393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rmation jeunes chirurgien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19405"/>
            <a:ext cx="4030196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5577" y="356660"/>
            <a:ext cx="228530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b="1" dirty="0" err="1" smtClean="0"/>
              <a:t>Septembre</a:t>
            </a:r>
            <a:r>
              <a:rPr lang="en-GB" sz="2400" b="1" dirty="0" smtClean="0"/>
              <a:t> 2014</a:t>
            </a:r>
            <a:endParaRPr lang="en-GB" sz="2400" b="1" dirty="0"/>
          </a:p>
        </p:txBody>
      </p:sp>
      <p:pic>
        <p:nvPicPr>
          <p:cNvPr id="12" name="Image 11" descr="CNJC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36912"/>
            <a:ext cx="2178020" cy="1865370"/>
          </a:xfrm>
          <a:prstGeom prst="rect">
            <a:avLst/>
          </a:prstGeom>
        </p:spPr>
      </p:pic>
      <p:pic>
        <p:nvPicPr>
          <p:cNvPr id="13" name="Image 3" descr="logo_acad_times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06" y="692696"/>
            <a:ext cx="3712294" cy="132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èche vers la gauche 3"/>
          <p:cNvSpPr/>
          <p:nvPr/>
        </p:nvSpPr>
        <p:spPr>
          <a:xfrm>
            <a:off x="4572000" y="2924944"/>
            <a:ext cx="1368152" cy="64807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8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6-11-05 à 12.55.57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41576"/>
            <a:ext cx="1512167" cy="1512168"/>
          </a:xfrm>
          <a:prstGeom prst="rect">
            <a:avLst/>
          </a:prstGeom>
        </p:spPr>
      </p:pic>
      <p:pic>
        <p:nvPicPr>
          <p:cNvPr id="8" name="Image 7" descr="Capture d’écran 2016-11-01 à 08.38.32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41376"/>
            <a:ext cx="983393" cy="1656184"/>
          </a:xfrm>
          <a:prstGeom prst="rect">
            <a:avLst/>
          </a:prstGeom>
        </p:spPr>
      </p:pic>
      <p:pic>
        <p:nvPicPr>
          <p:cNvPr id="9" name="Image 8" descr="LogoCJO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65"/>
          <a:stretch/>
        </p:blipFill>
        <p:spPr>
          <a:xfrm>
            <a:off x="6732240" y="1556792"/>
            <a:ext cx="1818274" cy="1872208"/>
          </a:xfrm>
          <a:prstGeom prst="rect">
            <a:avLst/>
          </a:prstGeom>
        </p:spPr>
      </p:pic>
      <p:pic>
        <p:nvPicPr>
          <p:cNvPr id="10" name="Image 9" descr="Capture d’écran 2016-10-09 à 21.20.33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44918"/>
            <a:ext cx="4147705" cy="2748378"/>
          </a:xfrm>
          <a:prstGeom prst="rect">
            <a:avLst/>
          </a:prstGeom>
        </p:spPr>
      </p:pic>
      <p:pic>
        <p:nvPicPr>
          <p:cNvPr id="13" name="Image 12" descr="logo CNU.p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5392"/>
            <a:ext cx="1072405" cy="1440160"/>
          </a:xfrm>
          <a:prstGeom prst="rect">
            <a:avLst/>
          </a:prstGeom>
        </p:spPr>
      </p:pic>
      <p:pic>
        <p:nvPicPr>
          <p:cNvPr id="2" name="Image 1" descr="Capture d’écran 2016-11-07 à 15.29.59.p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332656"/>
            <a:ext cx="316259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8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455 0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455 0 " pathEditMode="relative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455 0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236E-6 3.06E-6 L -0.24393 -0.00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3965"/>
            <a:ext cx="8712968" cy="4569371"/>
          </a:xfrm>
        </p:spPr>
        <p:txBody>
          <a:bodyPr>
            <a:noAutofit/>
          </a:bodyPr>
          <a:lstStyle/>
          <a:p>
            <a:r>
              <a:rPr lang="fr-FR" sz="2400" dirty="0" smtClean="0">
                <a:sym typeface="Wingdings"/>
              </a:rPr>
              <a:t>Laisse l’interne libre d’accéder au cours à tout moment (1/2 journée libre statutaire en autonomie)</a:t>
            </a:r>
          </a:p>
          <a:p>
            <a:r>
              <a:rPr lang="fr-FR" sz="2400" dirty="0" smtClean="0">
                <a:sym typeface="Wingdings"/>
              </a:rPr>
              <a:t>Caractère MODULABLE / INTERACTIF  </a:t>
            </a:r>
            <a:r>
              <a:rPr lang="fr-FR" sz="2400" b="1" dirty="0" smtClean="0">
                <a:sym typeface="Wingdings"/>
              </a:rPr>
              <a:t>ENGAGEMENT </a:t>
            </a:r>
          </a:p>
          <a:p>
            <a:r>
              <a:rPr lang="fr-FR" sz="2400" dirty="0" smtClean="0">
                <a:sym typeface="Wingdings"/>
              </a:rPr>
              <a:t>Standardisation spécifique de la formation initiale (pallie le manque d’enseignant)</a:t>
            </a:r>
          </a:p>
          <a:p>
            <a:r>
              <a:rPr lang="fr-FR" sz="2400" dirty="0" smtClean="0">
                <a:sym typeface="Wingdings"/>
              </a:rPr>
              <a:t>Permet un suivi par les enseignants            Espace dédié au tuteur</a:t>
            </a:r>
          </a:p>
          <a:p>
            <a:r>
              <a:rPr lang="fr-FR" sz="2400" dirty="0" smtClean="0">
                <a:sym typeface="Wingdings"/>
              </a:rPr>
              <a:t>Réunion des Sociétés </a:t>
            </a:r>
            <a:r>
              <a:rPr lang="fr-FR" sz="2400" dirty="0">
                <a:sym typeface="Wingdings"/>
              </a:rPr>
              <a:t>S</a:t>
            </a:r>
            <a:r>
              <a:rPr lang="fr-FR" sz="2400" dirty="0" smtClean="0">
                <a:sym typeface="Wingdings"/>
              </a:rPr>
              <a:t>avantes autour d’un seul projet pédagogique</a:t>
            </a:r>
          </a:p>
          <a:p>
            <a:endParaRPr lang="fr-FR" sz="1100" dirty="0" smtClean="0">
              <a:sym typeface="Wingdings"/>
            </a:endParaRPr>
          </a:p>
          <a:p>
            <a:pPr>
              <a:buFont typeface="Wingdings" charset="0"/>
              <a:buChar char="è"/>
            </a:pPr>
            <a:r>
              <a:rPr lang="fr-FR" sz="2000" b="1" dirty="0" smtClean="0">
                <a:sym typeface="Wingdings"/>
              </a:rPr>
              <a:t>Un GUICHET UNIQUE pour la formation initiale </a:t>
            </a:r>
            <a:r>
              <a:rPr lang="fr-FR" sz="2000" dirty="0" smtClean="0">
                <a:sym typeface="Wingdings"/>
              </a:rPr>
              <a:t>(et peut être plus..)</a:t>
            </a:r>
            <a:endParaRPr lang="fr-FR" sz="20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/>
              <a:t>Plateforme</a:t>
            </a:r>
            <a:r>
              <a:rPr lang="en-US" b="1" dirty="0" smtClean="0"/>
              <a:t> </a:t>
            </a:r>
            <a:r>
              <a:rPr lang="en-US" b="1" dirty="0" err="1" smtClean="0"/>
              <a:t>d’Enseignement</a:t>
            </a:r>
            <a:endParaRPr lang="en-US" b="1" dirty="0"/>
          </a:p>
        </p:txBody>
      </p:sp>
      <p:sp>
        <p:nvSpPr>
          <p:cNvPr id="2" name="Flèche vers la droite 1"/>
          <p:cNvSpPr/>
          <p:nvPr/>
        </p:nvSpPr>
        <p:spPr>
          <a:xfrm>
            <a:off x="5292080" y="4076583"/>
            <a:ext cx="432048" cy="2484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64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 descr="Capture d’écran 2016-10-09 à 21.24.20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01"/>
          <a:stretch/>
        </p:blipFill>
        <p:spPr>
          <a:xfrm>
            <a:off x="395536" y="1556792"/>
            <a:ext cx="8318055" cy="4826484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Organisation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816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 descr="Capture d’écran 2016-10-09 à 21.24.34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81" y="20837"/>
            <a:ext cx="5557439" cy="679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2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Task Force</a:t>
            </a:r>
            <a:endParaRPr lang="en-US" b="1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GB" dirty="0" err="1"/>
              <a:t>Pr</a:t>
            </a:r>
            <a:r>
              <a:rPr lang="en-GB" dirty="0"/>
              <a:t> </a:t>
            </a:r>
            <a:r>
              <a:rPr lang="en-GB" dirty="0" err="1"/>
              <a:t>Hervé</a:t>
            </a:r>
            <a:r>
              <a:rPr lang="en-GB" dirty="0"/>
              <a:t> </a:t>
            </a:r>
            <a:r>
              <a:rPr lang="en-GB" dirty="0" err="1"/>
              <a:t>Thomazeau</a:t>
            </a:r>
            <a:endParaRPr lang="en-GB" dirty="0"/>
          </a:p>
          <a:p>
            <a:pPr>
              <a:buFontTx/>
              <a:buChar char="-"/>
            </a:pPr>
            <a:r>
              <a:rPr lang="en-GB" dirty="0" err="1"/>
              <a:t>Pr</a:t>
            </a:r>
            <a:r>
              <a:rPr lang="en-GB" dirty="0"/>
              <a:t> Luc FAVARD</a:t>
            </a:r>
          </a:p>
          <a:p>
            <a:pPr>
              <a:buFontTx/>
              <a:buChar char="-"/>
            </a:pPr>
            <a:r>
              <a:rPr lang="en-GB" dirty="0" err="1"/>
              <a:t>Pr</a:t>
            </a:r>
            <a:r>
              <a:rPr lang="en-GB" dirty="0"/>
              <a:t> Pierre JOURNEAU</a:t>
            </a:r>
          </a:p>
          <a:p>
            <a:pPr>
              <a:buFontTx/>
              <a:buChar char="-"/>
            </a:pPr>
            <a:r>
              <a:rPr lang="en-GB" dirty="0"/>
              <a:t>Dr Arnaud BLAMOUTIER</a:t>
            </a:r>
          </a:p>
          <a:p>
            <a:pPr>
              <a:buFontTx/>
              <a:buChar char="-"/>
            </a:pPr>
            <a:r>
              <a:rPr lang="en-GB" dirty="0"/>
              <a:t>Dr Antoine POICHOTTE</a:t>
            </a:r>
          </a:p>
          <a:p>
            <a:pPr>
              <a:buFontTx/>
              <a:buChar char="-"/>
            </a:pPr>
            <a:r>
              <a:rPr lang="en-GB" dirty="0"/>
              <a:t>Dr Xavier OHL</a:t>
            </a:r>
          </a:p>
          <a:p>
            <a:pPr>
              <a:buFontTx/>
              <a:buChar char="-"/>
            </a:pPr>
            <a:r>
              <a:rPr lang="en-GB" dirty="0"/>
              <a:t>Dr Nicolas REINA </a:t>
            </a:r>
          </a:p>
          <a:p>
            <a:pPr>
              <a:buFontTx/>
              <a:buChar char="-"/>
            </a:pPr>
            <a:r>
              <a:rPr lang="en-GB" dirty="0"/>
              <a:t>Dr </a:t>
            </a:r>
            <a:r>
              <a:rPr lang="en-GB" dirty="0" err="1"/>
              <a:t>Jérémy</a:t>
            </a:r>
            <a:r>
              <a:rPr lang="en-GB" dirty="0"/>
              <a:t> COGNAULT</a:t>
            </a:r>
          </a:p>
          <a:p>
            <a:pPr>
              <a:buFontTx/>
              <a:buChar char="-"/>
            </a:pPr>
            <a:r>
              <a:rPr lang="en-GB" dirty="0"/>
              <a:t>Dr </a:t>
            </a:r>
            <a:r>
              <a:rPr lang="en-GB" dirty="0" err="1"/>
              <a:t>Matthieu</a:t>
            </a:r>
            <a:r>
              <a:rPr lang="en-GB" dirty="0"/>
              <a:t> OLLIVIER</a:t>
            </a:r>
          </a:p>
          <a:p>
            <a:pPr>
              <a:buFontTx/>
              <a:buChar char="-"/>
            </a:pPr>
            <a:r>
              <a:rPr lang="en-GB" dirty="0"/>
              <a:t>Dr Louis DAGNEAUX</a:t>
            </a:r>
          </a:p>
          <a:p>
            <a:pPr>
              <a:buFontTx/>
              <a:buChar char="-"/>
            </a:pPr>
            <a:r>
              <a:rPr lang="en-GB" dirty="0"/>
              <a:t>Dr Marc-Olivier GAUCI</a:t>
            </a:r>
          </a:p>
        </p:txBody>
      </p:sp>
      <p:pic>
        <p:nvPicPr>
          <p:cNvPr id="6" name="Image 5" descr="Capture d’écran 2016-11-06 à 09.13.18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3" y="3068960"/>
            <a:ext cx="4760613" cy="26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0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76872"/>
              </p:ext>
            </p:extLst>
          </p:nvPr>
        </p:nvGraphicFramePr>
        <p:xfrm>
          <a:off x="0" y="0"/>
          <a:ext cx="9144000" cy="694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8"/>
                <a:gridCol w="1563007"/>
                <a:gridCol w="2311949"/>
                <a:gridCol w="1991206"/>
                <a:gridCol w="18288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modules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Directeurs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CJO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SPA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/>
                        <a:t>Cellule </a:t>
                      </a:r>
                      <a:r>
                        <a:rPr lang="fr-FR" baseline="0" dirty="0" err="1" smtClean="0"/>
                        <a:t>task</a:t>
                      </a:r>
                      <a:r>
                        <a:rPr lang="fr-FR" baseline="0" dirty="0" smtClean="0"/>
                        <a:t> F</a:t>
                      </a:r>
                      <a:endParaRPr lang="fr-FR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fr-FR" dirty="0" smtClean="0"/>
                        <a:t>Fondamental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JM Lafosse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 </a:t>
                      </a:r>
                      <a:r>
                        <a:rPr lang="fr-FR" sz="1400" dirty="0" err="1" smtClean="0"/>
                        <a:t>Laumonerie</a:t>
                      </a:r>
                      <a:r>
                        <a:rPr lang="fr-FR" sz="1400" baseline="0" dirty="0" smtClean="0"/>
                        <a:t> (Toulouse)</a:t>
                      </a:r>
                    </a:p>
                    <a:p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A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Aumar</a:t>
                      </a:r>
                      <a:r>
                        <a:rPr lang="fr-FR" sz="1400" baseline="0" dirty="0" smtClean="0"/>
                        <a:t> (Lille)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JC Bel</a:t>
                      </a:r>
                    </a:p>
                    <a:p>
                      <a:r>
                        <a:rPr lang="fr-FR" sz="1400" dirty="0" smtClean="0"/>
                        <a:t>SOFROT: </a:t>
                      </a:r>
                      <a:r>
                        <a:rPr lang="fr-FR" sz="1400" smtClean="0"/>
                        <a:t>P Rosset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MO </a:t>
                      </a:r>
                      <a:r>
                        <a:rPr lang="fr-FR" sz="1400" dirty="0" err="1" smtClean="0"/>
                        <a:t>Gauci</a:t>
                      </a:r>
                      <a:endParaRPr lang="fr-FR" sz="14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fr-FR" dirty="0" smtClean="0"/>
                        <a:t>Epaule</a:t>
                      </a:r>
                      <a:endParaRPr lang="fr-FR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 </a:t>
                      </a:r>
                      <a:r>
                        <a:rPr lang="fr-FR" dirty="0" err="1" smtClean="0"/>
                        <a:t>Mansat</a:t>
                      </a:r>
                      <a:endParaRPr lang="fr-FR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dirty="0" smtClean="0"/>
                        <a:t>Jacquot (Nancy)</a:t>
                      </a:r>
                    </a:p>
                    <a:p>
                      <a:r>
                        <a:rPr lang="fr-FR" sz="1400" dirty="0" smtClean="0"/>
                        <a:t>J </a:t>
                      </a:r>
                      <a:r>
                        <a:rPr lang="fr-FR" sz="1400" dirty="0" err="1" smtClean="0"/>
                        <a:t>Bellety</a:t>
                      </a:r>
                      <a:r>
                        <a:rPr lang="fr-FR" sz="1400" dirty="0" smtClean="0"/>
                        <a:t> (La </a:t>
                      </a:r>
                      <a:r>
                        <a:rPr lang="fr-FR" sz="1400" dirty="0" err="1" smtClean="0"/>
                        <a:t>Rib</a:t>
                      </a:r>
                      <a:r>
                        <a:rPr lang="fr-FR" sz="1400" dirty="0" smtClean="0"/>
                        <a:t> Paris)</a:t>
                      </a:r>
                      <a:endParaRPr lang="fr-FR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SOFEC: B </a:t>
                      </a:r>
                      <a:r>
                        <a:rPr lang="fr-FR" sz="1400" dirty="0" err="1" smtClean="0"/>
                        <a:t>Coulet</a:t>
                      </a:r>
                      <a:endParaRPr lang="fr-FR" sz="1400" baseline="0" dirty="0" smtClean="0"/>
                    </a:p>
                    <a:p>
                      <a:r>
                        <a:rPr lang="fr-FR" sz="1400" baseline="0" dirty="0" smtClean="0"/>
                        <a:t>SFA: A </a:t>
                      </a:r>
                      <a:r>
                        <a:rPr lang="fr-FR" sz="1400" baseline="0" dirty="0" err="1" smtClean="0"/>
                        <a:t>Godenèche</a:t>
                      </a:r>
                      <a:endParaRPr lang="fr-FR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X </a:t>
                      </a:r>
                      <a:r>
                        <a:rPr lang="fr-FR" sz="1400" dirty="0" err="1" smtClean="0"/>
                        <a:t>Ohl</a:t>
                      </a:r>
                      <a:endParaRPr lang="fr-FR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fr-FR" dirty="0" smtClean="0"/>
                        <a:t>Coude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 </a:t>
                      </a:r>
                      <a:r>
                        <a:rPr lang="fr-FR" dirty="0" err="1" smtClean="0"/>
                        <a:t>Coulet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P Duriez</a:t>
                      </a:r>
                      <a:r>
                        <a:rPr lang="fr-FR" sz="1400" baseline="0" dirty="0" smtClean="0"/>
                        <a:t> (Lille)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SOFEC: B </a:t>
                      </a:r>
                      <a:r>
                        <a:rPr lang="fr-FR" sz="1400" dirty="0" err="1" smtClean="0"/>
                        <a:t>Coulet</a:t>
                      </a:r>
                      <a:endParaRPr lang="fr-FR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 </a:t>
                      </a:r>
                      <a:r>
                        <a:rPr lang="fr-FR" sz="1400" dirty="0" err="1" smtClean="0"/>
                        <a:t>Favard</a:t>
                      </a:r>
                      <a:endParaRPr lang="fr-FR" sz="14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fr-FR" b="0" dirty="0" smtClean="0"/>
                        <a:t>Main Poignet</a:t>
                      </a:r>
                      <a:endParaRPr lang="fr-FR" b="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/>
                        <a:t>M </a:t>
                      </a:r>
                      <a:r>
                        <a:rPr lang="fr-FR" b="0" dirty="0" err="1" smtClean="0"/>
                        <a:t>Rongières</a:t>
                      </a:r>
                      <a:endParaRPr lang="fr-FR" b="0" dirty="0" smtClean="0"/>
                    </a:p>
                    <a:p>
                      <a:r>
                        <a:rPr lang="fr-FR" b="0" dirty="0" smtClean="0"/>
                        <a:t>AC </a:t>
                      </a:r>
                      <a:r>
                        <a:rPr lang="fr-FR" b="0" dirty="0" err="1" smtClean="0"/>
                        <a:t>Masquelet</a:t>
                      </a:r>
                      <a:endParaRPr lang="fr-FR" b="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G </a:t>
                      </a:r>
                      <a:r>
                        <a:rPr lang="fr-FR" sz="1400" b="0" dirty="0" err="1" smtClean="0"/>
                        <a:t>Prunières</a:t>
                      </a:r>
                      <a:r>
                        <a:rPr lang="fr-FR" sz="1400" b="0" dirty="0" smtClean="0"/>
                        <a:t> (Strasbourg)</a:t>
                      </a:r>
                    </a:p>
                    <a:p>
                      <a:r>
                        <a:rPr lang="fr-FR" sz="1400" b="0" dirty="0" smtClean="0"/>
                        <a:t>W Kim (Rennes)</a:t>
                      </a:r>
                      <a:endParaRPr lang="fr-FR" sz="1400" b="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SFCM: P </a:t>
                      </a:r>
                      <a:r>
                        <a:rPr lang="fr-FR" sz="1400" b="0" dirty="0" err="1" smtClean="0"/>
                        <a:t>Liverneaux</a:t>
                      </a:r>
                      <a:endParaRPr lang="fr-FR" sz="1400" b="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/>
                        <a:t>H </a:t>
                      </a:r>
                      <a:r>
                        <a:rPr lang="fr-FR" sz="1400" b="0" dirty="0" err="1" smtClean="0"/>
                        <a:t>Thomazeau</a:t>
                      </a:r>
                      <a:endParaRPr lang="fr-FR" sz="1400" b="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fr-FR" dirty="0" smtClean="0"/>
                        <a:t>Hanche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 </a:t>
                      </a:r>
                      <a:r>
                        <a:rPr lang="fr-FR" dirty="0" err="1" smtClean="0"/>
                        <a:t>Mertl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 Verdier</a:t>
                      </a:r>
                      <a:r>
                        <a:rPr lang="fr-FR" sz="1400" baseline="0" dirty="0" smtClean="0"/>
                        <a:t> (Bordeaux)</a:t>
                      </a:r>
                    </a:p>
                    <a:p>
                      <a:r>
                        <a:rPr lang="fr-FR" sz="1400" baseline="0" dirty="0" smtClean="0"/>
                        <a:t>C </a:t>
                      </a:r>
                      <a:r>
                        <a:rPr lang="fr-FR" sz="1400" baseline="0" dirty="0" err="1" smtClean="0"/>
                        <a:t>Choufani</a:t>
                      </a:r>
                      <a:r>
                        <a:rPr lang="fr-FR" sz="1400" baseline="0" dirty="0" smtClean="0"/>
                        <a:t> (SSA)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SFHG: P </a:t>
                      </a:r>
                      <a:r>
                        <a:rPr lang="fr-FR" sz="1400" dirty="0" err="1" smtClean="0"/>
                        <a:t>Massin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N </a:t>
                      </a:r>
                      <a:r>
                        <a:rPr lang="fr-FR" sz="1400" dirty="0" err="1" smtClean="0"/>
                        <a:t>Reina</a:t>
                      </a:r>
                      <a:endParaRPr lang="fr-FR" sz="14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fr-FR" dirty="0" smtClean="0"/>
                        <a:t>Genou(x)</a:t>
                      </a:r>
                      <a:endParaRPr lang="fr-FR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 </a:t>
                      </a:r>
                      <a:r>
                        <a:rPr lang="fr-FR" dirty="0" err="1" smtClean="0"/>
                        <a:t>Hulet</a:t>
                      </a:r>
                      <a:endParaRPr lang="fr-FR" dirty="0" smtClean="0"/>
                    </a:p>
                    <a:p>
                      <a:r>
                        <a:rPr lang="fr-FR" sz="1800" dirty="0" smtClean="0"/>
                        <a:t>S </a:t>
                      </a:r>
                      <a:r>
                        <a:rPr lang="fr-FR" sz="1800" dirty="0" err="1" smtClean="0"/>
                        <a:t>Parratte</a:t>
                      </a:r>
                      <a:endParaRPr lang="fr-FR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J </a:t>
                      </a:r>
                      <a:r>
                        <a:rPr lang="fr-FR" sz="1400" dirty="0" err="1" smtClean="0"/>
                        <a:t>Gognault</a:t>
                      </a:r>
                      <a:r>
                        <a:rPr lang="fr-FR" sz="1400" dirty="0" smtClean="0"/>
                        <a:t> (Grenoble)</a:t>
                      </a:r>
                    </a:p>
                    <a:p>
                      <a:r>
                        <a:rPr lang="fr-FR" sz="1400" dirty="0" smtClean="0"/>
                        <a:t>C </a:t>
                      </a:r>
                      <a:r>
                        <a:rPr lang="fr-FR" sz="1400" dirty="0" err="1" smtClean="0"/>
                        <a:t>Siedlecki</a:t>
                      </a:r>
                      <a:r>
                        <a:rPr lang="fr-FR" sz="1400" dirty="0" smtClean="0"/>
                        <a:t> (Rouen)</a:t>
                      </a:r>
                    </a:p>
                    <a:p>
                      <a:r>
                        <a:rPr lang="fr-FR" sz="1400" dirty="0" smtClean="0"/>
                        <a:t>M </a:t>
                      </a:r>
                      <a:r>
                        <a:rPr lang="fr-FR" sz="1400" dirty="0" err="1" smtClean="0"/>
                        <a:t>Elinger</a:t>
                      </a:r>
                      <a:endParaRPr lang="fr-FR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SFHG: P</a:t>
                      </a:r>
                      <a:r>
                        <a:rPr lang="fr-FR" sz="1400" baseline="0" dirty="0" smtClean="0"/>
                        <a:t> </a:t>
                      </a:r>
                      <a:r>
                        <a:rPr lang="fr-FR" sz="1400" baseline="0" dirty="0" err="1" smtClean="0"/>
                        <a:t>Massin</a:t>
                      </a:r>
                      <a:endParaRPr lang="fr-FR" sz="1400" dirty="0" smtClean="0"/>
                    </a:p>
                    <a:p>
                      <a:r>
                        <a:rPr lang="fr-FR" sz="1400" dirty="0" smtClean="0"/>
                        <a:t>SFA: N </a:t>
                      </a:r>
                      <a:r>
                        <a:rPr lang="fr-FR" sz="1400" dirty="0" err="1" smtClean="0"/>
                        <a:t>Graveleau</a:t>
                      </a:r>
                      <a:endParaRPr lang="fr-FR" sz="14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/>
                        <a:t>Getraum</a:t>
                      </a:r>
                      <a:r>
                        <a:rPr lang="fr-FR" sz="1400" dirty="0" smtClean="0"/>
                        <a:t>: M </a:t>
                      </a:r>
                      <a:r>
                        <a:rPr lang="fr-FR" sz="1400" dirty="0" err="1" smtClean="0"/>
                        <a:t>Elinger</a:t>
                      </a:r>
                      <a:endParaRPr lang="fr-FR" sz="1400" dirty="0" smtClean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 Ollivier</a:t>
                      </a:r>
                      <a:endParaRPr lang="fr-FR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fr-FR" dirty="0" smtClean="0"/>
                        <a:t>Cheville</a:t>
                      </a:r>
                      <a:r>
                        <a:rPr lang="fr-FR" baseline="0" dirty="0" smtClean="0"/>
                        <a:t> Pied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 Mainard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 </a:t>
                      </a:r>
                      <a:r>
                        <a:rPr lang="fr-FR" sz="1400" dirty="0" err="1" smtClean="0"/>
                        <a:t>Dagneaux</a:t>
                      </a:r>
                      <a:r>
                        <a:rPr lang="fr-FR" sz="1400" dirty="0" smtClean="0"/>
                        <a:t> (Montpelliers)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AFCP: Bruno</a:t>
                      </a:r>
                      <a:r>
                        <a:rPr lang="fr-FR" sz="1400" baseline="0" dirty="0" smtClean="0"/>
                        <a:t> Ferré</a:t>
                      </a:r>
                    </a:p>
                    <a:p>
                      <a:r>
                        <a:rPr lang="fr-FR" sz="1400" baseline="0" smtClean="0"/>
                        <a:t>JL Besse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J </a:t>
                      </a:r>
                      <a:r>
                        <a:rPr lang="fr-FR" sz="1400" dirty="0" err="1" smtClean="0"/>
                        <a:t>Cognault</a:t>
                      </a:r>
                      <a:endParaRPr lang="fr-FR" sz="14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fr-FR" dirty="0" smtClean="0"/>
                        <a:t>Rachis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JP </a:t>
                      </a:r>
                      <a:r>
                        <a:rPr lang="fr-FR" dirty="0" err="1" smtClean="0"/>
                        <a:t>Steib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nl-N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Cantogrel</a:t>
                      </a:r>
                      <a:r>
                        <a:rPr lang="nl-N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(Rouen)</a:t>
                      </a:r>
                      <a:endParaRPr lang="nl-NL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 </a:t>
                      </a:r>
                      <a:r>
                        <a:rPr lang="nl-NL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Giorgi</a:t>
                      </a:r>
                      <a:r>
                        <a:rPr lang="nl-N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(Marseille)</a:t>
                      </a:r>
                      <a:endParaRPr lang="fr-FR" sz="1100" dirty="0" smtClean="0"/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SFCR: HF</a:t>
                      </a:r>
                      <a:r>
                        <a:rPr lang="nl-NL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Parent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 </a:t>
                      </a:r>
                      <a:r>
                        <a:rPr lang="fr-FR" sz="1400" dirty="0" err="1" smtClean="0"/>
                        <a:t>Blamoutier</a:t>
                      </a:r>
                      <a:endParaRPr lang="fr-FR" sz="14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fr-FR" dirty="0" smtClean="0"/>
                        <a:t>Infantile</a:t>
                      </a:r>
                      <a:endParaRPr lang="fr-FR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 </a:t>
                      </a:r>
                      <a:r>
                        <a:rPr lang="fr-FR" dirty="0" err="1" smtClean="0"/>
                        <a:t>Journeau</a:t>
                      </a:r>
                      <a:endParaRPr lang="fr-FR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 </a:t>
                      </a:r>
                      <a:r>
                        <a:rPr lang="fr-FR" sz="1400" dirty="0" err="1" smtClean="0"/>
                        <a:t>Pesenti</a:t>
                      </a:r>
                      <a:r>
                        <a:rPr lang="fr-FR" sz="1400" dirty="0" smtClean="0"/>
                        <a:t> (Marseille)</a:t>
                      </a:r>
                    </a:p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Polirsztok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(Nancy) CJO </a:t>
                      </a:r>
                      <a:endParaRPr lang="fr-FR" sz="1400" dirty="0" smtClean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SOFOP: P </a:t>
                      </a:r>
                      <a:r>
                        <a:rPr lang="fr-FR" sz="1400" dirty="0" err="1" smtClean="0"/>
                        <a:t>Wicart</a:t>
                      </a:r>
                      <a:endParaRPr lang="fr-FR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Polirsztok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fr-FR" sz="1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050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97232"/>
              </p:ext>
            </p:extLst>
          </p:nvPr>
        </p:nvGraphicFramePr>
        <p:xfrm>
          <a:off x="539551" y="188640"/>
          <a:ext cx="8119490" cy="456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711"/>
                <a:gridCol w="2229746"/>
                <a:gridCol w="3351033"/>
              </a:tblGrid>
              <a:tr h="42526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Membre</a:t>
                      </a:r>
                      <a:r>
                        <a:rPr lang="fr-FR" sz="1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 invités</a:t>
                      </a:r>
                      <a:endParaRPr lang="fr-FR" sz="1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60423">
                <a:tc>
                  <a:txBody>
                    <a:bodyPr/>
                    <a:lstStyle/>
                    <a:p>
                      <a:pPr algn="l" fontAlgn="b"/>
                      <a:r>
                        <a:rPr lang="fi-FI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Antoine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Poichotte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Site internet</a:t>
                      </a:r>
                    </a:p>
                  </a:txBody>
                  <a:tcPr marL="12700" marR="12700" marT="12700" marB="0" anchor="b"/>
                </a:tc>
              </a:tr>
              <a:tr h="460423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Jean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Brilhault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Responsable Cours</a:t>
                      </a:r>
                    </a:p>
                  </a:txBody>
                  <a:tcPr marL="12700" marR="12700" marT="12700" marB="0" anchor="b"/>
                </a:tc>
              </a:tr>
              <a:tr h="460423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Dominique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Chauveaux</a:t>
                      </a:r>
                      <a:endParaRPr lang="fr-FR" sz="1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EBOT EUMS</a:t>
                      </a:r>
                    </a:p>
                  </a:txBody>
                  <a:tcPr marL="12700" marR="12700" marT="12700" marB="0" anchor="b"/>
                </a:tc>
              </a:tr>
              <a:tr h="460423">
                <a:tc>
                  <a:txBody>
                    <a:bodyPr/>
                    <a:lstStyle/>
                    <a:p>
                      <a:pPr algn="l" fontAlgn="b"/>
                      <a:endParaRPr lang="fr-FR" sz="1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60423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Charles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Court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Secrétaire Général </a:t>
                      </a:r>
                      <a:r>
                        <a:rPr lang="fr-FR" sz="1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CNP SOFCOT</a:t>
                      </a:r>
                      <a:endParaRPr lang="fr-FR" sz="1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460423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Emmanuel</a:t>
                      </a:r>
                      <a:endParaRPr lang="fr-FR" sz="1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9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Masmejean</a:t>
                      </a:r>
                      <a:endParaRPr lang="hr-HR" sz="1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DFMS-DFMSA</a:t>
                      </a:r>
                    </a:p>
                  </a:txBody>
                  <a:tcPr marL="12700" marR="12700" marT="12700" marB="0" anchor="b"/>
                </a:tc>
              </a:tr>
              <a:tr h="460423">
                <a:tc>
                  <a:txBody>
                    <a:bodyPr/>
                    <a:lstStyle/>
                    <a:p>
                      <a:pPr algn="l" fontAlgn="b"/>
                      <a:r>
                        <a:rPr lang="fi-FI" sz="19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Sylvain</a:t>
                      </a:r>
                      <a:endParaRPr lang="fi-FI" sz="1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Terver</a:t>
                      </a:r>
                      <a:endParaRPr lang="fr-FR" sz="1900" b="0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Francophonie</a:t>
                      </a:r>
                    </a:p>
                  </a:txBody>
                  <a:tcPr marL="12700" marR="12700" marT="12700" marB="0" anchor="b"/>
                </a:tc>
              </a:tr>
              <a:tr h="460423">
                <a:tc>
                  <a:txBody>
                    <a:bodyPr/>
                    <a:lstStyle/>
                    <a:p>
                      <a:pPr algn="l" fontAlgn="b"/>
                      <a:r>
                        <a:rPr lang="nl-NL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Raphaël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Vialle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Centre de Documentation</a:t>
                      </a:r>
                    </a:p>
                  </a:txBody>
                  <a:tcPr marL="12700" marR="12700" marT="12700" marB="0" anchor="b"/>
                </a:tc>
              </a:tr>
              <a:tr h="460423"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Philippe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Hardy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9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OTSR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pic>
        <p:nvPicPr>
          <p:cNvPr id="3" name="Image 2" descr="Myri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860671"/>
            <a:ext cx="1826540" cy="19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7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age 3" descr="Capture d’écran 2016-10-09 à 21.26.18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778"/>
            <a:ext cx="9144000" cy="4172889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Recommandations</a:t>
            </a:r>
            <a:r>
              <a:rPr lang="en-US" b="1" dirty="0" smtClean="0"/>
              <a:t> aux auteurs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621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 descr="Capture d’écran 2016-10-09 à 21.28.08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82" y="274637"/>
            <a:ext cx="8249876" cy="63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 descr="Capture d’écran 2016-10-09 à 21.28.17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3" y="477844"/>
            <a:ext cx="8946429" cy="58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0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 descr="Capture d’écran 2016-10-09 à 21.28.23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497"/>
            <a:ext cx="9033009" cy="562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7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 3" descr="Capture d’écran 2016-11-06 à 11.45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2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060848"/>
            <a:ext cx="7739283" cy="1143000"/>
          </a:xfrm>
          <a:solidFill>
            <a:srgbClr val="B9CDE5"/>
          </a:solidFill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Cartographie des centres agréés </a:t>
            </a:r>
            <a:br>
              <a:rPr lang="fr-FR" dirty="0" smtClean="0"/>
            </a:br>
            <a:r>
              <a:rPr lang="fr-FR" dirty="0" smtClean="0"/>
              <a:t>terrain de stages 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4240" y="1600201"/>
            <a:ext cx="6722174" cy="4525963"/>
          </a:xfrm>
        </p:spPr>
        <p:txBody>
          <a:bodyPr/>
          <a:lstStyle/>
          <a:p>
            <a:endParaRPr lang="fr-FR" sz="2000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156176" y="5805264"/>
            <a:ext cx="204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1F497D"/>
                </a:solidFill>
              </a:rPr>
              <a:t>François Gouin</a:t>
            </a:r>
            <a:endParaRPr lang="fr-FR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4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5608638" cy="1143000"/>
          </a:xfrm>
          <a:solidFill>
            <a:srgbClr val="B9CDE5"/>
          </a:solidFill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fr-FR" sz="4000" smtClean="0"/>
              <a:t>Agrément des centres / état des lieux 2016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750" y="1601788"/>
            <a:ext cx="8186738" cy="3843337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fr-FR" smtClean="0"/>
              <a:t>Qu’est-ce qu’un service agréé en 2016 ?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FR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400" b="1" smtClean="0"/>
              <a:t>Agrément « DES option os »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400" smtClean="0"/>
              <a:t>	- reçoit des internes en cours de DES de chirurgie générale / DESC. N’est validant que pour le DES de chir générale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FR" sz="240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400" b="1" smtClean="0"/>
              <a:t>Agrément « DESC » spécialité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400" smtClean="0"/>
              <a:t>	- valide un stage pour le DESC de la spécialité pour lequel il est validé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400" smtClean="0"/>
              <a:t>	- valide le stage d’assistant</a:t>
            </a:r>
          </a:p>
        </p:txBody>
      </p:sp>
      <p:sp>
        <p:nvSpPr>
          <p:cNvPr id="50180" name="ZoneTexte 3"/>
          <p:cNvSpPr txBox="1">
            <a:spLocks noChangeArrowheads="1"/>
          </p:cNvSpPr>
          <p:nvPr/>
        </p:nvSpPr>
        <p:spPr bwMode="auto">
          <a:xfrm>
            <a:off x="7040563" y="6311900"/>
            <a:ext cx="2046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Calibri" pitchFamily="34" charset="0"/>
              </a:rPr>
              <a:t>François Gouin</a:t>
            </a:r>
          </a:p>
        </p:txBody>
      </p:sp>
    </p:spTree>
    <p:extLst>
      <p:ext uri="{BB962C8B-B14F-4D97-AF65-F5344CB8AC3E}">
        <p14:creationId xmlns:p14="http://schemas.microsoft.com/office/powerpoint/2010/main" val="337997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908175" y="188913"/>
            <a:ext cx="5608638" cy="1143000"/>
          </a:xfrm>
          <a:solidFill>
            <a:srgbClr val="B9CDE5"/>
          </a:solidFill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fr-FR" sz="4000" smtClean="0"/>
              <a:t>Agrément des centres / état des lieux 2016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539750" y="1601788"/>
            <a:ext cx="8186738" cy="38433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fr-FR" dirty="0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fr-FR" dirty="0" smtClean="0"/>
              <a:t>Comment </a:t>
            </a:r>
            <a:r>
              <a:rPr lang="fr-FR" dirty="0" smtClean="0"/>
              <a:t>un service est-il agréé en 2016 ?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FR" dirty="0" smtClean="0"/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fr-FR" sz="2400" b="1" dirty="0" smtClean="0"/>
              <a:t> Agréments  donnés par</a:t>
            </a:r>
            <a:r>
              <a:rPr lang="fr-FR" sz="2400" dirty="0" smtClean="0"/>
              <a:t> les Doyens et ARS </a:t>
            </a:r>
            <a:r>
              <a:rPr lang="fr-FR" sz="2400" dirty="0" smtClean="0"/>
              <a:t>sur avis</a:t>
            </a:r>
            <a:endParaRPr lang="fr-FR" sz="2400" dirty="0" smtClean="0"/>
          </a:p>
          <a:p>
            <a:pPr marL="0" indent="0">
              <a:lnSpc>
                <a:spcPct val="90000"/>
              </a:lnSpc>
              <a:buFontTx/>
              <a:buChar char="-"/>
            </a:pPr>
            <a:endParaRPr lang="fr-FR" sz="2400" dirty="0" smtClean="0"/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fr-FR" sz="2400" dirty="0" smtClean="0"/>
              <a:t> </a:t>
            </a:r>
            <a:r>
              <a:rPr lang="fr-FR" sz="2400" b="1" dirty="0" smtClean="0"/>
              <a:t>Critères CFCOT</a:t>
            </a:r>
            <a:r>
              <a:rPr lang="fr-FR" sz="2400" dirty="0" smtClean="0"/>
              <a:t> pour agrément DESC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fr-FR" sz="2400" dirty="0" smtClean="0"/>
              <a:t>	- 2 membres formateurs du collège par service agréé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400" dirty="0" smtClean="0"/>
              <a:t>	- projet pédagogique</a:t>
            </a:r>
          </a:p>
        </p:txBody>
      </p:sp>
      <p:sp>
        <p:nvSpPr>
          <p:cNvPr id="51204" name="ZoneTexte 3"/>
          <p:cNvSpPr txBox="1">
            <a:spLocks noChangeArrowheads="1"/>
          </p:cNvSpPr>
          <p:nvPr/>
        </p:nvSpPr>
        <p:spPr bwMode="auto">
          <a:xfrm>
            <a:off x="7040563" y="6311900"/>
            <a:ext cx="2046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Calibri" pitchFamily="34" charset="0"/>
              </a:rPr>
              <a:t>François Gouin</a:t>
            </a:r>
          </a:p>
        </p:txBody>
      </p:sp>
    </p:spTree>
    <p:extLst>
      <p:ext uri="{BB962C8B-B14F-4D97-AF65-F5344CB8AC3E}">
        <p14:creationId xmlns:p14="http://schemas.microsoft.com/office/powerpoint/2010/main" val="330344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55650" y="260350"/>
            <a:ext cx="7235825" cy="1143000"/>
          </a:xfrm>
          <a:solidFill>
            <a:srgbClr val="B9CDE5"/>
          </a:solidFill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fr-FR" sz="4000" smtClean="0"/>
              <a:t>Agrément des centres / état des lieux 2016 </a:t>
            </a:r>
          </a:p>
        </p:txBody>
      </p:sp>
      <p:sp>
        <p:nvSpPr>
          <p:cNvPr id="52227" name="ZoneTexte 3"/>
          <p:cNvSpPr txBox="1">
            <a:spLocks noChangeArrowheads="1"/>
          </p:cNvSpPr>
          <p:nvPr/>
        </p:nvSpPr>
        <p:spPr bwMode="auto">
          <a:xfrm>
            <a:off x="7040563" y="6311900"/>
            <a:ext cx="2046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Calibri" pitchFamily="34" charset="0"/>
              </a:rPr>
              <a:t>François Gouin</a:t>
            </a:r>
          </a:p>
        </p:txBody>
      </p:sp>
      <p:graphicFrame>
        <p:nvGraphicFramePr>
          <p:cNvPr id="4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020802"/>
              </p:ext>
            </p:extLst>
          </p:nvPr>
        </p:nvGraphicFramePr>
        <p:xfrm>
          <a:off x="1382713" y="3479800"/>
          <a:ext cx="5040312" cy="280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contenu 2"/>
          <p:cNvSpPr>
            <a:spLocks/>
          </p:cNvSpPr>
          <p:nvPr/>
        </p:nvSpPr>
        <p:spPr bwMode="auto">
          <a:xfrm>
            <a:off x="539750" y="1601788"/>
            <a:ext cx="8186738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400" b="1">
                <a:solidFill>
                  <a:schemeClr val="tx2"/>
                </a:solidFill>
                <a:latin typeface="Calibri" pitchFamily="34" charset="0"/>
              </a:rPr>
              <a:t>170 services agréés DESC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400">
                <a:solidFill>
                  <a:schemeClr val="tx2"/>
                </a:solidFill>
                <a:latin typeface="Calibri" pitchFamily="34" charset="0"/>
              </a:rPr>
              <a:t>		- Services hospitaliers U et Non U </a:t>
            </a:r>
          </a:p>
        </p:txBody>
      </p:sp>
    </p:spTree>
    <p:extLst>
      <p:ext uri="{BB962C8B-B14F-4D97-AF65-F5344CB8AC3E}">
        <p14:creationId xmlns:p14="http://schemas.microsoft.com/office/powerpoint/2010/main" val="73430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55650" y="274638"/>
            <a:ext cx="7235825" cy="1143000"/>
          </a:xfrm>
          <a:solidFill>
            <a:srgbClr val="B9CDE5"/>
          </a:solidFill>
          <a:ln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r>
              <a:rPr lang="fr-FR" sz="4000" smtClean="0"/>
              <a:t>Agrément des centres / état des lieux 2016 </a:t>
            </a:r>
          </a:p>
        </p:txBody>
      </p:sp>
      <p:graphicFrame>
        <p:nvGraphicFramePr>
          <p:cNvPr id="4" name="Graphique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0645493"/>
              </p:ext>
            </p:extLst>
          </p:nvPr>
        </p:nvGraphicFramePr>
        <p:xfrm>
          <a:off x="590550" y="2616200"/>
          <a:ext cx="6099175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contenu 2"/>
          <p:cNvSpPr>
            <a:spLocks/>
          </p:cNvSpPr>
          <p:nvPr/>
        </p:nvSpPr>
        <p:spPr bwMode="auto">
          <a:xfrm>
            <a:off x="539750" y="1601788"/>
            <a:ext cx="8186738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400" b="1">
                <a:solidFill>
                  <a:schemeClr val="tx2"/>
                </a:solidFill>
                <a:latin typeface="Calibri" pitchFamily="34" charset="0"/>
              </a:rPr>
              <a:t>170 services agréés DESC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400">
                <a:solidFill>
                  <a:schemeClr val="tx2"/>
                </a:solidFill>
                <a:latin typeface="Calibri" pitchFamily="34" charset="0"/>
              </a:rPr>
              <a:t>		- répartition U et Non U variable d’une inter-région à l’autre : politiques d’agrément / surspécialités</a:t>
            </a:r>
          </a:p>
        </p:txBody>
      </p:sp>
    </p:spTree>
    <p:extLst>
      <p:ext uri="{BB962C8B-B14F-4D97-AF65-F5344CB8AC3E}">
        <p14:creationId xmlns:p14="http://schemas.microsoft.com/office/powerpoint/2010/main" val="337905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3" y="1316766"/>
            <a:ext cx="8136903" cy="5040359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Résultats de l’examen 2016: </a:t>
            </a:r>
            <a:r>
              <a:rPr lang="fr-FR" b="1" i="1" dirty="0" smtClean="0"/>
              <a:t>S </a:t>
            </a:r>
            <a:r>
              <a:rPr lang="fr-FR" b="1" i="1" dirty="0" err="1" smtClean="0"/>
              <a:t>Boisgard</a:t>
            </a:r>
            <a:r>
              <a:rPr lang="fr-FR" b="1" i="1" dirty="0" smtClean="0"/>
              <a:t> </a:t>
            </a:r>
            <a:r>
              <a:rPr lang="fr-FR" dirty="0" smtClean="0"/>
              <a:t>(Jury)</a:t>
            </a:r>
          </a:p>
          <a:p>
            <a:pPr lvl="1"/>
            <a:r>
              <a:rPr lang="fr-FR" dirty="0" smtClean="0"/>
              <a:t>dates de l’examen 2017</a:t>
            </a:r>
          </a:p>
          <a:p>
            <a:r>
              <a:rPr lang="fr-FR" dirty="0" smtClean="0"/>
              <a:t>Modifications des statuts: </a:t>
            </a:r>
            <a:r>
              <a:rPr lang="fr-FR" b="1" i="1" dirty="0" smtClean="0"/>
              <a:t>P </a:t>
            </a:r>
            <a:r>
              <a:rPr lang="fr-FR" b="1" i="1" dirty="0" err="1" smtClean="0"/>
              <a:t>Journeau</a:t>
            </a:r>
            <a:endParaRPr lang="fr-FR" b="1" i="1" dirty="0" smtClean="0"/>
          </a:p>
          <a:p>
            <a:pPr lvl="1"/>
            <a:r>
              <a:rPr lang="fr-FR" dirty="0" smtClean="0"/>
              <a:t>devenir </a:t>
            </a:r>
            <a:r>
              <a:rPr lang="fr-FR" dirty="0"/>
              <a:t>membre du </a:t>
            </a:r>
            <a:r>
              <a:rPr lang="fr-FR" dirty="0" smtClean="0"/>
              <a:t>collège, membre formateur</a:t>
            </a:r>
          </a:p>
          <a:p>
            <a:r>
              <a:rPr lang="fr-FR" dirty="0" smtClean="0"/>
              <a:t>La </a:t>
            </a:r>
            <a:r>
              <a:rPr lang="fr-FR" dirty="0"/>
              <a:t>réforme du 3</a:t>
            </a:r>
            <a:r>
              <a:rPr lang="fr-FR" baseline="30000" dirty="0"/>
              <a:t>e</a:t>
            </a:r>
            <a:r>
              <a:rPr lang="fr-FR" dirty="0"/>
              <a:t> cycle: </a:t>
            </a:r>
            <a:r>
              <a:rPr lang="fr-FR" b="1" i="1" dirty="0"/>
              <a:t>H </a:t>
            </a:r>
            <a:r>
              <a:rPr lang="fr-FR" b="1" i="1" dirty="0" err="1" smtClean="0"/>
              <a:t>Thomazeau</a:t>
            </a:r>
            <a:endParaRPr lang="fr-FR" b="1" i="1" dirty="0" smtClean="0"/>
          </a:p>
          <a:p>
            <a:r>
              <a:rPr lang="fr-FR" dirty="0" smtClean="0"/>
              <a:t>La plate-forme </a:t>
            </a:r>
            <a:r>
              <a:rPr lang="fr-FR" dirty="0" err="1" smtClean="0"/>
              <a:t>eTGW</a:t>
            </a:r>
            <a:r>
              <a:rPr lang="fr-FR" dirty="0" smtClean="0"/>
              <a:t>: </a:t>
            </a:r>
            <a:r>
              <a:rPr lang="fr-FR" b="1" i="1" dirty="0" smtClean="0"/>
              <a:t>M.O </a:t>
            </a:r>
            <a:r>
              <a:rPr lang="fr-FR" b="1" i="1" dirty="0" err="1" smtClean="0"/>
              <a:t>Gauci</a:t>
            </a:r>
            <a:r>
              <a:rPr lang="fr-FR" b="1" i="1" dirty="0"/>
              <a:t>, A </a:t>
            </a:r>
            <a:r>
              <a:rPr lang="fr-FR" b="1" i="1" dirty="0" err="1" smtClean="0"/>
              <a:t>Poichotte</a:t>
            </a:r>
            <a:endParaRPr lang="fr-FR" b="1" i="1" dirty="0" smtClean="0"/>
          </a:p>
          <a:p>
            <a:r>
              <a:rPr lang="fr-FR" dirty="0"/>
              <a:t>Cartographie des centres agréés DES(C): </a:t>
            </a:r>
            <a:r>
              <a:rPr lang="fr-FR" b="1" i="1" dirty="0"/>
              <a:t>F </a:t>
            </a:r>
            <a:r>
              <a:rPr lang="fr-FR" b="1" i="1" dirty="0" smtClean="0"/>
              <a:t>Gouin</a:t>
            </a:r>
          </a:p>
          <a:p>
            <a:r>
              <a:rPr lang="fr-FR" dirty="0" smtClean="0"/>
              <a:t>Le trésorier: </a:t>
            </a:r>
            <a:r>
              <a:rPr lang="fr-FR" b="1" i="1" dirty="0" smtClean="0"/>
              <a:t>G </a:t>
            </a:r>
            <a:r>
              <a:rPr lang="fr-FR" b="1" i="1" dirty="0" err="1" smtClean="0"/>
              <a:t>Marcillaud</a:t>
            </a:r>
            <a:endParaRPr lang="fr-FR" b="1" i="1" dirty="0" smtClean="0"/>
          </a:p>
          <a:p>
            <a:endParaRPr lang="fr-FR" dirty="0" smtClean="0"/>
          </a:p>
          <a:p>
            <a:r>
              <a:rPr lang="fr-FR" dirty="0" smtClean="0"/>
              <a:t>Questions diverses</a:t>
            </a:r>
          </a:p>
          <a:p>
            <a:endParaRPr lang="fr-FR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2716527" y="98823"/>
            <a:ext cx="301922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1F497D"/>
                </a:solidFill>
              </a:rPr>
              <a:t>Ordre du jour </a:t>
            </a:r>
            <a:endParaRPr lang="fr-FR" sz="4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7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mtClean="0"/>
              <a:t>Interrégion versus Région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25425" y="2800350"/>
            <a:ext cx="8229600" cy="576263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 err="1"/>
              <a:t>Interrégion</a:t>
            </a:r>
            <a:r>
              <a:rPr lang="fr-FR" dirty="0"/>
              <a:t> versus Région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41325" y="274638"/>
            <a:ext cx="8218488" cy="1143000"/>
          </a:xfrm>
          <a:prstGeom prst="rect">
            <a:avLst/>
          </a:prstGeom>
          <a:solidFill>
            <a:srgbClr val="B9CDE5"/>
          </a:solidFill>
          <a:ln>
            <a:solidFill>
              <a:srgbClr val="4F81BD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sz="4100" dirty="0">
                <a:solidFill>
                  <a:schemeClr val="tx2"/>
                </a:solidFill>
                <a:latin typeface="Calibri" pitchFamily="34" charset="0"/>
              </a:rPr>
              <a:t>Ce qui va changer / </a:t>
            </a:r>
            <a:r>
              <a:rPr lang="fr-FR" sz="4100" dirty="0" smtClean="0">
                <a:solidFill>
                  <a:schemeClr val="tx2"/>
                </a:solidFill>
                <a:latin typeface="Calibri" pitchFamily="34" charset="0"/>
              </a:rPr>
              <a:t>coordonnateur régional </a:t>
            </a:r>
            <a:r>
              <a:rPr lang="fr-FR" sz="4100" dirty="0">
                <a:solidFill>
                  <a:schemeClr val="tx2"/>
                </a:solidFill>
                <a:latin typeface="Calibri" pitchFamily="34" charset="0"/>
              </a:rPr>
              <a:t>et local</a:t>
            </a:r>
          </a:p>
        </p:txBody>
      </p:sp>
      <p:sp>
        <p:nvSpPr>
          <p:cNvPr id="54277" name="ZoneTexte 4"/>
          <p:cNvSpPr txBox="1">
            <a:spLocks noChangeArrowheads="1"/>
          </p:cNvSpPr>
          <p:nvPr/>
        </p:nvSpPr>
        <p:spPr bwMode="auto">
          <a:xfrm>
            <a:off x="2195513" y="1557338"/>
            <a:ext cx="505777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latin typeface="Calibri" pitchFamily="34" charset="0"/>
              </a:rPr>
              <a:t>Olivier Farges, CNCEM</a:t>
            </a:r>
            <a:r>
              <a:rPr lang="fr-FR">
                <a:latin typeface="Calibri" pitchFamily="34" charset="0"/>
              </a:rPr>
              <a:t>, </a:t>
            </a:r>
          </a:p>
          <a:p>
            <a:r>
              <a:rPr lang="fr-FR" i="1">
                <a:latin typeface="Calibri" pitchFamily="34" charset="0"/>
              </a:rPr>
              <a:t>Collège de Chirurgie Générale, Viscérale et Digestive</a:t>
            </a:r>
          </a:p>
          <a:p>
            <a:r>
              <a:rPr lang="fr-FR">
                <a:latin typeface="Calibri" pitchFamily="34" charset="0"/>
              </a:rPr>
              <a:t>Réunion des coordonnateurs d’IdF, 20 Octobre 2016</a:t>
            </a:r>
          </a:p>
          <a:p>
            <a:endParaRPr lang="fr-FR">
              <a:latin typeface="Calibri" pitchFamily="34" charset="0"/>
            </a:endParaRP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3524250"/>
            <a:ext cx="3940175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 6"/>
          <p:cNvGrpSpPr>
            <a:grpSpLocks/>
          </p:cNvGrpSpPr>
          <p:nvPr/>
        </p:nvGrpSpPr>
        <p:grpSpPr bwMode="auto">
          <a:xfrm>
            <a:off x="4397375" y="3444875"/>
            <a:ext cx="3775075" cy="3368675"/>
            <a:chOff x="6324600" y="1761153"/>
            <a:chExt cx="5619750" cy="5044340"/>
          </a:xfrm>
        </p:grpSpPr>
        <p:grpSp>
          <p:nvGrpSpPr>
            <p:cNvPr id="54280" name="Groupe 7"/>
            <p:cNvGrpSpPr>
              <a:grpSpLocks/>
            </p:cNvGrpSpPr>
            <p:nvPr/>
          </p:nvGrpSpPr>
          <p:grpSpPr bwMode="auto">
            <a:xfrm>
              <a:off x="6324600" y="1761153"/>
              <a:ext cx="5619750" cy="5044340"/>
              <a:chOff x="6324600" y="1761153"/>
              <a:chExt cx="5619750" cy="5044340"/>
            </a:xfrm>
          </p:grpSpPr>
          <p:pic>
            <p:nvPicPr>
              <p:cNvPr id="54281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 l="15633" r="14375"/>
              <a:stretch>
                <a:fillRect/>
              </a:stretch>
            </p:blipFill>
            <p:spPr bwMode="auto">
              <a:xfrm>
                <a:off x="6648450" y="1761153"/>
                <a:ext cx="5295900" cy="5044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6324600" y="1761153"/>
                <a:ext cx="1046910" cy="7773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473484" y="5353047"/>
                <a:ext cx="898026" cy="7083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54284" name="ZoneTexte 8"/>
            <p:cNvSpPr txBox="1">
              <a:spLocks noChangeArrowheads="1"/>
            </p:cNvSpPr>
            <p:nvPr/>
          </p:nvSpPr>
          <p:spPr bwMode="auto">
            <a:xfrm>
              <a:off x="9188020" y="2462916"/>
              <a:ext cx="671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 = 2</a:t>
              </a:r>
            </a:p>
          </p:txBody>
        </p:sp>
        <p:sp>
          <p:nvSpPr>
            <p:cNvPr id="54285" name="ZoneTexte 9"/>
            <p:cNvSpPr txBox="1">
              <a:spLocks noChangeArrowheads="1"/>
            </p:cNvSpPr>
            <p:nvPr/>
          </p:nvSpPr>
          <p:spPr bwMode="auto">
            <a:xfrm>
              <a:off x="8349854" y="2519551"/>
              <a:ext cx="671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 = 2</a:t>
              </a:r>
            </a:p>
          </p:txBody>
        </p:sp>
        <p:sp>
          <p:nvSpPr>
            <p:cNvPr id="54286" name="ZoneTexte 10"/>
            <p:cNvSpPr txBox="1">
              <a:spLocks noChangeArrowheads="1"/>
            </p:cNvSpPr>
            <p:nvPr/>
          </p:nvSpPr>
          <p:spPr bwMode="auto">
            <a:xfrm>
              <a:off x="10363744" y="3121455"/>
              <a:ext cx="671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 = 3</a:t>
              </a:r>
            </a:p>
          </p:txBody>
        </p:sp>
        <p:sp>
          <p:nvSpPr>
            <p:cNvPr id="54287" name="ZoneTexte 11"/>
            <p:cNvSpPr txBox="1">
              <a:spLocks noChangeArrowheads="1"/>
            </p:cNvSpPr>
            <p:nvPr/>
          </p:nvSpPr>
          <p:spPr bwMode="auto">
            <a:xfrm>
              <a:off x="6848475" y="3016914"/>
              <a:ext cx="671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 = 2</a:t>
              </a:r>
            </a:p>
          </p:txBody>
        </p:sp>
        <p:sp>
          <p:nvSpPr>
            <p:cNvPr id="54288" name="ZoneTexte 12"/>
            <p:cNvSpPr txBox="1">
              <a:spLocks noChangeArrowheads="1"/>
            </p:cNvSpPr>
            <p:nvPr/>
          </p:nvSpPr>
          <p:spPr bwMode="auto">
            <a:xfrm>
              <a:off x="8011637" y="3378543"/>
              <a:ext cx="671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 = 2</a:t>
              </a:r>
            </a:p>
          </p:txBody>
        </p:sp>
        <p:sp>
          <p:nvSpPr>
            <p:cNvPr id="54289" name="ZoneTexte 13"/>
            <p:cNvSpPr txBox="1">
              <a:spLocks noChangeArrowheads="1"/>
            </p:cNvSpPr>
            <p:nvPr/>
          </p:nvSpPr>
          <p:spPr bwMode="auto">
            <a:xfrm>
              <a:off x="8250613" y="5059744"/>
              <a:ext cx="671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 = 3</a:t>
              </a:r>
            </a:p>
          </p:txBody>
        </p:sp>
        <p:sp>
          <p:nvSpPr>
            <p:cNvPr id="54290" name="ZoneTexte 14"/>
            <p:cNvSpPr txBox="1">
              <a:spLocks noChangeArrowheads="1"/>
            </p:cNvSpPr>
            <p:nvPr/>
          </p:nvSpPr>
          <p:spPr bwMode="auto">
            <a:xfrm>
              <a:off x="9021833" y="6069823"/>
              <a:ext cx="671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 = 2</a:t>
              </a:r>
            </a:p>
          </p:txBody>
        </p:sp>
        <p:sp>
          <p:nvSpPr>
            <p:cNvPr id="54291" name="ZoneTexte 15"/>
            <p:cNvSpPr txBox="1">
              <a:spLocks noChangeArrowheads="1"/>
            </p:cNvSpPr>
            <p:nvPr/>
          </p:nvSpPr>
          <p:spPr bwMode="auto">
            <a:xfrm>
              <a:off x="9961483" y="4098657"/>
              <a:ext cx="671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 = 2</a:t>
              </a:r>
            </a:p>
          </p:txBody>
        </p:sp>
        <p:sp>
          <p:nvSpPr>
            <p:cNvPr id="54292" name="ZoneTexte 16"/>
            <p:cNvSpPr txBox="1">
              <a:spLocks noChangeArrowheads="1"/>
            </p:cNvSpPr>
            <p:nvPr/>
          </p:nvSpPr>
          <p:spPr bwMode="auto">
            <a:xfrm>
              <a:off x="10027755" y="5053471"/>
              <a:ext cx="671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 = 4</a:t>
              </a:r>
            </a:p>
          </p:txBody>
        </p:sp>
        <p:sp>
          <p:nvSpPr>
            <p:cNvPr id="54293" name="ZoneTexte 17"/>
            <p:cNvSpPr txBox="1">
              <a:spLocks noChangeArrowheads="1"/>
            </p:cNvSpPr>
            <p:nvPr/>
          </p:nvSpPr>
          <p:spPr bwMode="auto">
            <a:xfrm>
              <a:off x="8819778" y="4037610"/>
              <a:ext cx="671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 = 1</a:t>
              </a:r>
            </a:p>
          </p:txBody>
        </p:sp>
        <p:sp>
          <p:nvSpPr>
            <p:cNvPr id="54294" name="ZoneTexte 18"/>
            <p:cNvSpPr txBox="1">
              <a:spLocks noChangeArrowheads="1"/>
            </p:cNvSpPr>
            <p:nvPr/>
          </p:nvSpPr>
          <p:spPr bwMode="auto">
            <a:xfrm>
              <a:off x="10699733" y="1761153"/>
              <a:ext cx="671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 = 1</a:t>
              </a: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>
              <a:off x="9524407" y="2129614"/>
              <a:ext cx="1174524" cy="88668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96" name="ZoneTexte 20"/>
            <p:cNvSpPr txBox="1">
              <a:spLocks noChangeArrowheads="1"/>
            </p:cNvSpPr>
            <p:nvPr/>
          </p:nvSpPr>
          <p:spPr bwMode="auto">
            <a:xfrm>
              <a:off x="10715156" y="5429076"/>
              <a:ext cx="67197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Calibri" pitchFamily="34" charset="0"/>
                </a:rPr>
                <a:t>N =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545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229600" cy="3457575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</a:pPr>
            <a:r>
              <a:rPr lang="fr-FR" sz="1600" b="1" smtClean="0"/>
              <a:t>2017 ; </a:t>
            </a:r>
            <a:r>
              <a:rPr lang="fr-FR" sz="1600" smtClean="0">
                <a:solidFill>
                  <a:srgbClr val="254061"/>
                </a:solidFill>
              </a:rPr>
              <a:t>Introduction de l’Arrêté : « </a:t>
            </a:r>
            <a:r>
              <a:rPr lang="fr-FR" sz="1600" i="1" smtClean="0">
                <a:solidFill>
                  <a:srgbClr val="254061"/>
                </a:solidFill>
              </a:rPr>
              <a:t>La gouvernance s’organise à deux niveaux : la région et la subdivision pour permettre un suivi de proximité de l’étudiant </a:t>
            </a:r>
            <a:r>
              <a:rPr lang="fr-FR" sz="1600" smtClean="0">
                <a:solidFill>
                  <a:srgbClr val="254061"/>
                </a:solidFill>
              </a:rPr>
              <a:t>»</a:t>
            </a:r>
            <a:endParaRPr lang="fr-FR" sz="1800" smtClean="0">
              <a:solidFill>
                <a:srgbClr val="254061"/>
              </a:solidFill>
            </a:endParaRPr>
          </a:p>
          <a:p>
            <a:pPr marL="0" indent="0">
              <a:buFont typeface="Arial" charset="0"/>
              <a:buNone/>
            </a:pPr>
            <a:endParaRPr lang="fr-FR" sz="1600" b="1" smtClean="0"/>
          </a:p>
          <a:p>
            <a:pPr marL="0" indent="0">
              <a:buFont typeface="Arial" charset="0"/>
              <a:buNone/>
            </a:pPr>
            <a:r>
              <a:rPr lang="fr-FR" sz="2800" b="1" smtClean="0"/>
              <a:t>2 niveaux REGIONAUX et LOCAUX (CHU)</a:t>
            </a:r>
          </a:p>
          <a:p>
            <a:pPr marL="0" indent="0">
              <a:buFont typeface="Arial" charset="0"/>
              <a:buNone/>
            </a:pPr>
            <a:endParaRPr lang="fr-FR" sz="1600" smtClean="0"/>
          </a:p>
          <a:p>
            <a:pPr marL="0" indent="0">
              <a:buFont typeface="Arial" charset="0"/>
              <a:buNone/>
            </a:pPr>
            <a:endParaRPr lang="fr-FR" sz="1600" smtClean="0"/>
          </a:p>
          <a:p>
            <a:pPr marL="0" indent="0">
              <a:buFont typeface="Arial" charset="0"/>
              <a:buNone/>
            </a:pPr>
            <a:r>
              <a:rPr lang="fr-FR" sz="2800" b="1" smtClean="0"/>
              <a:t>Commissions de coordination</a:t>
            </a:r>
            <a:r>
              <a:rPr lang="fr-FR" sz="2800" smtClean="0"/>
              <a:t> :</a:t>
            </a:r>
          </a:p>
          <a:p>
            <a:pPr marL="0" indent="0">
              <a:buFont typeface="Arial" charset="0"/>
              <a:buNone/>
            </a:pPr>
            <a:r>
              <a:rPr lang="fr-FR" sz="1600" smtClean="0"/>
              <a:t>	- régionales : Coordonnateur R / coordonnateurs Locaux / réprésentants des étudiants </a:t>
            </a:r>
          </a:p>
          <a:p>
            <a:pPr marL="0" indent="0">
              <a:buFont typeface="Arial" charset="0"/>
              <a:buNone/>
            </a:pPr>
            <a:endParaRPr lang="fr-FR" sz="1600" smtClean="0"/>
          </a:p>
          <a:p>
            <a:pPr marL="0" indent="0">
              <a:buFont typeface="Arial" charset="0"/>
              <a:buNone/>
            </a:pPr>
            <a:r>
              <a:rPr lang="fr-FR" sz="1600" smtClean="0"/>
              <a:t>	- locales : coordonnateur local / réprésentants des étudiants / XXX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41325" y="260350"/>
            <a:ext cx="8218488" cy="1143000"/>
          </a:xfrm>
          <a:prstGeom prst="rect">
            <a:avLst/>
          </a:prstGeom>
          <a:solidFill>
            <a:srgbClr val="B9CDE5"/>
          </a:solidFill>
          <a:ln>
            <a:solidFill>
              <a:srgbClr val="4F81BD"/>
            </a:solidFill>
          </a:ln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La réforme du 3</a:t>
            </a:r>
            <a:r>
              <a:rPr lang="fr-FR" baseline="30000" dirty="0" smtClean="0"/>
              <a:t>e</a:t>
            </a:r>
            <a:r>
              <a:rPr lang="fr-FR" dirty="0" smtClean="0"/>
              <a:t> cycle / coordonnateur régional et local</a:t>
            </a:r>
            <a:endParaRPr lang="fr-FR" dirty="0"/>
          </a:p>
        </p:txBody>
      </p:sp>
      <p:grpSp>
        <p:nvGrpSpPr>
          <p:cNvPr id="55301" name="Groupe 5"/>
          <p:cNvGrpSpPr>
            <a:grpSpLocks noChangeAspect="1"/>
          </p:cNvGrpSpPr>
          <p:nvPr/>
        </p:nvGrpSpPr>
        <p:grpSpPr bwMode="auto">
          <a:xfrm>
            <a:off x="0" y="5580063"/>
            <a:ext cx="2916238" cy="1277937"/>
            <a:chOff x="81803" y="5127532"/>
            <a:chExt cx="3724275" cy="1631576"/>
          </a:xfrm>
        </p:grpSpPr>
        <p:pic>
          <p:nvPicPr>
            <p:cNvPr id="55302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803" y="5158908"/>
              <a:ext cx="372427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7662" y="5127532"/>
              <a:ext cx="23526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81803" y="5127532"/>
              <a:ext cx="336543" cy="275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4940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fr-FR" sz="2700" dirty="0" smtClean="0"/>
          </a:p>
          <a:p>
            <a:pPr marL="0" indent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700" dirty="0" smtClean="0"/>
              <a:t> Internat </a:t>
            </a:r>
            <a:r>
              <a:rPr lang="fr-FR" sz="2700" dirty="0" smtClean="0"/>
              <a:t>raccourci d’un an</a:t>
            </a:r>
          </a:p>
          <a:p>
            <a:pPr marL="0" indent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700" dirty="0" smtClean="0"/>
              <a:t> Corolaire </a:t>
            </a:r>
            <a:r>
              <a:rPr lang="fr-FR" sz="2700" dirty="0" smtClean="0"/>
              <a:t>= </a:t>
            </a:r>
            <a:r>
              <a:rPr lang="fr-FR" sz="2700" b="1" dirty="0" smtClean="0"/>
              <a:t>La </a:t>
            </a:r>
            <a:r>
              <a:rPr lang="fr-FR" sz="2700" b="1" dirty="0" err="1" smtClean="0"/>
              <a:t>filiarisation</a:t>
            </a:r>
            <a:r>
              <a:rPr lang="fr-FR" sz="2700" dirty="0" smtClean="0"/>
              <a:t> précoce</a:t>
            </a:r>
          </a:p>
          <a:p>
            <a:pPr marL="0" indent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700" dirty="0" smtClean="0"/>
              <a:t> L’accompagnement </a:t>
            </a:r>
            <a:r>
              <a:rPr lang="fr-FR" sz="2700" dirty="0" smtClean="0"/>
              <a:t>personnalisé ; </a:t>
            </a:r>
            <a:r>
              <a:rPr lang="fr-FR" sz="2700" b="1" dirty="0" smtClean="0"/>
              <a:t>le tutorat</a:t>
            </a:r>
          </a:p>
          <a:p>
            <a:pPr marL="0" indent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700" dirty="0" smtClean="0"/>
              <a:t> Les </a:t>
            </a:r>
            <a:r>
              <a:rPr lang="fr-FR" sz="2700" i="1" dirty="0" smtClean="0"/>
              <a:t>compétences</a:t>
            </a:r>
            <a:r>
              <a:rPr lang="fr-FR" sz="2700" dirty="0" smtClean="0"/>
              <a:t> plutôt que des </a:t>
            </a:r>
            <a:r>
              <a:rPr lang="fr-FR" sz="2700" i="1" dirty="0" smtClean="0"/>
              <a:t>connaissances</a:t>
            </a:r>
          </a:p>
          <a:p>
            <a:pPr marL="0" indent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700" dirty="0" smtClean="0"/>
              <a:t> La </a:t>
            </a:r>
            <a:r>
              <a:rPr lang="fr-FR" sz="2700" dirty="0" smtClean="0"/>
              <a:t>validation progressive, </a:t>
            </a:r>
            <a:r>
              <a:rPr lang="fr-FR" sz="2700" b="1" dirty="0" smtClean="0"/>
              <a:t>en 3 phases</a:t>
            </a:r>
            <a:r>
              <a:rPr lang="fr-FR" sz="2700" dirty="0" smtClean="0"/>
              <a:t>, d’un contrat de formation</a:t>
            </a:r>
          </a:p>
          <a:p>
            <a:pPr marL="0" indent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700" dirty="0" smtClean="0"/>
              <a:t> L’application </a:t>
            </a:r>
            <a:r>
              <a:rPr lang="fr-FR" sz="2700" dirty="0" smtClean="0"/>
              <a:t>de la loi sur le temps de travail des internes</a:t>
            </a:r>
            <a:endParaRPr lang="fr-FR" sz="24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41325" y="260350"/>
            <a:ext cx="8218488" cy="1143000"/>
          </a:xfrm>
          <a:prstGeom prst="rect">
            <a:avLst/>
          </a:prstGeom>
          <a:solidFill>
            <a:srgbClr val="B9CDE5"/>
          </a:solidFill>
          <a:ln>
            <a:solidFill>
              <a:srgbClr val="4F81BD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sz="4100">
                <a:solidFill>
                  <a:schemeClr val="tx2"/>
                </a:solidFill>
                <a:latin typeface="Calibri" pitchFamily="34" charset="0"/>
              </a:rPr>
              <a:t>Ce qui va changer : rôle renforcé des « coordonnateurs »</a:t>
            </a:r>
          </a:p>
        </p:txBody>
      </p:sp>
    </p:spTree>
    <p:extLst>
      <p:ext uri="{BB962C8B-B14F-4D97-AF65-F5344CB8AC3E}">
        <p14:creationId xmlns:p14="http://schemas.microsoft.com/office/powerpoint/2010/main" val="344374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fr-FR" sz="2700" dirty="0" smtClean="0"/>
          </a:p>
          <a:p>
            <a:pPr marL="0" indent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700" dirty="0" smtClean="0"/>
              <a:t> Internat </a:t>
            </a:r>
            <a:r>
              <a:rPr lang="fr-FR" sz="2700" dirty="0" smtClean="0"/>
              <a:t>raccourci d’un an</a:t>
            </a:r>
          </a:p>
          <a:p>
            <a:pPr marL="0" indent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700" dirty="0" smtClean="0"/>
              <a:t> Corolaire </a:t>
            </a:r>
            <a:r>
              <a:rPr lang="fr-FR" sz="2700" dirty="0" smtClean="0"/>
              <a:t>= </a:t>
            </a:r>
            <a:r>
              <a:rPr lang="fr-FR" sz="2700" b="1" dirty="0" smtClean="0"/>
              <a:t>La </a:t>
            </a:r>
            <a:r>
              <a:rPr lang="fr-FR" sz="2700" b="1" dirty="0" err="1" smtClean="0"/>
              <a:t>filiarisation</a:t>
            </a:r>
            <a:r>
              <a:rPr lang="fr-FR" sz="2700" dirty="0" smtClean="0"/>
              <a:t> précoce</a:t>
            </a:r>
          </a:p>
          <a:p>
            <a:pPr marL="0" indent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700" dirty="0" smtClean="0"/>
              <a:t> L’accompagnement </a:t>
            </a:r>
            <a:r>
              <a:rPr lang="fr-FR" sz="2700" dirty="0" smtClean="0"/>
              <a:t>personnalisé ; </a:t>
            </a:r>
            <a:r>
              <a:rPr lang="fr-FR" sz="2700" b="1" dirty="0" smtClean="0"/>
              <a:t>le tutorat</a:t>
            </a:r>
          </a:p>
          <a:p>
            <a:pPr marL="0" indent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700" dirty="0" smtClean="0"/>
              <a:t> Les </a:t>
            </a:r>
            <a:r>
              <a:rPr lang="fr-FR" sz="2700" i="1" dirty="0" smtClean="0"/>
              <a:t>compétences</a:t>
            </a:r>
            <a:r>
              <a:rPr lang="fr-FR" sz="2700" dirty="0" smtClean="0"/>
              <a:t> plutôt que des </a:t>
            </a:r>
            <a:r>
              <a:rPr lang="fr-FR" sz="2700" i="1" dirty="0" smtClean="0"/>
              <a:t>connaissances</a:t>
            </a:r>
          </a:p>
          <a:p>
            <a:pPr marL="0" indent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700" dirty="0" smtClean="0"/>
              <a:t> La </a:t>
            </a:r>
            <a:r>
              <a:rPr lang="fr-FR" sz="2700" dirty="0" smtClean="0"/>
              <a:t>validation progressive, </a:t>
            </a:r>
            <a:r>
              <a:rPr lang="fr-FR" sz="2700" b="1" dirty="0" smtClean="0"/>
              <a:t>en 3 phases</a:t>
            </a:r>
            <a:r>
              <a:rPr lang="fr-FR" sz="2700" dirty="0" smtClean="0"/>
              <a:t>, d’un contrat de formation</a:t>
            </a:r>
          </a:p>
          <a:p>
            <a:pPr marL="0" indent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z="2700" dirty="0" smtClean="0"/>
              <a:t> L’application </a:t>
            </a:r>
            <a:r>
              <a:rPr lang="fr-FR" sz="2700" dirty="0" smtClean="0"/>
              <a:t>de la loi sur le temps de travail des internes</a:t>
            </a:r>
            <a:endParaRPr lang="fr-FR" sz="24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41325" y="260350"/>
            <a:ext cx="8218488" cy="1143000"/>
          </a:xfrm>
          <a:prstGeom prst="rect">
            <a:avLst/>
          </a:prstGeom>
          <a:solidFill>
            <a:srgbClr val="B9CDE5"/>
          </a:solidFill>
          <a:ln>
            <a:solidFill>
              <a:srgbClr val="4F81BD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sz="4100">
                <a:solidFill>
                  <a:schemeClr val="tx2"/>
                </a:solidFill>
                <a:latin typeface="Calibri" pitchFamily="34" charset="0"/>
              </a:rPr>
              <a:t>Ce qui va changer : rôle renforcé des « formateurs »</a:t>
            </a:r>
          </a:p>
        </p:txBody>
      </p:sp>
    </p:spTree>
    <p:extLst>
      <p:ext uri="{BB962C8B-B14F-4D97-AF65-F5344CB8AC3E}">
        <p14:creationId xmlns:p14="http://schemas.microsoft.com/office/powerpoint/2010/main" val="158923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fr-FR" sz="2700" dirty="0" smtClean="0"/>
          </a:p>
          <a:p>
            <a:pPr marL="0" indent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dirty="0" smtClean="0"/>
              <a:t> DES </a:t>
            </a:r>
            <a:r>
              <a:rPr lang="fr-FR" dirty="0" smtClean="0"/>
              <a:t>de la spécialité (fin DESC et DES option os)</a:t>
            </a:r>
          </a:p>
          <a:p>
            <a:pPr marL="0" indent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dirty="0" smtClean="0"/>
              <a:t> Procédure </a:t>
            </a:r>
            <a:r>
              <a:rPr lang="fr-FR" dirty="0" smtClean="0"/>
              <a:t>de demande et d’agrément en 2017</a:t>
            </a:r>
          </a:p>
          <a:p>
            <a:pPr marL="0" indent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dirty="0" smtClean="0"/>
              <a:t> Missions </a:t>
            </a:r>
            <a:r>
              <a:rPr lang="fr-FR" dirty="0" smtClean="0"/>
              <a:t>données aux 39 Collèges dont le CFCOT</a:t>
            </a:r>
          </a:p>
          <a:p>
            <a:pPr marL="0" indent="0">
              <a:lnSpc>
                <a:spcPct val="130000"/>
              </a:lnSpc>
              <a:buFont typeface="Wingdings" pitchFamily="2" charset="2"/>
              <a:buChar char="ü"/>
            </a:pPr>
            <a:r>
              <a:rPr lang="fr-FR" smtClean="0"/>
              <a:t> Coordonnateurs </a:t>
            </a:r>
            <a:r>
              <a:rPr lang="fr-FR" dirty="0" smtClean="0"/>
              <a:t>locaux et régionaux au cœur de l’agrément</a:t>
            </a:r>
            <a:endParaRPr lang="fr-FR" sz="2800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41325" y="260350"/>
            <a:ext cx="8218488" cy="1143000"/>
          </a:xfrm>
          <a:prstGeom prst="rect">
            <a:avLst/>
          </a:prstGeom>
          <a:solidFill>
            <a:srgbClr val="B9CDE5"/>
          </a:solidFill>
          <a:ln>
            <a:solidFill>
              <a:srgbClr val="4F81BD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fr-FR" sz="4100">
                <a:solidFill>
                  <a:schemeClr val="tx2"/>
                </a:solidFill>
                <a:latin typeface="Calibri" pitchFamily="34" charset="0"/>
              </a:rPr>
              <a:t>Ce qui va changer : un seul agrément</a:t>
            </a:r>
          </a:p>
        </p:txBody>
      </p:sp>
    </p:spTree>
    <p:extLst>
      <p:ext uri="{BB962C8B-B14F-4D97-AF65-F5344CB8AC3E}">
        <p14:creationId xmlns:p14="http://schemas.microsoft.com/office/powerpoint/2010/main" val="213398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7" y="836712"/>
            <a:ext cx="5609437" cy="1143000"/>
          </a:xfrm>
          <a:solidFill>
            <a:srgbClr val="B9CDE5"/>
          </a:solidFill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Rapport du trésorier</a:t>
            </a: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187624" y="2948948"/>
            <a:ext cx="6768752" cy="11521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FR" sz="2400" dirty="0" smtClean="0">
                <a:solidFill>
                  <a:srgbClr val="1F497D"/>
                </a:solidFill>
                <a:ea typeface="ＭＳ Ｐゴシック" charset="-128"/>
                <a:cs typeface="ＭＳ Ｐゴシック" charset="-128"/>
              </a:rPr>
              <a:t>Du 01-10-2015  au 30-09-2016</a:t>
            </a:r>
          </a:p>
          <a:p>
            <a:pPr marL="0" indent="0">
              <a:buNone/>
              <a:defRPr/>
            </a:pPr>
            <a:endParaRPr lang="fr-FR" sz="2400" dirty="0" smtClean="0">
              <a:solidFill>
                <a:srgbClr val="1F497D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40152" y="5877272"/>
            <a:ext cx="234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solidFill>
                  <a:srgbClr val="1F497D"/>
                </a:solidFill>
              </a:rPr>
              <a:t>Gilles </a:t>
            </a:r>
            <a:r>
              <a:rPr lang="fr-FR" sz="2400" i="1" dirty="0" err="1" smtClean="0">
                <a:solidFill>
                  <a:srgbClr val="1F497D"/>
                </a:solidFill>
              </a:rPr>
              <a:t>Marcillaud</a:t>
            </a:r>
            <a:endParaRPr lang="fr-FR" sz="2400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1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251521" y="1796819"/>
            <a:ext cx="8478837" cy="4144963"/>
          </a:xfrm>
        </p:spPr>
        <p:txBody>
          <a:bodyPr>
            <a:normAutofit/>
          </a:bodyPr>
          <a:lstStyle/>
          <a:p>
            <a:pPr eaLnBrk="1" hangingPunct="1"/>
            <a:r>
              <a:rPr lang="fr-FR" sz="2400" dirty="0">
                <a:latin typeface="+mj-lt"/>
                <a:ea typeface="ＭＳ Ｐゴシック" charset="0"/>
                <a:cs typeface="ＭＳ Ｐゴシック" charset="0"/>
              </a:rPr>
              <a:t>Comptabilité recettes dépenses (toutes aléatoires)</a:t>
            </a:r>
          </a:p>
          <a:p>
            <a:pPr lvl="1" eaLnBrk="1" hangingPunct="1"/>
            <a:r>
              <a:rPr lang="fr-FR" sz="2400" dirty="0">
                <a:latin typeface="+mj-lt"/>
                <a:ea typeface="ＭＳ Ｐゴシック" charset="0"/>
              </a:rPr>
              <a:t>Aucune budgétisation possible</a:t>
            </a:r>
          </a:p>
          <a:p>
            <a:pPr eaLnBrk="1" hangingPunct="1"/>
            <a:r>
              <a:rPr lang="fr-FR" sz="2400" dirty="0">
                <a:latin typeface="+mj-lt"/>
                <a:ea typeface="ＭＳ Ｐゴシック" charset="0"/>
                <a:cs typeface="ＭＳ Ｐゴシック" charset="0"/>
              </a:rPr>
              <a:t>Trésorerie-bas de laine qui supplée la chronologie aléatoire des mouvements</a:t>
            </a:r>
          </a:p>
          <a:p>
            <a:pPr eaLnBrk="1" hangingPunct="1">
              <a:spcAft>
                <a:spcPts val="1200"/>
              </a:spcAft>
            </a:pPr>
            <a:r>
              <a:rPr lang="fr-FR" sz="2400" dirty="0">
                <a:latin typeface="+mj-lt"/>
                <a:ea typeface="ＭＳ Ｐゴシック" charset="0"/>
                <a:cs typeface="ＭＳ Ｐゴシック" charset="0"/>
              </a:rPr>
              <a:t>Comptabilité à </a:t>
            </a:r>
            <a:r>
              <a:rPr lang="fr-FR" sz="2400" dirty="0" smtClean="0">
                <a:latin typeface="+mj-lt"/>
                <a:ea typeface="ＭＳ Ｐゴシック" charset="0"/>
                <a:cs typeface="ＭＳ Ｐゴシック" charset="0"/>
              </a:rPr>
              <a:t>l’année </a:t>
            </a:r>
            <a:r>
              <a:rPr lang="fr-FR" sz="2400" dirty="0">
                <a:latin typeface="+mj-lt"/>
                <a:ea typeface="ＭＳ Ｐゴシック" charset="0"/>
                <a:cs typeface="ＭＳ Ｐゴシック" charset="0"/>
              </a:rPr>
              <a:t>universitaire: du 01-10-2015 au 30-09-2016</a:t>
            </a:r>
          </a:p>
          <a:p>
            <a:pPr lvl="1" eaLnBrk="1" hangingPunct="1"/>
            <a:r>
              <a:rPr lang="fr-FR" sz="2400" dirty="0">
                <a:latin typeface="+mj-lt"/>
                <a:ea typeface="ＭＳ Ｐゴシック" charset="0"/>
              </a:rPr>
              <a:t>Plus proche de la réalité de l</a:t>
            </a:r>
            <a:r>
              <a:rPr lang="ja-JP" altLang="fr-FR" sz="2400" dirty="0">
                <a:latin typeface="+mj-lt"/>
                <a:ea typeface="ＭＳ Ｐゴシック" charset="0"/>
              </a:rPr>
              <a:t>’</a:t>
            </a:r>
            <a:r>
              <a:rPr lang="fr-FR" sz="2400" dirty="0">
                <a:latin typeface="+mj-lt"/>
                <a:ea typeface="ＭＳ Ｐゴシック" charset="0"/>
              </a:rPr>
              <a:t>activité</a:t>
            </a:r>
          </a:p>
          <a:p>
            <a:pPr lvl="1" eaLnBrk="1" hangingPunct="1"/>
            <a:r>
              <a:rPr lang="fr-FR" sz="2400" dirty="0">
                <a:latin typeface="+mj-lt"/>
                <a:ea typeface="ＭＳ Ｐゴシック" charset="0"/>
              </a:rPr>
              <a:t>Permettant une validation en AG dans les 3 mois de fin d</a:t>
            </a:r>
            <a:r>
              <a:rPr lang="ja-JP" altLang="fr-FR" sz="2400" dirty="0">
                <a:latin typeface="+mj-lt"/>
                <a:ea typeface="ＭＳ Ｐゴシック" charset="0"/>
              </a:rPr>
              <a:t>’</a:t>
            </a:r>
            <a:r>
              <a:rPr lang="fr-FR" sz="2400" dirty="0">
                <a:latin typeface="+mj-lt"/>
                <a:ea typeface="ＭＳ Ｐゴシック" charset="0"/>
              </a:rPr>
              <a:t>exercice</a:t>
            </a:r>
          </a:p>
          <a:p>
            <a:pPr eaLnBrk="1" hangingPunct="1"/>
            <a:endParaRPr lang="fr-FR" sz="2400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051721" y="164637"/>
            <a:ext cx="5609437" cy="1143000"/>
          </a:xfrm>
          <a:prstGeom prst="rect">
            <a:avLst/>
          </a:prstGeom>
          <a:solidFill>
            <a:srgbClr val="B9CDE5"/>
          </a:solidFill>
          <a:ln>
            <a:solidFill>
              <a:srgbClr val="4F81B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rgbClr val="1F497D"/>
                </a:solidFill>
              </a:rPr>
              <a:t>Rapport du trésorier</a:t>
            </a:r>
            <a:endParaRPr lang="fr-FR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8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8504"/>
              </p:ext>
            </p:extLst>
          </p:nvPr>
        </p:nvGraphicFramePr>
        <p:xfrm>
          <a:off x="1115616" y="719667"/>
          <a:ext cx="7272808" cy="3788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/>
                <a:gridCol w="1818202"/>
                <a:gridCol w="1818202"/>
                <a:gridCol w="1818202"/>
              </a:tblGrid>
              <a:tr h="733888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Recettes</a:t>
                      </a:r>
                      <a:endParaRPr lang="fr-FR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2015-2016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2014-2015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2013-2014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</a:tr>
              <a:tr h="733888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Cotisations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34570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57121*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29350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  <a:tr h="733888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Partenariats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10000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12500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11500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  <a:tr h="733888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AFMO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11852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7957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  <a:tr h="733888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Total Recettes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2"/>
                          </a:solidFill>
                        </a:rPr>
                        <a:t>44570</a:t>
                      </a:r>
                      <a:endParaRPr lang="fr-FR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2"/>
                          </a:solidFill>
                        </a:rPr>
                        <a:t>81473</a:t>
                      </a:r>
                      <a:endParaRPr lang="fr-FR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solidFill>
                            <a:schemeClr val="tx2"/>
                          </a:solidFill>
                        </a:rPr>
                        <a:t>48807</a:t>
                      </a:r>
                      <a:endParaRPr lang="fr-FR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763689" y="4677139"/>
            <a:ext cx="577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* Comprend les cotisations 2014 en « retard informatique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56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34848"/>
              </p:ext>
            </p:extLst>
          </p:nvPr>
        </p:nvGraphicFramePr>
        <p:xfrm>
          <a:off x="1259632" y="-27384"/>
          <a:ext cx="6768752" cy="6838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88"/>
                <a:gridCol w="1692188"/>
                <a:gridCol w="1692188"/>
                <a:gridCol w="1692188"/>
              </a:tblGrid>
              <a:tr h="448241">
                <a:tc>
                  <a:txBody>
                    <a:bodyPr/>
                    <a:lstStyle/>
                    <a:p>
                      <a:r>
                        <a:rPr lang="fr-FR" sz="1900" b="1" dirty="0" smtClean="0">
                          <a:solidFill>
                            <a:schemeClr val="bg1"/>
                          </a:solidFill>
                        </a:rPr>
                        <a:t>Dépenses</a:t>
                      </a:r>
                      <a:endParaRPr lang="fr-FR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2015-2016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2014-2015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2013-2014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</a:tr>
              <a:tr h="448241">
                <a:tc>
                  <a:txBody>
                    <a:bodyPr/>
                    <a:lstStyle/>
                    <a:p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Salaires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17510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18792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  <a:tr h="448241">
                <a:tc>
                  <a:txBody>
                    <a:bodyPr/>
                    <a:lstStyle/>
                    <a:p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Cours de Tours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12347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21757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14394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  <a:tr h="448241">
                <a:tc>
                  <a:txBody>
                    <a:bodyPr/>
                    <a:lstStyle/>
                    <a:p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Cours sciences Fond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233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1873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3040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Contrôles connaissances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2594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1972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2930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  <a:tr h="448241">
                <a:tc>
                  <a:txBody>
                    <a:bodyPr/>
                    <a:lstStyle/>
                    <a:p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Frais bureau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18992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15636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14524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  <a:tr h="448241">
                <a:tc>
                  <a:txBody>
                    <a:bodyPr/>
                    <a:lstStyle/>
                    <a:p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Fournitures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880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1801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1803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  <a:tr h="448241">
                <a:tc>
                  <a:txBody>
                    <a:bodyPr/>
                    <a:lstStyle/>
                    <a:p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Prix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2100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2100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3000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Frais centre documentation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2445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1349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1439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  <a:tr h="690880">
                <a:tc>
                  <a:txBody>
                    <a:bodyPr/>
                    <a:lstStyle/>
                    <a:p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Hébergement internet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711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652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770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  <a:tr h="448241">
                <a:tc>
                  <a:txBody>
                    <a:bodyPr/>
                    <a:lstStyle/>
                    <a:p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Impôts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  <a:tr h="448241">
                <a:tc>
                  <a:txBody>
                    <a:bodyPr/>
                    <a:lstStyle/>
                    <a:p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THEIA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6000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  <a:tr h="448241">
                <a:tc>
                  <a:txBody>
                    <a:bodyPr/>
                    <a:lstStyle/>
                    <a:p>
                      <a:r>
                        <a:rPr lang="fr-FR" sz="1900" dirty="0" smtClean="0">
                          <a:solidFill>
                            <a:schemeClr val="tx2"/>
                          </a:solidFill>
                        </a:rPr>
                        <a:t>Total Dépenses</a:t>
                      </a:r>
                      <a:endParaRPr lang="fr-FR" sz="19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b="1" dirty="0" smtClean="0">
                          <a:solidFill>
                            <a:schemeClr val="tx2"/>
                          </a:solidFill>
                        </a:rPr>
                        <a:t>63812</a:t>
                      </a:r>
                      <a:endParaRPr lang="fr-FR" sz="2100" b="1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b="1" dirty="0" smtClean="0">
                          <a:solidFill>
                            <a:schemeClr val="tx2"/>
                          </a:solidFill>
                        </a:rPr>
                        <a:t>47141</a:t>
                      </a:r>
                      <a:endParaRPr lang="fr-FR" sz="2100" b="1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100" b="1" dirty="0" smtClean="0">
                          <a:solidFill>
                            <a:schemeClr val="tx2"/>
                          </a:solidFill>
                        </a:rPr>
                        <a:t>58879</a:t>
                      </a:r>
                      <a:endParaRPr lang="fr-FR" sz="2100" b="1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12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26891"/>
              </p:ext>
            </p:extLst>
          </p:nvPr>
        </p:nvGraphicFramePr>
        <p:xfrm>
          <a:off x="1331640" y="719667"/>
          <a:ext cx="6288360" cy="3003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090"/>
                <a:gridCol w="1572090"/>
                <a:gridCol w="1572090"/>
                <a:gridCol w="1572090"/>
              </a:tblGrid>
              <a:tr h="565427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Balance</a:t>
                      </a:r>
                      <a:endParaRPr lang="fr-FR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2015-2016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2014-2015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2013-2014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</a:tr>
              <a:tr h="975943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Résultats de l’exercice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- 19242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34332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- 11819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  <a:tr h="975943">
                <a:tc>
                  <a:txBody>
                    <a:bodyPr/>
                    <a:lstStyle/>
                    <a:p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Trésorerie</a:t>
                      </a:r>
                      <a:r>
                        <a:rPr lang="fr-FR" sz="2400" baseline="0" dirty="0" smtClean="0">
                          <a:solidFill>
                            <a:schemeClr val="tx2"/>
                          </a:solidFill>
                        </a:rPr>
                        <a:t> de fin d’exercice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22801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43966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chemeClr val="tx2"/>
                          </a:solidFill>
                        </a:rPr>
                        <a:t>6343</a:t>
                      </a:r>
                      <a:endParaRPr lang="fr-FR" sz="2400" dirty="0">
                        <a:solidFill>
                          <a:schemeClr val="tx2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98271"/>
              </p:ext>
            </p:extLst>
          </p:nvPr>
        </p:nvGraphicFramePr>
        <p:xfrm>
          <a:off x="1403648" y="4005064"/>
          <a:ext cx="6192688" cy="174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72"/>
                <a:gridCol w="1548172"/>
                <a:gridCol w="1548172"/>
                <a:gridCol w="1548172"/>
              </a:tblGrid>
              <a:tr h="91186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Epargne fin</a:t>
                      </a:r>
                      <a:r>
                        <a:rPr lang="fr-FR" sz="2400" baseline="0" dirty="0" smtClean="0"/>
                        <a:t> d’exercice</a:t>
                      </a:r>
                      <a:endParaRPr lang="fr-FR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2015-2016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2014-2015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2013-2014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T="60960" marB="60960"/>
                </a:tc>
              </a:tr>
              <a:tr h="528300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1F497D"/>
                          </a:solidFill>
                        </a:rPr>
                        <a:t>87804</a:t>
                      </a:r>
                      <a:endParaRPr lang="fr-FR" sz="2400" dirty="0">
                        <a:solidFill>
                          <a:srgbClr val="1F497D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1F497D"/>
                          </a:solidFill>
                        </a:rPr>
                        <a:t>87047</a:t>
                      </a:r>
                      <a:endParaRPr lang="fr-FR" sz="2400" dirty="0">
                        <a:solidFill>
                          <a:srgbClr val="1F497D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1F497D"/>
                          </a:solidFill>
                        </a:rPr>
                        <a:t>86077</a:t>
                      </a:r>
                      <a:endParaRPr lang="fr-FR" sz="2400" dirty="0">
                        <a:solidFill>
                          <a:srgbClr val="1F497D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79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8433"/>
            <a:ext cx="5904655" cy="482037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10800000" flipV="1">
            <a:off x="6557749" y="2388973"/>
            <a:ext cx="2517233" cy="3169205"/>
          </a:xfrm>
        </p:spPr>
        <p:txBody>
          <a:bodyPr>
            <a:normAutofit/>
          </a:bodyPr>
          <a:lstStyle/>
          <a:p>
            <a:pPr algn="l"/>
            <a:r>
              <a:rPr lang="fr-FR" sz="2000" dirty="0" smtClean="0">
                <a:solidFill>
                  <a:schemeClr val="tx2"/>
                </a:solidFill>
              </a:rPr>
              <a:t>Membres du jury de Gauche à droite:</a:t>
            </a:r>
            <a:r>
              <a:rPr lang="fr-FR" sz="1200" dirty="0" smtClean="0">
                <a:solidFill>
                  <a:schemeClr val="tx2"/>
                </a:solidFill>
              </a:rPr>
              <a:t/>
            </a:r>
            <a:br>
              <a:rPr lang="fr-FR" sz="1200" dirty="0" smtClean="0">
                <a:solidFill>
                  <a:schemeClr val="tx2"/>
                </a:solidFill>
              </a:rPr>
            </a:br>
            <a:r>
              <a:rPr lang="fr-FR" sz="1800" dirty="0" smtClean="0">
                <a:solidFill>
                  <a:schemeClr val="tx2"/>
                </a:solidFill>
              </a:rPr>
              <a:t>L. </a:t>
            </a:r>
            <a:r>
              <a:rPr lang="fr-FR" sz="1800" dirty="0" err="1" smtClean="0">
                <a:solidFill>
                  <a:schemeClr val="tx2"/>
                </a:solidFill>
              </a:rPr>
              <a:t>Pidhorz</a:t>
            </a:r>
            <a:r>
              <a:rPr lang="fr-FR" sz="1800" dirty="0" smtClean="0">
                <a:solidFill>
                  <a:schemeClr val="tx2"/>
                </a:solidFill>
              </a:rPr>
              <a:t/>
            </a:r>
            <a:br>
              <a:rPr lang="fr-FR" sz="1800" dirty="0" smtClean="0">
                <a:solidFill>
                  <a:schemeClr val="tx2"/>
                </a:solidFill>
              </a:rPr>
            </a:br>
            <a:r>
              <a:rPr lang="fr-FR" sz="1800" dirty="0" smtClean="0">
                <a:solidFill>
                  <a:schemeClr val="tx2"/>
                </a:solidFill>
              </a:rPr>
              <a:t>N. </a:t>
            </a:r>
            <a:r>
              <a:rPr lang="fr-FR" sz="1800" dirty="0" err="1" smtClean="0">
                <a:solidFill>
                  <a:schemeClr val="tx2"/>
                </a:solidFill>
              </a:rPr>
              <a:t>Bonnevialle</a:t>
            </a:r>
            <a:r>
              <a:rPr lang="fr-FR" sz="1800" dirty="0" smtClean="0">
                <a:solidFill>
                  <a:schemeClr val="tx2"/>
                </a:solidFill>
              </a:rPr>
              <a:t/>
            </a:r>
            <a:br>
              <a:rPr lang="fr-FR" sz="1800" dirty="0" smtClean="0">
                <a:solidFill>
                  <a:schemeClr val="tx2"/>
                </a:solidFill>
              </a:rPr>
            </a:br>
            <a:r>
              <a:rPr lang="fr-FR" sz="1800" dirty="0" smtClean="0">
                <a:solidFill>
                  <a:schemeClr val="tx2"/>
                </a:solidFill>
              </a:rPr>
              <a:t>T. Dubert</a:t>
            </a:r>
            <a:br>
              <a:rPr lang="fr-FR" sz="1800" dirty="0" smtClean="0">
                <a:solidFill>
                  <a:schemeClr val="tx2"/>
                </a:solidFill>
              </a:rPr>
            </a:br>
            <a:r>
              <a:rPr lang="fr-FR" sz="1800" dirty="0" smtClean="0">
                <a:solidFill>
                  <a:schemeClr val="tx2"/>
                </a:solidFill>
              </a:rPr>
              <a:t>A. </a:t>
            </a:r>
            <a:r>
              <a:rPr lang="fr-FR" sz="1800" dirty="0" err="1" smtClean="0">
                <a:solidFill>
                  <a:schemeClr val="tx2"/>
                </a:solidFill>
              </a:rPr>
              <a:t>Blamoutier</a:t>
            </a:r>
            <a:r>
              <a:rPr lang="fr-FR" sz="1800" dirty="0" smtClean="0">
                <a:solidFill>
                  <a:schemeClr val="tx2"/>
                </a:solidFill>
              </a:rPr>
              <a:t> (Président)</a:t>
            </a:r>
            <a:br>
              <a:rPr lang="fr-FR" sz="1800" dirty="0" smtClean="0">
                <a:solidFill>
                  <a:schemeClr val="tx2"/>
                </a:solidFill>
              </a:rPr>
            </a:br>
            <a:r>
              <a:rPr lang="fr-FR" sz="1800" dirty="0" smtClean="0">
                <a:solidFill>
                  <a:schemeClr val="tx2"/>
                </a:solidFill>
              </a:rPr>
              <a:t>O. </a:t>
            </a:r>
            <a:r>
              <a:rPr lang="fr-FR" sz="1800" dirty="0" err="1" smtClean="0">
                <a:solidFill>
                  <a:schemeClr val="tx2"/>
                </a:solidFill>
              </a:rPr>
              <a:t>Gagey</a:t>
            </a:r>
            <a:r>
              <a:rPr lang="fr-FR" sz="1800" dirty="0" smtClean="0">
                <a:solidFill>
                  <a:schemeClr val="tx2"/>
                </a:solidFill>
              </a:rPr>
              <a:t>  </a:t>
            </a:r>
            <a:br>
              <a:rPr lang="fr-FR" sz="1800" dirty="0" smtClean="0">
                <a:solidFill>
                  <a:schemeClr val="tx2"/>
                </a:solidFill>
              </a:rPr>
            </a:br>
            <a:r>
              <a:rPr lang="fr-FR" sz="1800" dirty="0" smtClean="0">
                <a:solidFill>
                  <a:schemeClr val="tx2"/>
                </a:solidFill>
              </a:rPr>
              <a:t>S. </a:t>
            </a:r>
            <a:r>
              <a:rPr lang="fr-FR" sz="1800" dirty="0" err="1" smtClean="0">
                <a:solidFill>
                  <a:schemeClr val="tx2"/>
                </a:solidFill>
              </a:rPr>
              <a:t>Boisgard</a:t>
            </a:r>
            <a:r>
              <a:rPr lang="fr-FR" sz="1800" dirty="0" smtClean="0">
                <a:solidFill>
                  <a:schemeClr val="tx2"/>
                </a:solidFill>
              </a:rPr>
              <a:t/>
            </a:r>
            <a:br>
              <a:rPr lang="fr-FR" sz="1800" dirty="0" smtClean="0">
                <a:solidFill>
                  <a:schemeClr val="tx2"/>
                </a:solidFill>
              </a:rPr>
            </a:br>
            <a:r>
              <a:rPr lang="fr-FR" sz="1800" dirty="0" smtClean="0">
                <a:solidFill>
                  <a:schemeClr val="tx2"/>
                </a:solidFill>
              </a:rPr>
              <a:t>V. Rampal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116769" y="274639"/>
            <a:ext cx="6032792" cy="1143000"/>
          </a:xfrm>
          <a:prstGeom prst="rect">
            <a:avLst/>
          </a:prstGeom>
          <a:solidFill>
            <a:srgbClr val="B9CDE5"/>
          </a:solidFill>
          <a:ln>
            <a:solidFill>
              <a:srgbClr val="4F81B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Examen 2016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592451" y="6311789"/>
            <a:ext cx="259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solidFill>
                  <a:srgbClr val="1F497D"/>
                </a:solidFill>
              </a:rPr>
              <a:t>Stéphane </a:t>
            </a:r>
            <a:r>
              <a:rPr lang="fr-FR" sz="2400" i="1" dirty="0" err="1" smtClean="0">
                <a:solidFill>
                  <a:srgbClr val="1F497D"/>
                </a:solidFill>
              </a:rPr>
              <a:t>Boisgard</a:t>
            </a:r>
            <a:endParaRPr lang="fr-FR" sz="2400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1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ce réservé du contenu 2"/>
          <p:cNvSpPr>
            <a:spLocks noGrp="1"/>
          </p:cNvSpPr>
          <p:nvPr>
            <p:ph idx="1"/>
          </p:nvPr>
        </p:nvSpPr>
        <p:spPr>
          <a:xfrm>
            <a:off x="539552" y="1316765"/>
            <a:ext cx="8170994" cy="5111595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fr-FR" sz="2400" dirty="0" smtClean="0">
                <a:latin typeface="+mj-lt"/>
                <a:ea typeface="ＭＳ Ｐゴシック" charset="0"/>
                <a:cs typeface="ＭＳ Ｐゴシック" charset="0"/>
              </a:rPr>
              <a:t>Résultat  </a:t>
            </a:r>
            <a:r>
              <a:rPr lang="fr-FR" sz="2400" dirty="0">
                <a:latin typeface="+mj-lt"/>
                <a:ea typeface="ＭＳ Ｐゴシック" charset="0"/>
                <a:cs typeface="ＭＳ Ｐゴシック" charset="0"/>
              </a:rPr>
              <a:t>déficitaire</a:t>
            </a:r>
          </a:p>
          <a:p>
            <a:pPr eaLnBrk="1" hangingPunct="1">
              <a:spcBef>
                <a:spcPts val="1200"/>
              </a:spcBef>
            </a:pPr>
            <a:r>
              <a:rPr lang="fr-FR" sz="2400" dirty="0">
                <a:latin typeface="+mj-lt"/>
                <a:ea typeface="ＭＳ Ｐゴシック" charset="0"/>
                <a:cs typeface="ＭＳ Ｐゴシック" charset="0"/>
              </a:rPr>
              <a:t>Trésorerie reflet des engagements et des recettes 			 </a:t>
            </a:r>
          </a:p>
          <a:p>
            <a:pPr eaLnBrk="1" hangingPunct="1">
              <a:spcBef>
                <a:spcPts val="1200"/>
              </a:spcBef>
            </a:pPr>
            <a:r>
              <a:rPr lang="fr-FR" sz="2400" dirty="0">
                <a:latin typeface="+mj-lt"/>
                <a:ea typeface="ＭＳ Ｐゴシック" charset="0"/>
                <a:cs typeface="ＭＳ Ｐゴシック" charset="0"/>
              </a:rPr>
              <a:t>Pas d</a:t>
            </a:r>
            <a:r>
              <a:rPr lang="ja-JP" altLang="fr-FR" sz="2400" dirty="0">
                <a:latin typeface="+mj-lt"/>
                <a:ea typeface="ＭＳ Ｐゴシック" charset="0"/>
                <a:cs typeface="ＭＳ Ｐゴシック" charset="0"/>
              </a:rPr>
              <a:t>’</a:t>
            </a:r>
            <a:r>
              <a:rPr lang="fr-FR" sz="2400" dirty="0">
                <a:latin typeface="+mj-lt"/>
                <a:ea typeface="ＭＳ Ｐゴシック" charset="0"/>
                <a:cs typeface="ＭＳ Ｐゴシック" charset="0"/>
              </a:rPr>
              <a:t>impact sur l</a:t>
            </a:r>
            <a:r>
              <a:rPr lang="ja-JP" altLang="fr-FR" sz="2400" dirty="0">
                <a:latin typeface="+mj-lt"/>
                <a:ea typeface="ＭＳ Ｐゴシック" charset="0"/>
                <a:cs typeface="ＭＳ Ｐゴシック" charset="0"/>
              </a:rPr>
              <a:t>’</a:t>
            </a:r>
            <a:r>
              <a:rPr lang="fr-FR" sz="2400" dirty="0">
                <a:latin typeface="+mj-lt"/>
                <a:ea typeface="ＭＳ Ｐゴシック" charset="0"/>
                <a:cs typeface="ＭＳ Ｐゴシック" charset="0"/>
              </a:rPr>
              <a:t>épargne</a:t>
            </a:r>
          </a:p>
          <a:p>
            <a:pPr eaLnBrk="1" hangingPunct="1">
              <a:spcBef>
                <a:spcPts val="1200"/>
              </a:spcBef>
            </a:pPr>
            <a:r>
              <a:rPr lang="fr-FR" sz="2400" dirty="0">
                <a:latin typeface="+mj-lt"/>
                <a:ea typeface="ＭＳ Ｐゴシック" charset="0"/>
                <a:cs typeface="ＭＳ Ｐゴシック" charset="0"/>
              </a:rPr>
              <a:t>Points de vigilance:</a:t>
            </a:r>
          </a:p>
          <a:p>
            <a:pPr lvl="1" eaLnBrk="1" hangingPunct="1">
              <a:spcBef>
                <a:spcPts val="1200"/>
              </a:spcBef>
            </a:pPr>
            <a:r>
              <a:rPr lang="fr-FR" dirty="0">
                <a:latin typeface="+mj-lt"/>
                <a:ea typeface="ＭＳ Ｐゴシック" charset="0"/>
              </a:rPr>
              <a:t> Relations avec l</a:t>
            </a:r>
            <a:r>
              <a:rPr lang="ja-JP" altLang="fr-FR" dirty="0">
                <a:latin typeface="+mj-lt"/>
                <a:ea typeface="ＭＳ Ｐゴシック" charset="0"/>
              </a:rPr>
              <a:t>’</a:t>
            </a:r>
            <a:r>
              <a:rPr lang="fr-FR" dirty="0">
                <a:latin typeface="+mj-lt"/>
                <a:ea typeface="ＭＳ Ｐゴシック" charset="0"/>
              </a:rPr>
              <a:t>industrie plus difficiles (formalisme) et moins « efficaces »:</a:t>
            </a:r>
          </a:p>
          <a:p>
            <a:pPr lvl="4" eaLnBrk="1" hangingPunct="1">
              <a:spcBef>
                <a:spcPts val="1200"/>
              </a:spcBef>
            </a:pPr>
            <a:r>
              <a:rPr lang="fr-FR" dirty="0">
                <a:latin typeface="+mj-lt"/>
                <a:ea typeface="ＭＳ Ｐゴシック" charset="0"/>
              </a:rPr>
              <a:t>Mission du collège?</a:t>
            </a:r>
          </a:p>
          <a:p>
            <a:pPr lvl="4" eaLnBrk="1" hangingPunct="1">
              <a:spcBef>
                <a:spcPts val="1200"/>
              </a:spcBef>
              <a:spcAft>
                <a:spcPts val="600"/>
              </a:spcAft>
            </a:pPr>
            <a:r>
              <a:rPr lang="fr-FR" dirty="0">
                <a:latin typeface="+mj-lt"/>
                <a:ea typeface="ＭＳ Ｐゴシック" charset="0"/>
              </a:rPr>
              <a:t>Place de la FICOT?</a:t>
            </a:r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r>
              <a:rPr lang="fr-FR" dirty="0">
                <a:latin typeface="+mj-lt"/>
                <a:ea typeface="ＭＳ Ｐゴシック" charset="0"/>
              </a:rPr>
              <a:t>Régularité des flux   (Factures et frais à produire dans l</a:t>
            </a:r>
            <a:r>
              <a:rPr lang="ja-JP" altLang="fr-FR" dirty="0">
                <a:latin typeface="+mj-lt"/>
                <a:ea typeface="ＭＳ Ｐゴシック" charset="0"/>
              </a:rPr>
              <a:t>’</a:t>
            </a:r>
            <a:r>
              <a:rPr lang="fr-FR" dirty="0">
                <a:latin typeface="+mj-lt"/>
                <a:ea typeface="ＭＳ Ｐゴシック" charset="0"/>
              </a:rPr>
              <a:t>exercice)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555776" y="260648"/>
            <a:ext cx="4248472" cy="758957"/>
          </a:xfrm>
          <a:prstGeom prst="rect">
            <a:avLst/>
          </a:prstGeom>
          <a:solidFill>
            <a:srgbClr val="B9CDE5"/>
          </a:solidFill>
          <a:ln>
            <a:solidFill>
              <a:srgbClr val="4F81B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>
                <a:solidFill>
                  <a:srgbClr val="1F497D"/>
                </a:solidFill>
              </a:rPr>
              <a:t>Commentaires Conclusions</a:t>
            </a:r>
            <a:endParaRPr lang="fr-FR" sz="2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1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3" y="452669"/>
            <a:ext cx="5609437" cy="1143000"/>
          </a:xfrm>
          <a:solidFill>
            <a:srgbClr val="B9CDE5"/>
          </a:solidFill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r>
              <a:rPr lang="fr-FR" dirty="0" smtClean="0"/>
              <a:t>Questions diverses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4240" y="1600201"/>
            <a:ext cx="6722174" cy="4525963"/>
          </a:xfrm>
        </p:spPr>
        <p:txBody>
          <a:bodyPr/>
          <a:lstStyle/>
          <a:p>
            <a:r>
              <a:rPr lang="fr-FR" dirty="0"/>
              <a:t> </a:t>
            </a:r>
            <a:endParaRPr lang="fr-FR" sz="2000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13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7" y="0"/>
            <a:ext cx="7804837" cy="103796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Progression de l’examen en 10 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932723"/>
            <a:ext cx="7123626" cy="155707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De 2006 à 2009 : entre 10 et 15 reçus puis…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102350"/>
              </p:ext>
            </p:extLst>
          </p:nvPr>
        </p:nvGraphicFramePr>
        <p:xfrm>
          <a:off x="899592" y="1796819"/>
          <a:ext cx="7489620" cy="440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5884"/>
                <a:gridCol w="938272"/>
                <a:gridCol w="938272"/>
                <a:gridCol w="905157"/>
                <a:gridCol w="883080"/>
                <a:gridCol w="918955"/>
              </a:tblGrid>
              <a:tr h="441549">
                <a:tc>
                  <a:txBody>
                    <a:bodyPr/>
                    <a:lstStyle/>
                    <a:p>
                      <a:pPr algn="ctr" fontAlgn="b"/>
                      <a:endParaRPr lang="fr-FR" sz="2700" b="1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2012</a:t>
                      </a:r>
                      <a:endParaRPr lang="fr-FR" sz="27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2013</a:t>
                      </a:r>
                      <a:endParaRPr lang="fr-FR" sz="27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2014</a:t>
                      </a:r>
                      <a:endParaRPr lang="fr-FR" sz="27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2015</a:t>
                      </a:r>
                      <a:endParaRPr lang="fr-FR" sz="27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2016</a:t>
                      </a:r>
                      <a:endParaRPr lang="fr-FR" sz="27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441549">
                <a:tc>
                  <a:txBody>
                    <a:bodyPr/>
                    <a:lstStyle/>
                    <a:p>
                      <a:pPr algn="l" fontAlgn="b"/>
                      <a:r>
                        <a:rPr lang="fr-FR" sz="27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candidats</a:t>
                      </a:r>
                      <a:endParaRPr lang="fr-FR" sz="27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43</a:t>
                      </a:r>
                      <a:endParaRPr lang="fr-FR" sz="27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>
                          <a:solidFill>
                            <a:schemeClr val="tx2"/>
                          </a:solidFill>
                          <a:effectLst/>
                        </a:rPr>
                        <a:t>46</a:t>
                      </a:r>
                      <a:endParaRPr lang="fr-FR" sz="27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39</a:t>
                      </a:r>
                      <a:endParaRPr lang="fr-FR" sz="27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>
                          <a:solidFill>
                            <a:schemeClr val="tx2"/>
                          </a:solidFill>
                          <a:effectLst/>
                        </a:rPr>
                        <a:t>41</a:t>
                      </a:r>
                      <a:endParaRPr lang="fr-FR" sz="27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>
                          <a:solidFill>
                            <a:schemeClr val="tx2"/>
                          </a:solidFill>
                          <a:effectLst/>
                        </a:rPr>
                        <a:t>37</a:t>
                      </a:r>
                      <a:endParaRPr lang="fr-FR" sz="27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441549">
                <a:tc>
                  <a:txBody>
                    <a:bodyPr/>
                    <a:lstStyle/>
                    <a:p>
                      <a:pPr algn="l" fontAlgn="b"/>
                      <a:r>
                        <a:rPr lang="fr-FR" sz="27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reçus</a:t>
                      </a:r>
                      <a:endParaRPr lang="fr-FR" sz="27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30</a:t>
                      </a:r>
                      <a:endParaRPr lang="fr-FR" sz="27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fr-FR" sz="27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29</a:t>
                      </a:r>
                      <a:endParaRPr lang="fr-FR" sz="27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34</a:t>
                      </a:r>
                      <a:endParaRPr lang="fr-FR" sz="27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29</a:t>
                      </a:r>
                      <a:endParaRPr lang="fr-FR" sz="27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872733">
                <a:tc>
                  <a:txBody>
                    <a:bodyPr/>
                    <a:lstStyle/>
                    <a:p>
                      <a:pPr algn="l" fontAlgn="b"/>
                      <a:r>
                        <a:rPr lang="fr-FR" sz="27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procédures simplifiées</a:t>
                      </a:r>
                      <a:endParaRPr lang="fr-FR" sz="27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15</a:t>
                      </a:r>
                      <a:endParaRPr lang="fr-FR" sz="27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fr-FR" sz="27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0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441549">
                <a:tc>
                  <a:txBody>
                    <a:bodyPr/>
                    <a:lstStyle/>
                    <a:p>
                      <a:pPr algn="l" fontAlgn="b"/>
                      <a:r>
                        <a:rPr lang="fr-FR" sz="27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collés</a:t>
                      </a:r>
                      <a:endParaRPr lang="fr-FR" sz="27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r-FR" sz="27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 dirty="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fr-FR" sz="27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441549">
                <a:tc>
                  <a:txBody>
                    <a:bodyPr/>
                    <a:lstStyle/>
                    <a:p>
                      <a:pPr algn="l" fontAlgn="b"/>
                      <a:r>
                        <a:rPr lang="fr-FR" sz="27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absents</a:t>
                      </a:r>
                      <a:endParaRPr lang="fr-FR" sz="27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fr-FR" sz="27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441549">
                <a:tc>
                  <a:txBody>
                    <a:bodyPr/>
                    <a:lstStyle/>
                    <a:p>
                      <a:pPr algn="l" fontAlgn="b"/>
                      <a:r>
                        <a:rPr lang="fr-FR" sz="27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note minimale</a:t>
                      </a:r>
                      <a:endParaRPr lang="fr-FR" sz="27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22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26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33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 dirty="0">
                          <a:solidFill>
                            <a:schemeClr val="tx2"/>
                          </a:solidFill>
                          <a:effectLst/>
                        </a:rPr>
                        <a:t>30</a:t>
                      </a:r>
                      <a:endParaRPr lang="fr-FR" sz="27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441549">
                <a:tc>
                  <a:txBody>
                    <a:bodyPr/>
                    <a:lstStyle/>
                    <a:p>
                      <a:pPr algn="l" fontAlgn="b"/>
                      <a:r>
                        <a:rPr lang="fr-FR" sz="27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note maximale</a:t>
                      </a:r>
                      <a:endParaRPr lang="fr-FR" sz="27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97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85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92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 dirty="0">
                          <a:solidFill>
                            <a:schemeClr val="tx2"/>
                          </a:solidFill>
                          <a:effectLst/>
                        </a:rPr>
                        <a:t>93</a:t>
                      </a:r>
                      <a:endParaRPr lang="fr-FR" sz="27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u="none" strike="noStrike">
                          <a:solidFill>
                            <a:schemeClr val="tx2"/>
                          </a:solidFill>
                          <a:effectLst/>
                        </a:rPr>
                        <a:t>84</a:t>
                      </a:r>
                      <a:endParaRPr lang="fr-FR" sz="27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  <a:tr h="441549">
                <a:tc>
                  <a:txBody>
                    <a:bodyPr/>
                    <a:lstStyle/>
                    <a:p>
                      <a:pPr algn="l" fontAlgn="b"/>
                      <a:r>
                        <a:rPr lang="fr-FR" sz="27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moyenne</a:t>
                      </a:r>
                      <a:endParaRPr lang="fr-FR" sz="27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70</a:t>
                      </a:r>
                      <a:endParaRPr lang="fr-FR" sz="27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60</a:t>
                      </a:r>
                      <a:endParaRPr lang="fr-FR" sz="27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70</a:t>
                      </a:r>
                      <a:endParaRPr lang="fr-FR" sz="27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66</a:t>
                      </a:r>
                      <a:endParaRPr lang="fr-FR" sz="27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7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63</a:t>
                      </a:r>
                      <a:endParaRPr lang="fr-FR" sz="27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</a:tr>
            </a:tbl>
          </a:graphicData>
        </a:graphic>
      </p:graphicFrame>
      <p:sp>
        <p:nvSpPr>
          <p:cNvPr id="4" name="Rectangle à coins arrondis 3"/>
          <p:cNvSpPr/>
          <p:nvPr/>
        </p:nvSpPr>
        <p:spPr>
          <a:xfrm>
            <a:off x="827584" y="2218519"/>
            <a:ext cx="7632848" cy="936104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452320" y="3212976"/>
            <a:ext cx="1008112" cy="295232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7452320" y="1772816"/>
            <a:ext cx="1008112" cy="432048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44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817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30 Diplômés CFCOT 2016 : </a:t>
            </a:r>
          </a:p>
          <a:p>
            <a:pPr>
              <a:spcAft>
                <a:spcPts val="0"/>
              </a:spcAft>
            </a:pPr>
            <a:endParaRPr lang="fr-FR" sz="4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fr-FR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fr-FR" sz="4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fr-FR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fr-FR" sz="4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fr-FR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fr-FR" sz="40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866219"/>
              </p:ext>
            </p:extLst>
          </p:nvPr>
        </p:nvGraphicFramePr>
        <p:xfrm>
          <a:off x="179512" y="1196752"/>
          <a:ext cx="8964488" cy="4257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/>
                <a:gridCol w="2664296"/>
                <a:gridCol w="2016224"/>
                <a:gridCol w="2771800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Adamczewski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solidFill>
                            <a:schemeClr val="tx2"/>
                          </a:solidFill>
                          <a:effectLst/>
                        </a:rPr>
                        <a:t>Benjamin</a:t>
                      </a:r>
                      <a:endParaRPr lang="fr-FR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Ghazanfari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Amir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</a:tr>
              <a:tr h="275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Aim</a:t>
                      </a:r>
                      <a:r>
                        <a:rPr lang="fr-F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-Delambre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solidFill>
                            <a:schemeClr val="tx2"/>
                          </a:solidFill>
                          <a:effectLst/>
                        </a:rPr>
                        <a:t>Florence</a:t>
                      </a:r>
                      <a:endParaRPr lang="fr-FR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Gross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Jean-Baptiste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</a:tr>
              <a:tr h="275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Andro</a:t>
                      </a:r>
                      <a:r>
                        <a:rPr lang="fr-F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Christophe  </a:t>
                      </a:r>
                      <a:r>
                        <a:rPr lang="fr-FR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fr-FR" sz="1800" b="1" u="none" strike="noStrike" baseline="30000" dirty="0" smtClean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r>
                        <a:rPr lang="fr-FR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fr-FR" sz="18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HIA Brest</a:t>
                      </a:r>
                      <a:endParaRPr lang="fr-F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Henner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Julie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</a:tr>
              <a:tr h="275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Antoni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Maxime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Le Sant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Anthony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</a:tr>
              <a:tr h="275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Ayoub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Béchir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Marion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Blandine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</a:tr>
              <a:tr h="275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Babusiaux</a:t>
                      </a:r>
                      <a:r>
                        <a:rPr lang="fr-F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solidFill>
                            <a:schemeClr val="tx2"/>
                          </a:solidFill>
                          <a:effectLst/>
                        </a:rPr>
                        <a:t>Damien</a:t>
                      </a:r>
                      <a:endParaRPr lang="fr-FR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Morin-</a:t>
                      </a:r>
                      <a:r>
                        <a:rPr lang="fr-FR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Salvo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Nicolas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</a:tr>
              <a:tr h="275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Baverel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solidFill>
                            <a:schemeClr val="tx2"/>
                          </a:solidFill>
                          <a:effectLst/>
                        </a:rPr>
                        <a:t>Laurent</a:t>
                      </a:r>
                      <a:endParaRPr lang="fr-FR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err="1">
                          <a:solidFill>
                            <a:srgbClr val="FFFFFF"/>
                          </a:solidFill>
                          <a:effectLst/>
                        </a:rPr>
                        <a:t>Murgier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Jérôme   </a:t>
                      </a:r>
                      <a:r>
                        <a:rPr lang="fr-FR" sz="1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1</a:t>
                      </a:r>
                      <a:r>
                        <a:rPr lang="fr-FR" sz="1800" b="1" u="none" strike="noStrike" baseline="30000" dirty="0" smtClean="0">
                          <a:solidFill>
                            <a:srgbClr val="FFFFFF"/>
                          </a:solidFill>
                          <a:effectLst/>
                        </a:rPr>
                        <a:t>er</a:t>
                      </a:r>
                      <a:r>
                        <a:rPr lang="fr-FR" sz="1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 CHU </a:t>
                      </a:r>
                      <a:r>
                        <a:rPr lang="fr-FR" sz="1800" b="1" u="none" strike="noStrike" dirty="0" err="1" smtClean="0">
                          <a:solidFill>
                            <a:srgbClr val="FFFFFF"/>
                          </a:solidFill>
                          <a:effectLst/>
                        </a:rPr>
                        <a:t>toulouse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558ED5"/>
                    </a:solidFill>
                  </a:tcPr>
                </a:tc>
              </a:tr>
              <a:tr h="275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Bigorre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solidFill>
                            <a:schemeClr val="tx2"/>
                          </a:solidFill>
                          <a:effectLst/>
                        </a:rPr>
                        <a:t>Nicolas</a:t>
                      </a:r>
                      <a:endParaRPr lang="fr-FR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Padiolleau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Giovany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</a:tr>
              <a:tr h="275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Cantin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solidFill>
                            <a:schemeClr val="tx2"/>
                          </a:solidFill>
                          <a:effectLst/>
                        </a:rPr>
                        <a:t>Olivier</a:t>
                      </a:r>
                      <a:endParaRPr lang="fr-FR" sz="1800" b="0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Peltier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Adrien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</a:tr>
              <a:tr h="275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Cavaignac</a:t>
                      </a:r>
                      <a:endParaRPr lang="fr-FR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Etienne  </a:t>
                      </a:r>
                      <a:r>
                        <a:rPr lang="fr-FR" sz="1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3</a:t>
                      </a:r>
                      <a:r>
                        <a:rPr lang="fr-FR" sz="1800" b="1" u="none" strike="noStrike" baseline="30000" dirty="0" smtClean="0">
                          <a:solidFill>
                            <a:srgbClr val="FFFFFF"/>
                          </a:solidFill>
                          <a:effectLst/>
                        </a:rPr>
                        <a:t>e</a:t>
                      </a:r>
                      <a:r>
                        <a:rPr lang="fr-FR" sz="1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fr-FR" sz="1800" b="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CHU Toulouse</a:t>
                      </a:r>
                      <a:endParaRPr lang="fr-FR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Pinar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Nicolas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</a:tr>
              <a:tr h="275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Cholewinski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Pierre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Rabarin</a:t>
                      </a:r>
                      <a:endParaRPr lang="fr-FR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Fabrice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</a:tr>
              <a:tr h="26208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Conso</a:t>
                      </a:r>
                      <a:endParaRPr lang="fr-FR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Christel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Riouallon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Guillaume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</a:tr>
              <a:tr h="275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Delay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Cyril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Tarissi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Nicolas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</a:tr>
              <a:tr h="275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solidFill>
                            <a:schemeClr val="tx2"/>
                          </a:solidFill>
                          <a:effectLst/>
                        </a:rPr>
                        <a:t>Duperron</a:t>
                      </a:r>
                      <a:endParaRPr lang="fr-FR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David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Thès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André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</a:tr>
              <a:tr h="27531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Gancel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Evrard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 err="1">
                          <a:solidFill>
                            <a:schemeClr val="tx2"/>
                          </a:solidFill>
                          <a:effectLst/>
                        </a:rPr>
                        <a:t>Tribot-Laspierre</a:t>
                      </a:r>
                      <a:endParaRPr lang="fr-FR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tx2"/>
                          </a:solidFill>
                          <a:effectLst/>
                        </a:rPr>
                        <a:t>Quentin</a:t>
                      </a:r>
                      <a:endParaRPr lang="fr-FR" sz="1800" b="0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b"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2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365128"/>
            <a:ext cx="9036496" cy="1076497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 certifications « membres formateurs » 2016</a:t>
            </a:r>
            <a:endParaRPr lang="fr-FR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35696" y="1988840"/>
            <a:ext cx="6716002" cy="3432381"/>
          </a:xfrm>
        </p:spPr>
        <p:txBody>
          <a:bodyPr>
            <a:noAutofit/>
          </a:bodyPr>
          <a:lstStyle/>
          <a:p>
            <a:r>
              <a:rPr lang="fr-FR" sz="2400" dirty="0" smtClean="0"/>
              <a:t>JC. Bel (Lyon)</a:t>
            </a:r>
          </a:p>
          <a:p>
            <a:r>
              <a:rPr lang="fr-FR" sz="2400" dirty="0" smtClean="0"/>
              <a:t>P. </a:t>
            </a:r>
            <a:r>
              <a:rPr lang="fr-FR" sz="2400" dirty="0" err="1" smtClean="0"/>
              <a:t>Collin</a:t>
            </a:r>
            <a:r>
              <a:rPr lang="fr-FR" sz="2400" dirty="0" smtClean="0"/>
              <a:t> (St Grégoire)</a:t>
            </a:r>
          </a:p>
          <a:p>
            <a:r>
              <a:rPr lang="fr-FR" sz="2400" dirty="0" smtClean="0"/>
              <a:t>S. Facca (Illkirch-Graffenstaden)</a:t>
            </a:r>
          </a:p>
          <a:p>
            <a:r>
              <a:rPr lang="fr-FR" sz="2400" dirty="0" smtClean="0"/>
              <a:t>L. Favard (Tours)</a:t>
            </a:r>
          </a:p>
          <a:p>
            <a:r>
              <a:rPr lang="fr-FR" sz="2400" dirty="0" smtClean="0"/>
              <a:t>Y. Julien (Dijon)</a:t>
            </a:r>
          </a:p>
          <a:p>
            <a:r>
              <a:rPr lang="fr-FR" sz="2400" dirty="0" smtClean="0"/>
              <a:t>P. </a:t>
            </a:r>
            <a:r>
              <a:rPr lang="fr-FR" sz="2400" dirty="0" err="1" smtClean="0"/>
              <a:t>Liverneaux</a:t>
            </a:r>
            <a:r>
              <a:rPr lang="fr-FR" sz="2400" dirty="0" smtClean="0"/>
              <a:t> (Illkirch-Graffenstaden)</a:t>
            </a:r>
          </a:p>
          <a:p>
            <a:r>
              <a:rPr lang="fr-FR" sz="2400" dirty="0" smtClean="0"/>
              <a:t>JP. </a:t>
            </a:r>
            <a:r>
              <a:rPr lang="fr-FR" sz="2400" dirty="0" err="1" smtClean="0"/>
              <a:t>Steib</a:t>
            </a:r>
            <a:r>
              <a:rPr lang="fr-FR" sz="2400" dirty="0" smtClean="0"/>
              <a:t> (</a:t>
            </a:r>
            <a:r>
              <a:rPr lang="fr-FR" sz="2400" dirty="0" err="1" smtClean="0"/>
              <a:t>Strabsourg</a:t>
            </a:r>
            <a:r>
              <a:rPr lang="fr-FR" sz="2400" dirty="0" smtClean="0"/>
              <a:t>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9859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 - &amp;quot;Titre de la présentation&amp;quot;&quot;/&gt;&lt;property id=&quot;20307&quot; value=&quot;256&quot;/&gt;&lt;/object&gt;&lt;object type=&quot;3&quot; unique_id=&quot;10005&quot;&gt;&lt;property id=&quot;20148&quot; value=&quot;5&quot;/&gt;&lt;property id=&quot;20300&quot; value=&quot;Diapositive 2&quot;/&gt;&lt;property id=&quot;20307&quot; value=&quot;257&quot;/&gt;&lt;/object&gt;&lt;object type=&quot;3&quot; unique_id=&quot;10355&quot;&gt;&lt;property id=&quot;20148&quot; value=&quot;5&quot;/&gt;&lt;property id=&quot;20300&quot; value=&quot;Diapositive 3 - &amp;quot;Mentions légales&amp;quot;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2126</Words>
  <Application>Microsoft Macintosh PowerPoint</Application>
  <PresentationFormat>Présentation à l'écran (4:3)</PresentationFormat>
  <Paragraphs>795</Paragraphs>
  <Slides>61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2" baseType="lpstr">
      <vt:lpstr>Thème Office</vt:lpstr>
      <vt:lpstr>AG du CFCOT  8 novembre 2016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Progression de l’examen en 10 ans</vt:lpstr>
      <vt:lpstr>Présentation PowerPoint</vt:lpstr>
      <vt:lpstr>7 certifications « membres formateurs » 2016</vt:lpstr>
      <vt:lpstr>Examen 2017</vt:lpstr>
      <vt:lpstr>Modifications des statuts</vt:lpstr>
      <vt:lpstr>Les membres CFCOT en quelques chiffres…</vt:lpstr>
      <vt:lpstr>Modifications des statuts</vt:lpstr>
      <vt:lpstr>Modifications des statuts</vt:lpstr>
      <vt:lpstr>Modifications des statuts</vt:lpstr>
      <vt:lpstr>Modifications des statuts</vt:lpstr>
      <vt:lpstr>Modifications des statuts</vt:lpstr>
      <vt:lpstr>La réforme du 3e cycle</vt:lpstr>
      <vt:lpstr>Présentation PowerPoint</vt:lpstr>
      <vt:lpstr>Présentation PowerPoint</vt:lpstr>
      <vt:lpstr>Présentation PowerPoint</vt:lpstr>
      <vt:lpstr>Présentation PowerPoint</vt:lpstr>
      <vt:lpstr>1) « réglementation du DES»</vt:lpstr>
      <vt:lpstr>Présentation PowerPoint</vt:lpstr>
      <vt:lpstr>Présentation PowerPoint</vt:lpstr>
      <vt:lpstr>Présentation PowerPoint</vt:lpstr>
      <vt:lpstr>Présentation PowerPoint</vt:lpstr>
      <vt:lpstr>2) « Contenu » du DES = nouvelles règles</vt:lpstr>
      <vt:lpstr>Présentation PowerPoint</vt:lpstr>
      <vt:lpstr>Présentation PowerPoint</vt:lpstr>
      <vt:lpstr>1er Novembre 2017: 1ère promo Feuille de route pour tous les Collèges</vt:lpstr>
      <vt:lpstr>La plate forme numérique d’enseignement à distance</vt:lpstr>
      <vt:lpstr>Présentation PowerPoint</vt:lpstr>
      <vt:lpstr>Présentation PowerPoint</vt:lpstr>
      <vt:lpstr>Plateforme d’Enseignement</vt:lpstr>
      <vt:lpstr>Présentation PowerPoint</vt:lpstr>
      <vt:lpstr>Présentation PowerPoint</vt:lpstr>
      <vt:lpstr>Task Force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Cartographie des centres agréés  terrain de stages DES</vt:lpstr>
      <vt:lpstr>Agrément des centres / état des lieux 2016 </vt:lpstr>
      <vt:lpstr>Agrément des centres / état des lieux 2016 </vt:lpstr>
      <vt:lpstr>Agrément des centres / état des lieux 2016 </vt:lpstr>
      <vt:lpstr>Présentation PowerPoint</vt:lpstr>
      <vt:lpstr>Interrégion versus Région</vt:lpstr>
      <vt:lpstr>Présentation PowerPoint</vt:lpstr>
      <vt:lpstr>Présentation PowerPoint</vt:lpstr>
      <vt:lpstr>Présentation PowerPoint</vt:lpstr>
      <vt:lpstr>Présentation PowerPoint</vt:lpstr>
      <vt:lpstr>Rapport du trésorier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Questions diverses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Isabelle</dc:creator>
  <cp:lastModifiedBy>THOMAZEAU hervé</cp:lastModifiedBy>
  <cp:revision>123</cp:revision>
  <dcterms:created xsi:type="dcterms:W3CDTF">2013-12-06T08:34:41Z</dcterms:created>
  <dcterms:modified xsi:type="dcterms:W3CDTF">2016-11-07T23:30:38Z</dcterms:modified>
</cp:coreProperties>
</file>