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g"/>
  <Override PartName="/ppt/media/image11.jpg" ContentType="image/jpg"/>
  <Override PartName="/ppt/media/image13.jpg" ContentType="image/jpg"/>
  <Override PartName="/ppt/media/image20.jpg" ContentType="image/jpg"/>
  <Override PartName="/ppt/media/image21.jpg" ContentType="image/jpg"/>
  <Override PartName="/ppt/media/image22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9" r:id="rId2"/>
    <p:sldId id="336" r:id="rId3"/>
    <p:sldId id="335" r:id="rId4"/>
    <p:sldId id="261" r:id="rId5"/>
    <p:sldId id="262" r:id="rId6"/>
    <p:sldId id="598" r:id="rId7"/>
    <p:sldId id="613" r:id="rId8"/>
    <p:sldId id="614" r:id="rId9"/>
    <p:sldId id="615" r:id="rId10"/>
    <p:sldId id="299" r:id="rId11"/>
    <p:sldId id="260" r:id="rId12"/>
    <p:sldId id="616" r:id="rId13"/>
    <p:sldId id="617" r:id="rId14"/>
    <p:sldId id="618" r:id="rId15"/>
    <p:sldId id="619" r:id="rId16"/>
    <p:sldId id="265" r:id="rId17"/>
    <p:sldId id="269" r:id="rId18"/>
    <p:sldId id="270" r:id="rId19"/>
    <p:sldId id="271" r:id="rId20"/>
    <p:sldId id="300" r:id="rId21"/>
    <p:sldId id="272" r:id="rId22"/>
    <p:sldId id="273" r:id="rId23"/>
    <p:sldId id="274" r:id="rId24"/>
    <p:sldId id="275" r:id="rId25"/>
    <p:sldId id="277" r:id="rId26"/>
    <p:sldId id="278" r:id="rId27"/>
    <p:sldId id="297" r:id="rId28"/>
    <p:sldId id="298" r:id="rId29"/>
    <p:sldId id="494" r:id="rId30"/>
    <p:sldId id="603" r:id="rId31"/>
    <p:sldId id="604" r:id="rId32"/>
    <p:sldId id="605" r:id="rId33"/>
    <p:sldId id="600" r:id="rId34"/>
    <p:sldId id="622" r:id="rId35"/>
    <p:sldId id="623" r:id="rId36"/>
    <p:sldId id="624" r:id="rId37"/>
    <p:sldId id="625" r:id="rId38"/>
    <p:sldId id="626" r:id="rId39"/>
    <p:sldId id="627" r:id="rId40"/>
    <p:sldId id="628" r:id="rId41"/>
    <p:sldId id="629" r:id="rId42"/>
    <p:sldId id="630" r:id="rId43"/>
    <p:sldId id="631" r:id="rId44"/>
    <p:sldId id="632" r:id="rId45"/>
    <p:sldId id="633" r:id="rId46"/>
    <p:sldId id="634" r:id="rId47"/>
    <p:sldId id="635" r:id="rId48"/>
    <p:sldId id="636" r:id="rId49"/>
    <p:sldId id="637" r:id="rId50"/>
    <p:sldId id="638" r:id="rId51"/>
    <p:sldId id="599" r:id="rId52"/>
    <p:sldId id="606" r:id="rId53"/>
    <p:sldId id="607" r:id="rId54"/>
    <p:sldId id="608" r:id="rId55"/>
    <p:sldId id="609" r:id="rId56"/>
    <p:sldId id="610" r:id="rId57"/>
    <p:sldId id="611" r:id="rId58"/>
    <p:sldId id="597" r:id="rId59"/>
    <p:sldId id="620" r:id="rId60"/>
    <p:sldId id="621" r:id="rId61"/>
    <p:sldId id="503" r:id="rId62"/>
    <p:sldId id="507" r:id="rId63"/>
    <p:sldId id="508" r:id="rId64"/>
    <p:sldId id="509" r:id="rId65"/>
    <p:sldId id="512" r:id="rId66"/>
    <p:sldId id="498" r:id="rId67"/>
    <p:sldId id="497" r:id="rId68"/>
    <p:sldId id="500" r:id="rId69"/>
    <p:sldId id="499" r:id="rId70"/>
    <p:sldId id="502" r:id="rId71"/>
    <p:sldId id="501" r:id="rId72"/>
    <p:sldId id="256" r:id="rId73"/>
    <p:sldId id="257" r:id="rId74"/>
    <p:sldId id="258" r:id="rId75"/>
    <p:sldId id="612" r:id="rId76"/>
    <p:sldId id="492" r:id="rId77"/>
    <p:sldId id="490" r:id="rId78"/>
    <p:sldId id="263" r:id="rId79"/>
    <p:sldId id="264" r:id="rId80"/>
    <p:sldId id="602" r:id="rId81"/>
    <p:sldId id="282" r:id="rId82"/>
    <p:sldId id="601" r:id="rId83"/>
  </p:sldIdLst>
  <p:sldSz cx="12192000" cy="6858000"/>
  <p:notesSz cx="6858000" cy="9144000"/>
  <p:custDataLst>
    <p:tags r:id="rId8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1" autoAdjust="0"/>
    <p:restoredTop sz="93122" autoAdjust="0"/>
  </p:normalViewPr>
  <p:slideViewPr>
    <p:cSldViewPr>
      <p:cViewPr varScale="1">
        <p:scale>
          <a:sx n="90" d="100"/>
          <a:sy n="90" d="100"/>
        </p:scale>
        <p:origin x="9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2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Richesse totale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richesse 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A6-8348-A96C-4A51847125A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38-CC45-A5A6-FBE108936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A6-8348-A96C-4A5184712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A6-8348-A96C-4A51847125AB}"/>
              </c:ext>
            </c:extLst>
          </c:dPt>
          <c:cat>
            <c:strRef>
              <c:f>Feuil1!$A$2:$A$5</c:f>
              <c:strCache>
                <c:ptCount val="2"/>
                <c:pt idx="0">
                  <c:v>épargne</c:v>
                </c:pt>
                <c:pt idx="1">
                  <c:v>compte courant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69907.490000000005</c:v>
                </c:pt>
                <c:pt idx="1">
                  <c:v>129759.49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8-CC45-A5A6-FBE10893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73947419394596"/>
          <c:y val="0.94095230348769288"/>
          <c:w val="0.34526052580605399"/>
          <c:h val="5.9047696512307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épargne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96-6A4D-B844-27CBF7E5E7F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6-6A4D-B844-27CBF7E5E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D8-E247-8FF1-8339081484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D8-E247-8FF1-83390814848E}"/>
              </c:ext>
            </c:extLst>
          </c:dPt>
          <c:cat>
            <c:strRef>
              <c:f>Feuil1!$A$2:$A$5</c:f>
              <c:strCache>
                <c:ptCount val="2"/>
                <c:pt idx="0">
                  <c:v>Livret A</c:v>
                </c:pt>
                <c:pt idx="1">
                  <c:v>compte épargne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64558</c:v>
                </c:pt>
                <c:pt idx="1">
                  <c:v>5349.49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6-6A4D-B844-27CBF7E5E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Recettes/dépenses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64441.04</c:v>
                </c:pt>
                <c:pt idx="1">
                  <c:v>15092.84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2-1445-BC92-085C08DE50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6E2-1445-BC92-085C08DE50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E2-1445-BC92-085C08DE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2869647"/>
        <c:axId val="972871327"/>
        <c:axId val="0"/>
      </c:bar3DChart>
      <c:catAx>
        <c:axId val="9728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71327"/>
        <c:crosses val="autoZero"/>
        <c:auto val="1"/>
        <c:lblAlgn val="ctr"/>
        <c:lblOffset val="100"/>
        <c:noMultiLvlLbl val="0"/>
      </c:catAx>
      <c:valAx>
        <c:axId val="97287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69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171C-F9E8-ED48-8C98-BE8E9A3443A2}" type="datetime1">
              <a:rPr lang="fr-FR" smtClean="0"/>
              <a:t>06/11/2020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89CF-65F5-5342-961A-D814EE34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77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D38B-B187-B344-BBDB-5C711913DB99}" type="datetime1">
              <a:rPr lang="fr-FR" smtClean="0"/>
              <a:t>06/11/2020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C9C3E-CDA1-4EDC-ADCC-D969BE793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9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4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DD62-A83E-8F44-9FCE-BE2E82C2966B}" type="slidenum">
              <a:rPr kumimoji="0" lang="fr-FR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fr-FR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x-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9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DD62-A83E-8F44-9FCE-BE2E82C2966B}" type="slidenum">
              <a:rPr kumimoji="0" lang="fr-FR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fr-FR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x-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DD62-A83E-8F44-9FCE-BE2E82C2966B}" type="slidenum">
              <a:rPr kumimoji="0" lang="fr-FR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fr-FR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x-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5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5DD62-A83E-8F44-9FCE-BE2E82C2966B}" type="slidenum">
              <a:rPr kumimoji="0" lang="fr-FR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fr-FR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x-non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6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Image 4" descr="LogoCJO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"/>
            <a:ext cx="2304256" cy="1883725"/>
          </a:xfrm>
          <a:prstGeom prst="rect">
            <a:avLst/>
          </a:prstGeom>
        </p:spPr>
      </p:pic>
      <p:pic>
        <p:nvPicPr>
          <p:cNvPr id="8" name="Image 7" descr="Capture d’écran 2016-11-01 à 08.38.32.pn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"/>
            <a:ext cx="1920213" cy="213968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23392" y="6405332"/>
            <a:ext cx="10945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  <p:pic>
        <p:nvPicPr>
          <p:cNvPr id="11" name="Image 10" descr="logo CNU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68627"/>
            <a:ext cx="1536171" cy="15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9DAB6F-C441-F541-83C9-2650CE25A3CF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422413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575" y="2439647"/>
            <a:ext cx="10158848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rgbClr val="CC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5647AE-C305-F549-B878-167ADFBE96C9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419722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  <p:pic>
        <p:nvPicPr>
          <p:cNvPr id="9" name="Image 8" descr="Capture d’écran 2016-11-01 à 08.38.32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576" y="5714178"/>
            <a:ext cx="911424" cy="11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0C3CF-055E-064F-8F74-E6C693DB0737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16379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22976-8A72-B443-A9F4-F6481008B932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178961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B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41992" y="3326145"/>
            <a:ext cx="7548824" cy="1646307"/>
          </a:xfrm>
        </p:spPr>
        <p:txBody>
          <a:bodyPr anchor="b">
            <a:normAutofit/>
          </a:bodyPr>
          <a:lstStyle>
            <a:lvl1pPr marL="0" indent="0">
              <a:buNone/>
              <a:defRPr sz="48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sp>
        <p:nvSpPr>
          <p:cNvPr id="11" name="Subtitle 1"/>
          <p:cNvSpPr txBox="1">
            <a:spLocks/>
          </p:cNvSpPr>
          <p:nvPr userDrawn="1"/>
        </p:nvSpPr>
        <p:spPr>
          <a:xfrm>
            <a:off x="4519855" y="6482697"/>
            <a:ext cx="1400847" cy="21360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dirty="0">
                <a:solidFill>
                  <a:srgbClr val="FFFFFF"/>
                </a:solidFill>
                <a:latin typeface="Helvetica Neue"/>
                <a:cs typeface="Helvetica Neue"/>
              </a:rPr>
              <a:t>Powered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4971" y="4972051"/>
            <a:ext cx="3917951" cy="5143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53" y="6388544"/>
            <a:ext cx="1842324" cy="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81870" y="4852525"/>
            <a:ext cx="6101851" cy="46778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73051" y="3113001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73051" y="4043008"/>
            <a:ext cx="5145616" cy="374649"/>
          </a:xfrm>
        </p:spPr>
        <p:txBody>
          <a:bodyPr/>
          <a:lstStyle>
            <a:lvl2pPr marL="6351" indent="0">
              <a:buNone/>
              <a:defRPr sz="21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81870" y="5397121"/>
            <a:ext cx="6101851" cy="46778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D887A-8A42-304B-A2FD-047C71F1524C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408280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284E30-4078-7D43-9F24-F97AA9E17FFB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340598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288E1-AA57-2E43-AC41-4A5EDFB162D8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411328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0E104-23D3-114A-9184-3BC1AAA8E080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2020 </a:t>
            </a:r>
          </a:p>
        </p:txBody>
      </p:sp>
    </p:spTree>
    <p:extLst>
      <p:ext uri="{BB962C8B-B14F-4D97-AF65-F5344CB8AC3E}">
        <p14:creationId xmlns:p14="http://schemas.microsoft.com/office/powerpoint/2010/main" val="72119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56796"/>
            <a:ext cx="1097280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3392" y="6381328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package" Target="../embeddings/Document_Microsoft_Word.docx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emf"/><Relationship Id="rId4" Type="http://schemas.openxmlformats.org/officeDocument/2006/relationships/package" Target="../embeddings/Document_Microsoft_Word3.docx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959823"/>
          </a:xfrm>
        </p:spPr>
        <p:txBody>
          <a:bodyPr>
            <a:noAutofit/>
          </a:bodyPr>
          <a:lstStyle/>
          <a:p>
            <a:r>
              <a:rPr lang="fr-FR" sz="4800" dirty="0"/>
              <a:t>AG du CFCOT</a:t>
            </a:r>
            <a:br>
              <a:rPr lang="fr-FR" sz="4800" dirty="0"/>
            </a:br>
            <a:r>
              <a:rPr lang="fr-FR" sz="4800" dirty="0"/>
              <a:t> 9 novembre 2020</a:t>
            </a:r>
          </a:p>
        </p:txBody>
      </p:sp>
      <p:pic>
        <p:nvPicPr>
          <p:cNvPr id="3" name="Image 2" descr="logo Collège SF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2" y="1700808"/>
            <a:ext cx="3006527" cy="8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0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87BE2F-E2A6-4E42-A198-EEA6BFAA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62" y="1524000"/>
            <a:ext cx="7707677" cy="4419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77DA0A-D78C-A544-9764-C7DF7031D07D}"/>
              </a:ext>
            </a:extLst>
          </p:cNvPr>
          <p:cNvSpPr txBox="1"/>
          <p:nvPr/>
        </p:nvSpPr>
        <p:spPr>
          <a:xfrm>
            <a:off x="3588165" y="838201"/>
            <a:ext cx="50156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/>
              <a:t>Maquette Programme Simulation R3C</a:t>
            </a:r>
          </a:p>
        </p:txBody>
      </p:sp>
    </p:spTree>
    <p:extLst>
      <p:ext uri="{BB962C8B-B14F-4D97-AF65-F5344CB8AC3E}">
        <p14:creationId xmlns:p14="http://schemas.microsoft.com/office/powerpoint/2010/main" val="293243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59300" y="5511191"/>
            <a:ext cx="2974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Phase </a:t>
            </a:r>
            <a:r>
              <a:rPr sz="2400" b="1" dirty="0">
                <a:solidFill>
                  <a:srgbClr val="006FC0"/>
                </a:solidFill>
                <a:latin typeface="+mj-lt"/>
                <a:cs typeface="Times New Roman"/>
              </a:rPr>
              <a:t>de</a:t>
            </a:r>
            <a:r>
              <a:rPr sz="2400" b="1" spc="-6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latin typeface="+mj-lt"/>
                <a:cs typeface="Times New Roman"/>
              </a:rPr>
              <a:t>consolidation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1387" y="1233069"/>
            <a:ext cx="7495540" cy="3431709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R="59055" algn="ctr">
              <a:spcBef>
                <a:spcPts val="1420"/>
              </a:spcBef>
            </a:pPr>
            <a:r>
              <a:rPr sz="2200" b="1" spc="-25" dirty="0">
                <a:latin typeface="+mj-lt"/>
                <a:cs typeface="Times New Roman"/>
              </a:rPr>
              <a:t>Validation </a:t>
            </a:r>
            <a:r>
              <a:rPr sz="2200" b="1" dirty="0">
                <a:latin typeface="+mj-lt"/>
                <a:cs typeface="Times New Roman"/>
              </a:rPr>
              <a:t>de </a:t>
            </a:r>
            <a:r>
              <a:rPr sz="2200" b="1" spc="-5" dirty="0">
                <a:latin typeface="+mj-lt"/>
                <a:cs typeface="Times New Roman"/>
              </a:rPr>
              <a:t>la phase</a:t>
            </a:r>
            <a:r>
              <a:rPr sz="2200" b="1" spc="20" dirty="0">
                <a:latin typeface="+mj-lt"/>
                <a:cs typeface="Times New Roman"/>
              </a:rPr>
              <a:t> </a:t>
            </a:r>
            <a:r>
              <a:rPr sz="2200" b="1" spc="-10" dirty="0">
                <a:latin typeface="+mj-lt"/>
                <a:cs typeface="Times New Roman"/>
              </a:rPr>
              <a:t>d’approfondissement</a:t>
            </a:r>
            <a:endParaRPr sz="2200" dirty="0">
              <a:latin typeface="+mj-lt"/>
              <a:cs typeface="Times New Roman"/>
            </a:endParaRPr>
          </a:p>
          <a:p>
            <a:pPr marR="57785" algn="ctr">
              <a:spcBef>
                <a:spcPts val="1320"/>
              </a:spcBef>
              <a:tabLst>
                <a:tab pos="297815" algn="l"/>
              </a:tabLst>
            </a:pPr>
            <a:r>
              <a:rPr sz="2200" b="1" spc="-5" dirty="0">
                <a:latin typeface="+mj-lt"/>
                <a:cs typeface="Times New Roman"/>
              </a:rPr>
              <a:t>+	Soutenance avec succès de la</a:t>
            </a:r>
            <a:r>
              <a:rPr sz="2200" b="1" dirty="0">
                <a:latin typeface="+mj-lt"/>
                <a:cs typeface="Times New Roman"/>
              </a:rPr>
              <a:t> </a:t>
            </a:r>
            <a:r>
              <a:rPr sz="2200" b="1" spc="-5" dirty="0">
                <a:latin typeface="+mj-lt"/>
                <a:cs typeface="Times New Roman"/>
              </a:rPr>
              <a:t>thèse</a:t>
            </a:r>
            <a:endParaRPr sz="22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110489" algn="ctr"/>
            <a:r>
              <a:rPr sz="2200" b="1" spc="-5" dirty="0">
                <a:latin typeface="+mj-lt"/>
                <a:cs typeface="Times New Roman"/>
              </a:rPr>
              <a:t>Diplôme d’Etat de docteur en</a:t>
            </a:r>
            <a:r>
              <a:rPr sz="2200" b="1" spc="-20" dirty="0">
                <a:latin typeface="+mj-lt"/>
                <a:cs typeface="Times New Roman"/>
              </a:rPr>
              <a:t> </a:t>
            </a:r>
            <a:r>
              <a:rPr sz="2200" b="1" spc="-5" dirty="0">
                <a:latin typeface="+mj-lt"/>
                <a:cs typeface="Times New Roman"/>
              </a:rPr>
              <a:t>médecine</a:t>
            </a:r>
            <a:endParaRPr sz="2200" dirty="0">
              <a:latin typeface="+mj-lt"/>
              <a:cs typeface="Times New Roman"/>
            </a:endParaRPr>
          </a:p>
          <a:p>
            <a:pPr>
              <a:spcBef>
                <a:spcPts val="2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spc="-5" dirty="0">
                <a:latin typeface="+mj-lt"/>
                <a:cs typeface="Times New Roman"/>
              </a:rPr>
              <a:t>Inscription </a:t>
            </a:r>
            <a:r>
              <a:rPr sz="2200" dirty="0">
                <a:latin typeface="+mj-lt"/>
                <a:cs typeface="Times New Roman"/>
              </a:rPr>
              <a:t>conditionnelle </a:t>
            </a:r>
            <a:r>
              <a:rPr sz="2200" spc="-5" dirty="0">
                <a:latin typeface="+mj-lt"/>
                <a:cs typeface="Times New Roman"/>
              </a:rPr>
              <a:t>à l’Ordre des </a:t>
            </a:r>
            <a:r>
              <a:rPr sz="2200" spc="-10" dirty="0">
                <a:latin typeface="+mj-lt"/>
                <a:cs typeface="Times New Roman"/>
              </a:rPr>
              <a:t>Médecins </a:t>
            </a:r>
            <a:r>
              <a:rPr sz="2200" spc="-5" dirty="0">
                <a:latin typeface="+mj-lt"/>
                <a:cs typeface="Times New Roman"/>
              </a:rPr>
              <a:t>(tableau</a:t>
            </a:r>
            <a:r>
              <a:rPr sz="2200" spc="90" dirty="0">
                <a:latin typeface="+mj-lt"/>
                <a:cs typeface="Times New Roman"/>
              </a:rPr>
              <a:t> </a:t>
            </a:r>
            <a:r>
              <a:rPr sz="2200" spc="-5" dirty="0">
                <a:latin typeface="+mj-lt"/>
                <a:cs typeface="Times New Roman"/>
              </a:rPr>
              <a:t>spécial)</a:t>
            </a:r>
            <a:endParaRPr sz="2200" dirty="0">
              <a:latin typeface="+mj-lt"/>
              <a:cs typeface="Times New Roman"/>
            </a:endParaRPr>
          </a:p>
          <a:p>
            <a:pPr algn="ctr">
              <a:spcBef>
                <a:spcPts val="1320"/>
              </a:spcBef>
            </a:pPr>
            <a:r>
              <a:rPr sz="2200" spc="-5" dirty="0">
                <a:latin typeface="+mj-lt"/>
                <a:cs typeface="Times New Roman"/>
              </a:rPr>
              <a:t>dans les 3 </a:t>
            </a:r>
            <a:r>
              <a:rPr sz="2200" spc="-10" dirty="0">
                <a:latin typeface="+mj-lt"/>
                <a:cs typeface="Times New Roman"/>
              </a:rPr>
              <a:t>mois </a:t>
            </a:r>
            <a:r>
              <a:rPr sz="2200" spc="-5" dirty="0">
                <a:latin typeface="+mj-lt"/>
                <a:cs typeface="Times New Roman"/>
              </a:rPr>
              <a:t>suivant la nomination </a:t>
            </a:r>
            <a:r>
              <a:rPr sz="2200" dirty="0">
                <a:latin typeface="+mj-lt"/>
                <a:cs typeface="Times New Roman"/>
              </a:rPr>
              <a:t>de </a:t>
            </a:r>
            <a:r>
              <a:rPr sz="2200" spc="-5" dirty="0">
                <a:latin typeface="+mj-lt"/>
                <a:cs typeface="Times New Roman"/>
              </a:rPr>
              <a:t>docteur</a:t>
            </a:r>
            <a:r>
              <a:rPr sz="2200" spc="40" dirty="0">
                <a:latin typeface="+mj-lt"/>
                <a:cs typeface="Times New Roman"/>
              </a:rPr>
              <a:t> </a:t>
            </a:r>
            <a:r>
              <a:rPr sz="2200" spc="-5" dirty="0">
                <a:latin typeface="+mj-lt"/>
                <a:cs typeface="Times New Roman"/>
              </a:rPr>
              <a:t>junior</a:t>
            </a:r>
            <a:endParaRPr sz="2200" dirty="0">
              <a:latin typeface="+mj-lt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84850" y="4954904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2840" y="2506726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3" y="0"/>
                </a:moveTo>
                <a:lnTo>
                  <a:pt x="449453" y="10795"/>
                </a:lnTo>
                <a:lnTo>
                  <a:pt x="149860" y="10795"/>
                </a:lnTo>
                <a:lnTo>
                  <a:pt x="149860" y="0"/>
                </a:lnTo>
                <a:lnTo>
                  <a:pt x="449453" y="0"/>
                </a:lnTo>
                <a:close/>
              </a:path>
              <a:path w="599439" h="346710">
                <a:moveTo>
                  <a:pt x="449453" y="21589"/>
                </a:moveTo>
                <a:lnTo>
                  <a:pt x="449453" y="43179"/>
                </a:lnTo>
                <a:lnTo>
                  <a:pt x="149860" y="43179"/>
                </a:lnTo>
                <a:lnTo>
                  <a:pt x="149860" y="21589"/>
                </a:lnTo>
                <a:lnTo>
                  <a:pt x="449453" y="21589"/>
                </a:lnTo>
                <a:close/>
              </a:path>
              <a:path w="599439" h="346710">
                <a:moveTo>
                  <a:pt x="449453" y="54101"/>
                </a:moveTo>
                <a:lnTo>
                  <a:pt x="449453" y="173100"/>
                </a:lnTo>
                <a:lnTo>
                  <a:pt x="599186" y="173100"/>
                </a:lnTo>
                <a:lnTo>
                  <a:pt x="299593" y="346201"/>
                </a:lnTo>
                <a:lnTo>
                  <a:pt x="0" y="173100"/>
                </a:lnTo>
                <a:lnTo>
                  <a:pt x="149860" y="173100"/>
                </a:lnTo>
                <a:lnTo>
                  <a:pt x="149860" y="54101"/>
                </a:lnTo>
                <a:lnTo>
                  <a:pt x="449453" y="54101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32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14600" y="1828800"/>
            <a:ext cx="7162800" cy="375269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354965" marR="252095" indent="-354965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b="1" dirty="0">
                <a:solidFill>
                  <a:srgbClr val="0070C0"/>
                </a:solidFill>
                <a:latin typeface="+mj-lt"/>
                <a:cs typeface="Times New Roman"/>
              </a:rPr>
              <a:t>Evaluation </a:t>
            </a:r>
            <a:r>
              <a:rPr sz="2100" b="1" spc="-5" dirty="0">
                <a:solidFill>
                  <a:srgbClr val="0070C0"/>
                </a:solidFill>
                <a:latin typeface="+mj-lt"/>
                <a:cs typeface="Times New Roman"/>
              </a:rPr>
              <a:t>de l’apprentissages </a:t>
            </a:r>
            <a:r>
              <a:rPr sz="2100" b="1" dirty="0">
                <a:solidFill>
                  <a:srgbClr val="0070C0"/>
                </a:solidFill>
                <a:latin typeface="+mj-lt"/>
                <a:cs typeface="Times New Roman"/>
              </a:rPr>
              <a:t>en </a:t>
            </a:r>
            <a:r>
              <a:rPr sz="2100" b="1" spc="-5" dirty="0">
                <a:solidFill>
                  <a:srgbClr val="0070C0"/>
                </a:solidFill>
                <a:latin typeface="+mj-lt"/>
                <a:cs typeface="Times New Roman"/>
              </a:rPr>
              <a:t>stage </a:t>
            </a:r>
            <a:endParaRPr lang="fr-FR" sz="2100" b="1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marR="252095" lvl="1">
              <a:lnSpc>
                <a:spcPct val="15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sz="2000" b="1" spc="-25" dirty="0">
                <a:solidFill>
                  <a:srgbClr val="0070C0"/>
                </a:solidFill>
                <a:latin typeface="+mj-lt"/>
                <a:cs typeface="Times New Roman"/>
              </a:rPr>
              <a:t>Validation 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des stages</a:t>
            </a:r>
            <a:endParaRPr lang="fr-FR" sz="2000" b="1" spc="-5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marR="252095" lvl="1">
              <a:lnSpc>
                <a:spcPct val="15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latin typeface="+mj-lt"/>
                <a:cs typeface="Times New Roman"/>
              </a:rPr>
              <a:t>+ validation 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des </a:t>
            </a:r>
            <a:r>
              <a:rPr lang="fr-FR"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connaissances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lang="fr-FR"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(QCS, EBOT exam ?)</a:t>
            </a:r>
          </a:p>
          <a:p>
            <a:pPr marR="252095" lvl="1">
              <a:lnSpc>
                <a:spcPct val="15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latin typeface="+mj-lt"/>
                <a:cs typeface="Times New Roman"/>
              </a:rPr>
              <a:t>et </a:t>
            </a:r>
            <a:r>
              <a:rPr sz="2000" b="1" dirty="0" err="1">
                <a:solidFill>
                  <a:srgbClr val="0070C0"/>
                </a:solidFill>
                <a:latin typeface="+mj-lt"/>
                <a:cs typeface="Times New Roman"/>
              </a:rPr>
              <a:t>compétences</a:t>
            </a:r>
            <a:r>
              <a:rPr lang="fr-FR" sz="2000" b="1" dirty="0">
                <a:solidFill>
                  <a:srgbClr val="0070C0"/>
                </a:solidFill>
                <a:latin typeface="+mj-lt"/>
                <a:cs typeface="Times New Roman"/>
              </a:rPr>
              <a:t> (Simulation)</a:t>
            </a:r>
            <a:endParaRPr sz="2000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marL="354965" marR="5080" indent="-354965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b="1" dirty="0">
                <a:solidFill>
                  <a:srgbClr val="0070C0"/>
                </a:solidFill>
                <a:latin typeface="+mj-lt"/>
                <a:cs typeface="Times New Roman"/>
              </a:rPr>
              <a:t>Non validation de </a:t>
            </a:r>
            <a:r>
              <a:rPr sz="2100" b="1" spc="-5" dirty="0">
                <a:solidFill>
                  <a:srgbClr val="0070C0"/>
                </a:solidFill>
                <a:latin typeface="+mj-lt"/>
                <a:cs typeface="Times New Roman"/>
              </a:rPr>
              <a:t>P2 </a:t>
            </a:r>
            <a:r>
              <a:rPr sz="2100" b="1" dirty="0">
                <a:solidFill>
                  <a:srgbClr val="0070C0"/>
                </a:solidFill>
                <a:latin typeface="+mj-lt"/>
                <a:cs typeface="Times New Roman"/>
              </a:rPr>
              <a:t>: la commission locale de</a:t>
            </a:r>
            <a:r>
              <a:rPr sz="2100" b="1" spc="-120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sz="2100" b="1" spc="-5" dirty="0">
                <a:solidFill>
                  <a:srgbClr val="0070C0"/>
                </a:solidFill>
                <a:latin typeface="+mj-lt"/>
                <a:cs typeface="Times New Roman"/>
              </a:rPr>
              <a:t>coordination  de </a:t>
            </a:r>
            <a:r>
              <a:rPr sz="2100" b="1" dirty="0">
                <a:solidFill>
                  <a:srgbClr val="0070C0"/>
                </a:solidFill>
                <a:latin typeface="+mj-lt"/>
                <a:cs typeface="Times New Roman"/>
              </a:rPr>
              <a:t>la </a:t>
            </a:r>
            <a:r>
              <a:rPr sz="2100" b="1" spc="-5" dirty="0" err="1">
                <a:solidFill>
                  <a:srgbClr val="0070C0"/>
                </a:solidFill>
                <a:latin typeface="+mj-lt"/>
                <a:cs typeface="Times New Roman"/>
              </a:rPr>
              <a:t>spécialité</a:t>
            </a:r>
            <a:r>
              <a:rPr sz="2100" b="1" spc="-5" dirty="0">
                <a:solidFill>
                  <a:srgbClr val="0070C0"/>
                </a:solidFill>
                <a:latin typeface="+mj-lt"/>
                <a:cs typeface="Times New Roman"/>
              </a:rPr>
              <a:t> propose</a:t>
            </a:r>
            <a:endParaRPr lang="fr-FR" sz="2100" b="1" spc="-5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marR="5080" lvl="1">
              <a:lnSpc>
                <a:spcPct val="150000"/>
              </a:lnSpc>
              <a:spcBef>
                <a:spcPts val="5"/>
              </a:spcBef>
              <a:tabLst>
                <a:tab pos="354965" algn="l"/>
                <a:tab pos="355600" algn="l"/>
              </a:tabLst>
            </a:pPr>
            <a:r>
              <a:rPr sz="2000" b="1" spc="-5" dirty="0" err="1">
                <a:solidFill>
                  <a:srgbClr val="0070C0"/>
                </a:solidFill>
                <a:latin typeface="+mj-lt"/>
                <a:cs typeface="Times New Roman"/>
              </a:rPr>
              <a:t>soit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sz="2000" b="1" dirty="0">
                <a:solidFill>
                  <a:srgbClr val="0070C0"/>
                </a:solidFill>
                <a:latin typeface="+mj-lt"/>
                <a:cs typeface="Times New Roman"/>
              </a:rPr>
              <a:t>la 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réorientation de </a:t>
            </a:r>
            <a:r>
              <a:rPr sz="2000" b="1" dirty="0" err="1">
                <a:solidFill>
                  <a:srgbClr val="0070C0"/>
                </a:solidFill>
                <a:latin typeface="+mj-lt"/>
                <a:cs typeface="Times New Roman"/>
              </a:rPr>
              <a:t>l'étudiant</a:t>
            </a:r>
            <a:endParaRPr lang="fr-FR" sz="2000" b="1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marR="5080" lvl="1">
              <a:lnSpc>
                <a:spcPct val="150000"/>
              </a:lnSpc>
              <a:spcBef>
                <a:spcPts val="5"/>
              </a:spcBef>
              <a:tabLst>
                <a:tab pos="354965" algn="l"/>
                <a:tab pos="355600" algn="l"/>
              </a:tabLst>
            </a:pPr>
            <a:r>
              <a:rPr sz="2000" b="1" spc="-5" dirty="0" err="1">
                <a:solidFill>
                  <a:srgbClr val="0070C0"/>
                </a:solidFill>
                <a:latin typeface="+mj-lt"/>
                <a:cs typeface="Times New Roman"/>
              </a:rPr>
              <a:t>soit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sz="2000" b="1" dirty="0">
                <a:solidFill>
                  <a:srgbClr val="0070C0"/>
                </a:solidFill>
                <a:latin typeface="+mj-lt"/>
                <a:cs typeface="Times New Roman"/>
              </a:rPr>
              <a:t>la 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prolongation de </a:t>
            </a:r>
            <a:r>
              <a:rPr sz="2000" b="1" dirty="0">
                <a:solidFill>
                  <a:srgbClr val="0070C0"/>
                </a:solidFill>
                <a:latin typeface="+mj-lt"/>
                <a:cs typeface="Times New Roman"/>
              </a:rPr>
              <a:t>P2 </a:t>
            </a:r>
            <a:r>
              <a:rPr sz="2000" b="1" spc="-5" dirty="0">
                <a:solidFill>
                  <a:srgbClr val="0070C0"/>
                </a:solidFill>
                <a:latin typeface="+mj-lt"/>
                <a:cs typeface="Times New Roman"/>
              </a:rPr>
              <a:t>d’un</a:t>
            </a:r>
            <a:r>
              <a:rPr sz="2000" b="1" spc="-90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sz="2000" b="1" spc="-10" dirty="0">
                <a:solidFill>
                  <a:srgbClr val="0070C0"/>
                </a:solidFill>
                <a:latin typeface="+mj-lt"/>
                <a:cs typeface="Times New Roman"/>
              </a:rPr>
              <a:t>semestre</a:t>
            </a:r>
            <a:endParaRPr sz="2000" dirty="0">
              <a:solidFill>
                <a:srgbClr val="0070C0"/>
              </a:solidFill>
              <a:latin typeface="+mj-lt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28620" y="1080926"/>
            <a:ext cx="633476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latin typeface="+mj-lt"/>
              </a:rPr>
              <a:t>Validation </a:t>
            </a:r>
            <a:r>
              <a:rPr spc="-5" dirty="0">
                <a:latin typeface="+mj-lt"/>
              </a:rPr>
              <a:t>de </a:t>
            </a:r>
            <a:r>
              <a:rPr dirty="0">
                <a:latin typeface="+mj-lt"/>
              </a:rPr>
              <a:t>la </a:t>
            </a:r>
            <a:r>
              <a:rPr spc="-5" dirty="0">
                <a:latin typeface="+mj-lt"/>
              </a:rPr>
              <a:t>phase d’approfondissement</a:t>
            </a:r>
            <a:r>
              <a:rPr spc="-35" dirty="0">
                <a:latin typeface="+mj-lt"/>
              </a:rPr>
              <a:t> </a:t>
            </a:r>
            <a:r>
              <a:rPr dirty="0">
                <a:latin typeface="+mj-lt"/>
              </a:rPr>
              <a:t>(P2)</a:t>
            </a:r>
          </a:p>
        </p:txBody>
      </p:sp>
    </p:spTree>
    <p:extLst>
      <p:ext uri="{BB962C8B-B14F-4D97-AF65-F5344CB8AC3E}">
        <p14:creationId xmlns:p14="http://schemas.microsoft.com/office/powerpoint/2010/main" val="2669480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2919" y="1109217"/>
            <a:ext cx="5179060" cy="36068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5400">
              <a:spcBef>
                <a:spcPts val="95"/>
              </a:spcBef>
            </a:pPr>
            <a:r>
              <a:rPr sz="2200" spc="-5" dirty="0">
                <a:solidFill>
                  <a:srgbClr val="000000"/>
                </a:solidFill>
                <a:latin typeface="+mj-lt"/>
              </a:rPr>
              <a:t>Réforme du </a:t>
            </a:r>
            <a:r>
              <a:rPr sz="2200" dirty="0">
                <a:solidFill>
                  <a:srgbClr val="000000"/>
                </a:solidFill>
                <a:latin typeface="+mj-lt"/>
              </a:rPr>
              <a:t>3</a:t>
            </a:r>
            <a:r>
              <a:rPr sz="2175" baseline="24904" dirty="0">
                <a:solidFill>
                  <a:srgbClr val="000000"/>
                </a:solidFill>
                <a:latin typeface="+mj-lt"/>
              </a:rPr>
              <a:t>ème </a:t>
            </a:r>
            <a:r>
              <a:rPr sz="2200" spc="-5" dirty="0">
                <a:solidFill>
                  <a:srgbClr val="000000"/>
                </a:solidFill>
                <a:latin typeface="+mj-lt"/>
              </a:rPr>
              <a:t>cycle des études</a:t>
            </a:r>
            <a:r>
              <a:rPr sz="2200" spc="-130" dirty="0">
                <a:solidFill>
                  <a:srgbClr val="000000"/>
                </a:solidFill>
                <a:latin typeface="+mj-lt"/>
              </a:rPr>
              <a:t> </a:t>
            </a:r>
            <a:r>
              <a:rPr sz="2200" spc="-5" dirty="0">
                <a:solidFill>
                  <a:srgbClr val="000000"/>
                </a:solidFill>
                <a:latin typeface="+mj-lt"/>
              </a:rPr>
              <a:t>médicales</a:t>
            </a:r>
            <a:endParaRPr sz="2200" dirty="0"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0776" y="1621358"/>
            <a:ext cx="8372475" cy="29638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29460" algn="just">
              <a:spcBef>
                <a:spcPts val="105"/>
              </a:spcBef>
            </a:pP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Soutenance avec succès de la</a:t>
            </a:r>
            <a:r>
              <a:rPr sz="2300" b="1" spc="-65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thèse</a:t>
            </a:r>
            <a:endParaRPr sz="2300" dirty="0">
              <a:latin typeface="+mj-lt"/>
              <a:cs typeface="Times New Roman"/>
            </a:endParaRPr>
          </a:p>
          <a:p>
            <a:pPr marL="269875" marR="206375" indent="-257810" algn="just">
              <a:lnSpc>
                <a:spcPct val="150100"/>
              </a:lnSpc>
              <a:spcBef>
                <a:spcPts val="1789"/>
              </a:spcBef>
              <a:buFont typeface="Arial"/>
              <a:buChar char="•"/>
              <a:tabLst>
                <a:tab pos="270510" algn="l"/>
              </a:tabLst>
            </a:pPr>
            <a:r>
              <a:rPr sz="2100" b="1" spc="-5" dirty="0">
                <a:latin typeface="+mj-lt"/>
                <a:cs typeface="Times New Roman"/>
              </a:rPr>
              <a:t>Délai pour soutenir thèse jusqu'au </a:t>
            </a:r>
            <a:r>
              <a:rPr sz="2100" b="1" dirty="0">
                <a:latin typeface="+mj-lt"/>
                <a:cs typeface="Times New Roman"/>
              </a:rPr>
              <a:t>31 </a:t>
            </a:r>
            <a:r>
              <a:rPr sz="2100" b="1" spc="-10" dirty="0" err="1">
                <a:latin typeface="+mj-lt"/>
                <a:cs typeface="Times New Roman"/>
              </a:rPr>
              <a:t>décembre</a:t>
            </a:r>
            <a:r>
              <a:rPr sz="2100" b="1" spc="-10" dirty="0">
                <a:latin typeface="+mj-lt"/>
                <a:cs typeface="Times New Roman"/>
              </a:rPr>
              <a:t> </a:t>
            </a:r>
            <a:r>
              <a:rPr sz="2100" b="1" dirty="0">
                <a:latin typeface="+mj-lt"/>
                <a:cs typeface="Times New Roman"/>
              </a:rPr>
              <a:t>202</a:t>
            </a:r>
            <a:r>
              <a:rPr lang="fr-FR" sz="2100" b="1" dirty="0">
                <a:latin typeface="+mj-lt"/>
                <a:cs typeface="Times New Roman"/>
              </a:rPr>
              <a:t>1</a:t>
            </a:r>
            <a:r>
              <a:rPr sz="2100" b="1" dirty="0">
                <a:latin typeface="+mj-lt"/>
                <a:cs typeface="Times New Roman"/>
              </a:rPr>
              <a:t>, </a:t>
            </a:r>
            <a:r>
              <a:rPr sz="2100" b="1" spc="-5" dirty="0">
                <a:latin typeface="+mj-lt"/>
                <a:cs typeface="Times New Roman"/>
              </a:rPr>
              <a:t>sous réserve du  dépôt de sujet de </a:t>
            </a:r>
            <a:r>
              <a:rPr sz="2100" b="1" dirty="0">
                <a:latin typeface="+mj-lt"/>
                <a:cs typeface="Times New Roman"/>
              </a:rPr>
              <a:t>thèse au </a:t>
            </a:r>
            <a:r>
              <a:rPr sz="2100" b="1" spc="-5" dirty="0">
                <a:latin typeface="+mj-lt"/>
                <a:cs typeface="Times New Roman"/>
              </a:rPr>
              <a:t>plus </a:t>
            </a:r>
            <a:r>
              <a:rPr sz="2100" b="1" dirty="0">
                <a:latin typeface="+mj-lt"/>
                <a:cs typeface="Times New Roman"/>
              </a:rPr>
              <a:t>tard le 31 </a:t>
            </a:r>
            <a:r>
              <a:rPr sz="2100" b="1" spc="-5" dirty="0" err="1">
                <a:latin typeface="+mj-lt"/>
                <a:cs typeface="Times New Roman"/>
              </a:rPr>
              <a:t>octobre</a:t>
            </a:r>
            <a:r>
              <a:rPr sz="2100" b="1" spc="-5" dirty="0">
                <a:latin typeface="+mj-lt"/>
                <a:cs typeface="Times New Roman"/>
              </a:rPr>
              <a:t> </a:t>
            </a:r>
            <a:r>
              <a:rPr sz="2100" b="1" dirty="0">
                <a:latin typeface="+mj-lt"/>
                <a:cs typeface="Times New Roman"/>
              </a:rPr>
              <a:t>202</a:t>
            </a:r>
            <a:r>
              <a:rPr lang="fr-FR" sz="2100" b="1" dirty="0">
                <a:latin typeface="+mj-lt"/>
                <a:cs typeface="Times New Roman"/>
              </a:rPr>
              <a:t>1</a:t>
            </a:r>
            <a:r>
              <a:rPr sz="2100" b="1" dirty="0">
                <a:latin typeface="+mj-lt"/>
                <a:cs typeface="Times New Roman"/>
              </a:rPr>
              <a:t> </a:t>
            </a:r>
            <a:r>
              <a:rPr sz="2100" b="1" spc="-5" dirty="0">
                <a:latin typeface="+mj-lt"/>
                <a:cs typeface="Times New Roman"/>
              </a:rPr>
              <a:t>pour </a:t>
            </a:r>
            <a:r>
              <a:rPr sz="2100" b="1" spc="-10" dirty="0">
                <a:latin typeface="+mj-lt"/>
                <a:cs typeface="Times New Roman"/>
              </a:rPr>
              <a:t>entrer </a:t>
            </a:r>
            <a:r>
              <a:rPr sz="2100" b="1" dirty="0">
                <a:latin typeface="+mj-lt"/>
                <a:cs typeface="Times New Roman"/>
              </a:rPr>
              <a:t>en  </a:t>
            </a:r>
            <a:r>
              <a:rPr sz="2100" b="1" spc="-5" dirty="0">
                <a:latin typeface="+mj-lt"/>
                <a:cs typeface="Times New Roman"/>
              </a:rPr>
              <a:t>phase de</a:t>
            </a:r>
            <a:r>
              <a:rPr sz="2100" b="1" spc="-10" dirty="0">
                <a:latin typeface="+mj-lt"/>
                <a:cs typeface="Times New Roman"/>
              </a:rPr>
              <a:t> </a:t>
            </a:r>
            <a:r>
              <a:rPr sz="2100" b="1" spc="-5" dirty="0">
                <a:latin typeface="+mj-lt"/>
                <a:cs typeface="Times New Roman"/>
              </a:rPr>
              <a:t>consolidation</a:t>
            </a:r>
            <a:endParaRPr sz="2100" dirty="0">
              <a:latin typeface="+mj-lt"/>
              <a:cs typeface="Times New Roman"/>
            </a:endParaRPr>
          </a:p>
          <a:p>
            <a:pPr marL="270510" marR="208915" indent="-270510" algn="just">
              <a:lnSpc>
                <a:spcPct val="150000"/>
              </a:lnSpc>
              <a:buFont typeface="Arial"/>
              <a:buChar char="•"/>
              <a:tabLst>
                <a:tab pos="270510" algn="l"/>
              </a:tabLst>
            </a:pPr>
            <a:r>
              <a:rPr sz="2100" b="1" dirty="0">
                <a:latin typeface="+mj-lt"/>
                <a:cs typeface="Times New Roman"/>
              </a:rPr>
              <a:t>Jury composé ≥ 3 </a:t>
            </a:r>
            <a:r>
              <a:rPr sz="2100" b="1" spc="-5" dirty="0">
                <a:latin typeface="+mj-lt"/>
                <a:cs typeface="Times New Roman"/>
              </a:rPr>
              <a:t>membres </a:t>
            </a:r>
            <a:r>
              <a:rPr sz="2100" b="1" dirty="0">
                <a:latin typeface="+mj-lt"/>
                <a:cs typeface="Times New Roman"/>
              </a:rPr>
              <a:t>(au lieu </a:t>
            </a:r>
            <a:r>
              <a:rPr sz="2100" b="1" spc="-5" dirty="0">
                <a:latin typeface="+mj-lt"/>
                <a:cs typeface="Times New Roman"/>
              </a:rPr>
              <a:t>de </a:t>
            </a:r>
            <a:r>
              <a:rPr sz="2100" b="1" dirty="0">
                <a:latin typeface="+mj-lt"/>
                <a:cs typeface="Times New Roman"/>
              </a:rPr>
              <a:t>4) </a:t>
            </a:r>
            <a:r>
              <a:rPr sz="2100" b="1" spc="-5" dirty="0">
                <a:latin typeface="+mj-lt"/>
                <a:cs typeface="Times New Roman"/>
              </a:rPr>
              <a:t>dont </a:t>
            </a:r>
            <a:r>
              <a:rPr sz="2100" b="1" dirty="0">
                <a:latin typeface="+mj-lt"/>
                <a:cs typeface="Times New Roman"/>
              </a:rPr>
              <a:t>le </a:t>
            </a:r>
            <a:r>
              <a:rPr sz="2100" b="1" spc="-5" dirty="0">
                <a:latin typeface="+mj-lt"/>
                <a:cs typeface="Times New Roman"/>
              </a:rPr>
              <a:t>président </a:t>
            </a:r>
            <a:r>
              <a:rPr sz="2100" b="1" dirty="0">
                <a:latin typeface="+mj-lt"/>
                <a:cs typeface="Times New Roman"/>
              </a:rPr>
              <a:t>est</a:t>
            </a:r>
            <a:r>
              <a:rPr sz="2100" b="1" spc="-114" dirty="0">
                <a:latin typeface="+mj-lt"/>
                <a:cs typeface="Times New Roman"/>
              </a:rPr>
              <a:t> </a:t>
            </a:r>
            <a:r>
              <a:rPr sz="2100" b="1" spc="5" dirty="0">
                <a:latin typeface="+mj-lt"/>
                <a:cs typeface="Times New Roman"/>
              </a:rPr>
              <a:t>PU-PH  </a:t>
            </a:r>
            <a:r>
              <a:rPr sz="2100" b="1" dirty="0">
                <a:latin typeface="+mj-lt"/>
                <a:cs typeface="Times New Roman"/>
              </a:rPr>
              <a:t>(au lieu </a:t>
            </a:r>
            <a:r>
              <a:rPr sz="2100" b="1" spc="-5" dirty="0">
                <a:latin typeface="+mj-lt"/>
                <a:cs typeface="Times New Roman"/>
              </a:rPr>
              <a:t>de </a:t>
            </a:r>
            <a:r>
              <a:rPr sz="2100" b="1" dirty="0">
                <a:latin typeface="+mj-lt"/>
                <a:cs typeface="Times New Roman"/>
              </a:rPr>
              <a:t>3 HU </a:t>
            </a:r>
            <a:r>
              <a:rPr sz="2100" b="1" spc="-5" dirty="0">
                <a:latin typeface="+mj-lt"/>
                <a:cs typeface="Times New Roman"/>
              </a:rPr>
              <a:t>dont </a:t>
            </a:r>
            <a:r>
              <a:rPr sz="2100" b="1" dirty="0">
                <a:latin typeface="+mj-lt"/>
                <a:cs typeface="Times New Roman"/>
              </a:rPr>
              <a:t>le</a:t>
            </a:r>
            <a:r>
              <a:rPr sz="2100" b="1" spc="-30" dirty="0">
                <a:latin typeface="+mj-lt"/>
                <a:cs typeface="Times New Roman"/>
              </a:rPr>
              <a:t> </a:t>
            </a:r>
            <a:r>
              <a:rPr sz="2100" b="1" spc="-5" dirty="0" err="1">
                <a:latin typeface="+mj-lt"/>
                <a:cs typeface="Times New Roman"/>
              </a:rPr>
              <a:t>président</a:t>
            </a:r>
            <a:r>
              <a:rPr sz="2100" b="1" spc="-5" dirty="0">
                <a:latin typeface="+mj-lt"/>
                <a:cs typeface="Times New Roman"/>
              </a:rPr>
              <a:t>)</a:t>
            </a:r>
            <a:endParaRPr sz="21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776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14469" y="5511191"/>
            <a:ext cx="29743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Phase </a:t>
            </a:r>
            <a:r>
              <a:rPr sz="2400" b="1" dirty="0">
                <a:solidFill>
                  <a:srgbClr val="006FC0"/>
                </a:solidFill>
                <a:latin typeface="+mj-lt"/>
                <a:cs typeface="Times New Roman"/>
              </a:rPr>
              <a:t>de</a:t>
            </a:r>
            <a:r>
              <a:rPr sz="2400" b="1" spc="-6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latin typeface="+mj-lt"/>
                <a:cs typeface="Times New Roman"/>
              </a:rPr>
              <a:t>consolidation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1387" y="1233069"/>
            <a:ext cx="7495540" cy="3431709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R="59055" algn="ctr">
              <a:spcBef>
                <a:spcPts val="1420"/>
              </a:spcBef>
            </a:pPr>
            <a:r>
              <a:rPr sz="2200" b="1" spc="-25" dirty="0">
                <a:latin typeface="+mj-lt"/>
                <a:cs typeface="Times New Roman"/>
              </a:rPr>
              <a:t>Validation </a:t>
            </a:r>
            <a:r>
              <a:rPr sz="2200" b="1" dirty="0">
                <a:latin typeface="+mj-lt"/>
                <a:cs typeface="Times New Roman"/>
              </a:rPr>
              <a:t>de </a:t>
            </a:r>
            <a:r>
              <a:rPr sz="2200" b="1" spc="-5" dirty="0">
                <a:latin typeface="+mj-lt"/>
                <a:cs typeface="Times New Roman"/>
              </a:rPr>
              <a:t>la phase</a:t>
            </a:r>
            <a:r>
              <a:rPr sz="2200" b="1" spc="20" dirty="0">
                <a:latin typeface="+mj-lt"/>
                <a:cs typeface="Times New Roman"/>
              </a:rPr>
              <a:t> </a:t>
            </a:r>
            <a:r>
              <a:rPr sz="2200" b="1" spc="-10" dirty="0">
                <a:latin typeface="+mj-lt"/>
                <a:cs typeface="Times New Roman"/>
              </a:rPr>
              <a:t>d’approfondissement</a:t>
            </a:r>
            <a:endParaRPr sz="2200" dirty="0">
              <a:latin typeface="+mj-lt"/>
              <a:cs typeface="Times New Roman"/>
            </a:endParaRPr>
          </a:p>
          <a:p>
            <a:pPr marR="57785" algn="ctr">
              <a:spcBef>
                <a:spcPts val="1320"/>
              </a:spcBef>
              <a:tabLst>
                <a:tab pos="297815" algn="l"/>
              </a:tabLst>
            </a:pPr>
            <a:r>
              <a:rPr sz="2200" b="1" spc="-5" dirty="0">
                <a:latin typeface="+mj-lt"/>
                <a:cs typeface="Times New Roman"/>
              </a:rPr>
              <a:t>+	Soutenance avec succès de la</a:t>
            </a:r>
            <a:r>
              <a:rPr sz="2200" b="1" dirty="0">
                <a:latin typeface="+mj-lt"/>
                <a:cs typeface="Times New Roman"/>
              </a:rPr>
              <a:t> </a:t>
            </a:r>
            <a:r>
              <a:rPr sz="2200" b="1" spc="-5" dirty="0">
                <a:latin typeface="+mj-lt"/>
                <a:cs typeface="Times New Roman"/>
              </a:rPr>
              <a:t>thèse</a:t>
            </a:r>
            <a:endParaRPr sz="22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R="110489" algn="ctr"/>
            <a:r>
              <a:rPr sz="2200" b="1" spc="-5" dirty="0">
                <a:latin typeface="+mj-lt"/>
                <a:cs typeface="Times New Roman"/>
              </a:rPr>
              <a:t>Diplôme d’Etat de docteur en</a:t>
            </a:r>
            <a:r>
              <a:rPr sz="2200" b="1" spc="-20" dirty="0">
                <a:latin typeface="+mj-lt"/>
                <a:cs typeface="Times New Roman"/>
              </a:rPr>
              <a:t> </a:t>
            </a:r>
            <a:r>
              <a:rPr sz="2200" b="1" spc="-5" dirty="0">
                <a:latin typeface="+mj-lt"/>
                <a:cs typeface="Times New Roman"/>
              </a:rPr>
              <a:t>médecine</a:t>
            </a:r>
            <a:endParaRPr sz="2200" dirty="0">
              <a:latin typeface="+mj-lt"/>
              <a:cs typeface="Times New Roman"/>
            </a:endParaRPr>
          </a:p>
          <a:p>
            <a:pPr>
              <a:spcBef>
                <a:spcPts val="20"/>
              </a:spcBef>
            </a:pPr>
            <a:endParaRPr sz="2600" dirty="0">
              <a:latin typeface="+mj-lt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spc="-5" dirty="0">
                <a:latin typeface="+mj-lt"/>
                <a:cs typeface="Times New Roman"/>
              </a:rPr>
              <a:t>Inscription </a:t>
            </a:r>
            <a:r>
              <a:rPr sz="2200" dirty="0">
                <a:latin typeface="+mj-lt"/>
                <a:cs typeface="Times New Roman"/>
              </a:rPr>
              <a:t>conditionnelle </a:t>
            </a:r>
            <a:r>
              <a:rPr sz="2200" spc="-5" dirty="0">
                <a:latin typeface="+mj-lt"/>
                <a:cs typeface="Times New Roman"/>
              </a:rPr>
              <a:t>à l’Ordre des </a:t>
            </a:r>
            <a:r>
              <a:rPr sz="2200" spc="-10" dirty="0">
                <a:latin typeface="+mj-lt"/>
                <a:cs typeface="Times New Roman"/>
              </a:rPr>
              <a:t>Médecins </a:t>
            </a:r>
            <a:r>
              <a:rPr sz="2200" spc="-5" dirty="0">
                <a:latin typeface="+mj-lt"/>
                <a:cs typeface="Times New Roman"/>
              </a:rPr>
              <a:t>(tableau</a:t>
            </a:r>
            <a:r>
              <a:rPr sz="2200" spc="90" dirty="0">
                <a:latin typeface="+mj-lt"/>
                <a:cs typeface="Times New Roman"/>
              </a:rPr>
              <a:t> </a:t>
            </a:r>
            <a:r>
              <a:rPr sz="2200" spc="-5" dirty="0">
                <a:latin typeface="+mj-lt"/>
                <a:cs typeface="Times New Roman"/>
              </a:rPr>
              <a:t>spécial)</a:t>
            </a:r>
            <a:endParaRPr sz="2200" dirty="0">
              <a:latin typeface="+mj-lt"/>
              <a:cs typeface="Times New Roman"/>
            </a:endParaRPr>
          </a:p>
          <a:p>
            <a:pPr algn="ctr">
              <a:spcBef>
                <a:spcPts val="1320"/>
              </a:spcBef>
            </a:pPr>
            <a:r>
              <a:rPr sz="2200" spc="-5" dirty="0">
                <a:latin typeface="+mj-lt"/>
                <a:cs typeface="Times New Roman"/>
              </a:rPr>
              <a:t>dans les 3 </a:t>
            </a:r>
            <a:r>
              <a:rPr sz="2200" spc="-10" dirty="0">
                <a:latin typeface="+mj-lt"/>
                <a:cs typeface="Times New Roman"/>
              </a:rPr>
              <a:t>mois </a:t>
            </a:r>
            <a:r>
              <a:rPr sz="2200" spc="-5" dirty="0">
                <a:latin typeface="+mj-lt"/>
                <a:cs typeface="Times New Roman"/>
              </a:rPr>
              <a:t>suivant la nomination </a:t>
            </a:r>
            <a:r>
              <a:rPr sz="2200" dirty="0">
                <a:latin typeface="+mj-lt"/>
                <a:cs typeface="Times New Roman"/>
              </a:rPr>
              <a:t>de </a:t>
            </a:r>
            <a:r>
              <a:rPr sz="2200" spc="-5" dirty="0">
                <a:latin typeface="+mj-lt"/>
                <a:cs typeface="Times New Roman"/>
              </a:rPr>
              <a:t>docteur</a:t>
            </a:r>
            <a:r>
              <a:rPr sz="2200" spc="40" dirty="0">
                <a:latin typeface="+mj-lt"/>
                <a:cs typeface="Times New Roman"/>
              </a:rPr>
              <a:t> </a:t>
            </a:r>
            <a:r>
              <a:rPr sz="2200" spc="-5" dirty="0">
                <a:latin typeface="+mj-lt"/>
                <a:cs typeface="Times New Roman"/>
              </a:rPr>
              <a:t>junior</a:t>
            </a:r>
            <a:endParaRPr sz="2200" dirty="0">
              <a:latin typeface="+mj-lt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40832" y="4954904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59" y="10922"/>
                </a:lnTo>
                <a:lnTo>
                  <a:pt x="149859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59" y="43307"/>
                </a:lnTo>
                <a:lnTo>
                  <a:pt x="149859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5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59" y="173228"/>
                </a:lnTo>
                <a:lnTo>
                  <a:pt x="149859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8822" y="2506726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795"/>
                </a:lnTo>
                <a:lnTo>
                  <a:pt x="149860" y="10795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589"/>
                </a:moveTo>
                <a:lnTo>
                  <a:pt x="449452" y="43179"/>
                </a:lnTo>
                <a:lnTo>
                  <a:pt x="149860" y="43179"/>
                </a:lnTo>
                <a:lnTo>
                  <a:pt x="149860" y="21589"/>
                </a:lnTo>
                <a:lnTo>
                  <a:pt x="449452" y="21589"/>
                </a:lnTo>
                <a:close/>
              </a:path>
              <a:path w="599439" h="346710">
                <a:moveTo>
                  <a:pt x="449452" y="54101"/>
                </a:moveTo>
                <a:lnTo>
                  <a:pt x="449452" y="173100"/>
                </a:lnTo>
                <a:lnTo>
                  <a:pt x="599186" y="173100"/>
                </a:lnTo>
                <a:lnTo>
                  <a:pt x="299592" y="346201"/>
                </a:lnTo>
                <a:lnTo>
                  <a:pt x="0" y="173100"/>
                </a:lnTo>
                <a:lnTo>
                  <a:pt x="149860" y="173100"/>
                </a:lnTo>
                <a:lnTo>
                  <a:pt x="149860" y="54101"/>
                </a:lnTo>
                <a:lnTo>
                  <a:pt x="449452" y="54101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10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95013" y="1333882"/>
            <a:ext cx="3441700" cy="37655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sz="2300" dirty="0">
                <a:latin typeface="+mj-lt"/>
              </a:rPr>
              <a:t>Phase de consolidation</a:t>
            </a:r>
            <a:r>
              <a:rPr sz="2300" spc="-110" dirty="0">
                <a:latin typeface="+mj-lt"/>
              </a:rPr>
              <a:t> </a:t>
            </a:r>
            <a:r>
              <a:rPr sz="2300" dirty="0">
                <a:latin typeface="+mj-lt"/>
              </a:rPr>
              <a:t>(P3)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3059" y="3389910"/>
            <a:ext cx="8185150" cy="2551981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R="201930" algn="ctr">
              <a:spcBef>
                <a:spcPts val="1620"/>
              </a:spcBef>
            </a:pPr>
            <a:r>
              <a:rPr sz="2200" b="1" spc="-5" dirty="0">
                <a:solidFill>
                  <a:srgbClr val="006FC0"/>
                </a:solidFill>
                <a:latin typeface="+mj-lt"/>
                <a:cs typeface="Times New Roman"/>
              </a:rPr>
              <a:t>Docteurs</a:t>
            </a:r>
            <a:r>
              <a:rPr sz="2200" b="1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200" b="1" spc="-5" dirty="0">
                <a:solidFill>
                  <a:srgbClr val="006FC0"/>
                </a:solidFill>
                <a:latin typeface="+mj-lt"/>
                <a:cs typeface="Times New Roman"/>
              </a:rPr>
              <a:t>juniors</a:t>
            </a:r>
            <a:endParaRPr sz="2200" dirty="0">
              <a:latin typeface="+mj-lt"/>
              <a:cs typeface="Times New Roman"/>
            </a:endParaRPr>
          </a:p>
          <a:p>
            <a:pPr algn="ctr">
              <a:spcBef>
                <a:spcPts val="1520"/>
              </a:spcBef>
            </a:pPr>
            <a:r>
              <a:rPr sz="2200" b="1" spc="-5" dirty="0">
                <a:latin typeface="+mj-lt"/>
                <a:cs typeface="Times New Roman"/>
              </a:rPr>
              <a:t>Nouveau statut des étudiants de </a:t>
            </a:r>
            <a:r>
              <a:rPr sz="2200" b="1" spc="5" dirty="0">
                <a:latin typeface="+mj-lt"/>
                <a:cs typeface="Times New Roman"/>
              </a:rPr>
              <a:t>3</a:t>
            </a:r>
            <a:r>
              <a:rPr sz="2175" b="1" spc="7" baseline="24904" dirty="0">
                <a:latin typeface="+mj-lt"/>
                <a:cs typeface="Times New Roman"/>
              </a:rPr>
              <a:t>ème </a:t>
            </a:r>
            <a:r>
              <a:rPr sz="2200" b="1" spc="-5" dirty="0">
                <a:latin typeface="+mj-lt"/>
                <a:cs typeface="Times New Roman"/>
              </a:rPr>
              <a:t>cycle en phase de</a:t>
            </a:r>
            <a:r>
              <a:rPr sz="2200" b="1" spc="-35" dirty="0">
                <a:latin typeface="+mj-lt"/>
                <a:cs typeface="Times New Roman"/>
              </a:rPr>
              <a:t> </a:t>
            </a:r>
            <a:r>
              <a:rPr sz="2200" b="1" spc="-5" dirty="0">
                <a:latin typeface="+mj-lt"/>
                <a:cs typeface="Times New Roman"/>
              </a:rPr>
              <a:t>consolidation</a:t>
            </a:r>
            <a:endParaRPr sz="2200" dirty="0">
              <a:latin typeface="+mj-lt"/>
              <a:cs typeface="Times New Roman"/>
            </a:endParaRPr>
          </a:p>
          <a:p>
            <a:pPr>
              <a:spcBef>
                <a:spcPts val="50"/>
              </a:spcBef>
            </a:pPr>
            <a:endParaRPr sz="3500" dirty="0">
              <a:latin typeface="+mj-lt"/>
              <a:cs typeface="Times New Roman"/>
            </a:endParaRPr>
          </a:p>
          <a:p>
            <a:pPr marL="109855" marR="101600" algn="ctr">
              <a:spcBef>
                <a:spcPts val="5"/>
              </a:spcBef>
            </a:pPr>
            <a:r>
              <a:rPr sz="2000" i="1" dirty="0">
                <a:latin typeface="+mj-lt"/>
                <a:cs typeface="Times New Roman"/>
              </a:rPr>
              <a:t>« </a:t>
            </a:r>
            <a:r>
              <a:rPr sz="2000" i="1" spc="-5" dirty="0">
                <a:latin typeface="+mj-lt"/>
                <a:cs typeface="Times New Roman"/>
              </a:rPr>
              <a:t>Le </a:t>
            </a:r>
            <a:r>
              <a:rPr sz="2000" i="1" dirty="0">
                <a:latin typeface="+mj-lt"/>
                <a:cs typeface="Times New Roman"/>
              </a:rPr>
              <a:t>docteur junior </a:t>
            </a:r>
            <a:r>
              <a:rPr sz="2000" i="1" spc="-15" dirty="0">
                <a:latin typeface="+mj-lt"/>
                <a:cs typeface="Times New Roman"/>
              </a:rPr>
              <a:t>exerce </a:t>
            </a:r>
            <a:r>
              <a:rPr sz="2000" i="1" dirty="0">
                <a:latin typeface="+mj-lt"/>
                <a:cs typeface="Times New Roman"/>
              </a:rPr>
              <a:t>des fonctions de prévention, de </a:t>
            </a:r>
            <a:r>
              <a:rPr sz="2000" i="1" spc="-5" dirty="0">
                <a:latin typeface="+mj-lt"/>
                <a:cs typeface="Times New Roman"/>
              </a:rPr>
              <a:t>diagnostic, </a:t>
            </a:r>
            <a:r>
              <a:rPr sz="2000" i="1" dirty="0">
                <a:latin typeface="+mj-lt"/>
                <a:cs typeface="Times New Roman"/>
              </a:rPr>
              <a:t>de</a:t>
            </a:r>
            <a:r>
              <a:rPr sz="2000" i="1" spc="-160" dirty="0">
                <a:latin typeface="+mj-lt"/>
                <a:cs typeface="Times New Roman"/>
              </a:rPr>
              <a:t> </a:t>
            </a:r>
            <a:r>
              <a:rPr sz="2000" i="1" spc="-5" dirty="0">
                <a:latin typeface="+mj-lt"/>
                <a:cs typeface="Times New Roman"/>
              </a:rPr>
              <a:t>soins  et, </a:t>
            </a:r>
            <a:r>
              <a:rPr sz="2000" i="1" spc="-10" dirty="0">
                <a:latin typeface="+mj-lt"/>
                <a:cs typeface="Times New Roman"/>
              </a:rPr>
              <a:t>le </a:t>
            </a:r>
            <a:r>
              <a:rPr sz="2000" i="1" dirty="0">
                <a:latin typeface="+mj-lt"/>
                <a:cs typeface="Times New Roman"/>
              </a:rPr>
              <a:t>cas échéant, des </a:t>
            </a:r>
            <a:r>
              <a:rPr sz="2000" i="1" spc="-5" dirty="0">
                <a:latin typeface="+mj-lt"/>
                <a:cs typeface="Times New Roman"/>
              </a:rPr>
              <a:t>actes </a:t>
            </a:r>
            <a:r>
              <a:rPr sz="2000" i="1" dirty="0">
                <a:latin typeface="+mj-lt"/>
                <a:cs typeface="Times New Roman"/>
              </a:rPr>
              <a:t>de biologie médicale, avec pour objectif de  </a:t>
            </a:r>
            <a:r>
              <a:rPr sz="2000" b="1" i="1" spc="-5" dirty="0">
                <a:solidFill>
                  <a:srgbClr val="006FC0"/>
                </a:solidFill>
                <a:latin typeface="+mj-lt"/>
                <a:cs typeface="Times New Roman"/>
              </a:rPr>
              <a:t>parvenir progressivement </a:t>
            </a:r>
            <a:r>
              <a:rPr sz="2000" b="1" i="1" dirty="0">
                <a:solidFill>
                  <a:srgbClr val="006FC0"/>
                </a:solidFill>
                <a:latin typeface="+mj-lt"/>
                <a:cs typeface="Times New Roman"/>
              </a:rPr>
              <a:t>à </a:t>
            </a:r>
            <a:r>
              <a:rPr sz="2000" b="1" i="1" spc="-5" dirty="0">
                <a:solidFill>
                  <a:srgbClr val="006FC0"/>
                </a:solidFill>
                <a:latin typeface="+mj-lt"/>
                <a:cs typeface="Times New Roman"/>
              </a:rPr>
              <a:t>une </a:t>
            </a:r>
            <a:r>
              <a:rPr sz="2000" b="1" i="1" dirty="0">
                <a:solidFill>
                  <a:srgbClr val="006FC0"/>
                </a:solidFill>
                <a:latin typeface="+mj-lt"/>
                <a:cs typeface="Times New Roman"/>
              </a:rPr>
              <a:t>pratique </a:t>
            </a:r>
            <a:r>
              <a:rPr sz="2000" b="1" i="1" spc="-5" dirty="0">
                <a:solidFill>
                  <a:srgbClr val="006FC0"/>
                </a:solidFill>
                <a:latin typeface="+mj-lt"/>
                <a:cs typeface="Times New Roman"/>
              </a:rPr>
              <a:t>professionnelle </a:t>
            </a:r>
            <a:r>
              <a:rPr sz="2000" b="1" i="1" dirty="0">
                <a:solidFill>
                  <a:srgbClr val="006FC0"/>
                </a:solidFill>
                <a:latin typeface="+mj-lt"/>
                <a:cs typeface="Times New Roman"/>
              </a:rPr>
              <a:t>autonome</a:t>
            </a:r>
            <a:r>
              <a:rPr sz="2000" b="1" i="1" spc="-13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000" i="1" dirty="0">
                <a:latin typeface="+mj-lt"/>
                <a:cs typeface="Times New Roman"/>
              </a:rPr>
              <a:t>»</a:t>
            </a:r>
            <a:endParaRPr sz="2000" dirty="0">
              <a:latin typeface="+mj-lt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75406" y="1809616"/>
            <a:ext cx="52254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2200" spc="-5" dirty="0">
                <a:latin typeface="+mj-lt"/>
                <a:cs typeface="Times New Roman"/>
              </a:rPr>
              <a:t>Durée </a:t>
            </a:r>
            <a:r>
              <a:rPr lang="fr-FR" sz="2200" spc="-5" dirty="0">
                <a:latin typeface="+mj-lt"/>
                <a:cs typeface="Times New Roman"/>
              </a:rPr>
              <a:t>:</a:t>
            </a:r>
            <a:r>
              <a:rPr sz="2200" dirty="0">
                <a:latin typeface="+mj-lt"/>
                <a:cs typeface="Times New Roman"/>
              </a:rPr>
              <a:t> </a:t>
            </a:r>
            <a:r>
              <a:rPr sz="2200" spc="-5" dirty="0">
                <a:latin typeface="+mj-lt"/>
                <a:cs typeface="Times New Roman"/>
              </a:rPr>
              <a:t>2 </a:t>
            </a:r>
            <a:r>
              <a:rPr lang="fr-FR" sz="2200" spc="-5" dirty="0">
                <a:latin typeface="+mj-lt"/>
                <a:cs typeface="Times New Roman"/>
              </a:rPr>
              <a:t>x 1 </a:t>
            </a:r>
            <a:r>
              <a:rPr sz="2200" spc="-5" dirty="0">
                <a:latin typeface="+mj-lt"/>
                <a:cs typeface="Times New Roman"/>
              </a:rPr>
              <a:t>an</a:t>
            </a:r>
            <a:r>
              <a:rPr lang="fr-FR" sz="2200" spc="-5" dirty="0">
                <a:latin typeface="+mj-lt"/>
                <a:cs typeface="Times New Roman"/>
              </a:rPr>
              <a:t> </a:t>
            </a:r>
            <a:endParaRPr sz="2200" dirty="0">
              <a:latin typeface="+mj-lt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63947" y="2420874"/>
            <a:ext cx="648335" cy="939165"/>
          </a:xfrm>
          <a:custGeom>
            <a:avLst/>
            <a:gdLst/>
            <a:ahLst/>
            <a:cxnLst/>
            <a:rect l="l" t="t" r="r" b="b"/>
            <a:pathLst>
              <a:path w="648335" h="939164">
                <a:moveTo>
                  <a:pt x="0" y="352551"/>
                </a:moveTo>
                <a:lnTo>
                  <a:pt x="324103" y="0"/>
                </a:lnTo>
                <a:lnTo>
                  <a:pt x="648080" y="352551"/>
                </a:lnTo>
                <a:lnTo>
                  <a:pt x="486028" y="352551"/>
                </a:lnTo>
                <a:lnTo>
                  <a:pt x="486028" y="586486"/>
                </a:lnTo>
                <a:lnTo>
                  <a:pt x="648080" y="586486"/>
                </a:lnTo>
                <a:lnTo>
                  <a:pt x="324103" y="939038"/>
                </a:lnTo>
                <a:lnTo>
                  <a:pt x="0" y="586486"/>
                </a:lnTo>
                <a:lnTo>
                  <a:pt x="162051" y="586486"/>
                </a:lnTo>
                <a:lnTo>
                  <a:pt x="162051" y="352551"/>
                </a:lnTo>
                <a:lnTo>
                  <a:pt x="0" y="352551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617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22723" y="994918"/>
            <a:ext cx="2974340" cy="9342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402590" marR="5080" indent="-390525">
              <a:lnSpc>
                <a:spcPct val="1299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+mj-lt"/>
              </a:rPr>
              <a:t>Phase de</a:t>
            </a:r>
            <a:r>
              <a:rPr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dirty="0">
                <a:solidFill>
                  <a:srgbClr val="000000"/>
                </a:solidFill>
                <a:latin typeface="+mj-lt"/>
              </a:rPr>
              <a:t>consolidation  </a:t>
            </a:r>
            <a:r>
              <a:rPr spc="-5" dirty="0">
                <a:latin typeface="+mj-lt"/>
              </a:rPr>
              <a:t>Docteurs juniors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46681" y="2238202"/>
            <a:ext cx="6969759" cy="1603375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227329" indent="-215265">
              <a:spcBef>
                <a:spcPts val="1475"/>
              </a:spcBef>
              <a:buFont typeface="Arial"/>
              <a:buChar char="•"/>
              <a:tabLst>
                <a:tab pos="227965" algn="l"/>
              </a:tabLst>
            </a:pPr>
            <a:r>
              <a:rPr sz="2300" b="1" dirty="0">
                <a:latin typeface="+mj-lt"/>
                <a:cs typeface="Times New Roman"/>
              </a:rPr>
              <a:t>Autonomie </a:t>
            </a:r>
            <a:r>
              <a:rPr sz="2300" b="1" spc="-5" dirty="0">
                <a:latin typeface="+mj-lt"/>
                <a:cs typeface="Times New Roman"/>
              </a:rPr>
              <a:t>progressivement croissante </a:t>
            </a:r>
            <a:r>
              <a:rPr sz="2300" b="1" dirty="0">
                <a:latin typeface="+mj-lt"/>
                <a:cs typeface="Times New Roman"/>
              </a:rPr>
              <a:t>dans</a:t>
            </a:r>
            <a:r>
              <a:rPr sz="2300" b="1" spc="-85" dirty="0">
                <a:latin typeface="+mj-lt"/>
                <a:cs typeface="Times New Roman"/>
              </a:rPr>
              <a:t> </a:t>
            </a:r>
            <a:r>
              <a:rPr sz="2300" b="1" spc="-10" dirty="0">
                <a:latin typeface="+mj-lt"/>
                <a:cs typeface="Times New Roman"/>
              </a:rPr>
              <a:t>l’exercice</a:t>
            </a:r>
            <a:endParaRPr sz="2300" dirty="0">
              <a:latin typeface="+mj-lt"/>
              <a:cs typeface="Times New Roman"/>
            </a:endParaRPr>
          </a:p>
          <a:p>
            <a:pPr marL="227329" indent="-215265">
              <a:spcBef>
                <a:spcPts val="1385"/>
              </a:spcBef>
              <a:buFont typeface="Arial"/>
              <a:buChar char="•"/>
              <a:tabLst>
                <a:tab pos="227965" algn="l"/>
              </a:tabLst>
            </a:pPr>
            <a:r>
              <a:rPr sz="2300" b="1" dirty="0">
                <a:latin typeface="+mj-lt"/>
                <a:cs typeface="Times New Roman"/>
              </a:rPr>
              <a:t>Supervision / Restitution des </a:t>
            </a:r>
            <a:r>
              <a:rPr sz="2300" b="1" spc="-5" dirty="0">
                <a:latin typeface="+mj-lt"/>
                <a:cs typeface="Times New Roman"/>
              </a:rPr>
              <a:t>activités </a:t>
            </a:r>
            <a:r>
              <a:rPr sz="2300" b="1" dirty="0">
                <a:latin typeface="+mj-lt"/>
                <a:cs typeface="Times New Roman"/>
              </a:rPr>
              <a:t>vers </a:t>
            </a:r>
            <a:r>
              <a:rPr sz="2300" b="1" spc="-5" dirty="0">
                <a:latin typeface="+mj-lt"/>
                <a:cs typeface="Times New Roman"/>
              </a:rPr>
              <a:t>les</a:t>
            </a:r>
            <a:r>
              <a:rPr sz="2300" b="1" spc="-65" dirty="0">
                <a:latin typeface="+mj-lt"/>
                <a:cs typeface="Times New Roman"/>
              </a:rPr>
              <a:t> </a:t>
            </a:r>
            <a:r>
              <a:rPr sz="2300" b="1" dirty="0">
                <a:latin typeface="+mj-lt"/>
                <a:cs typeface="Times New Roman"/>
              </a:rPr>
              <a:t>seniors</a:t>
            </a:r>
            <a:endParaRPr sz="2300" dirty="0">
              <a:latin typeface="+mj-lt"/>
              <a:cs typeface="Times New Roman"/>
            </a:endParaRPr>
          </a:p>
          <a:p>
            <a:pPr marL="300355" indent="-288290">
              <a:spcBef>
                <a:spcPts val="1380"/>
              </a:spcBef>
              <a:buFont typeface="Arial"/>
              <a:buChar char="•"/>
              <a:tabLst>
                <a:tab pos="300355" algn="l"/>
                <a:tab pos="300990" algn="l"/>
              </a:tabLst>
            </a:pPr>
            <a:r>
              <a:rPr sz="2300" b="1" dirty="0">
                <a:latin typeface="+mj-lt"/>
                <a:cs typeface="Times New Roman"/>
              </a:rPr>
              <a:t>Statut spécifique / </a:t>
            </a:r>
            <a:r>
              <a:rPr sz="2300" b="1" spc="-5" dirty="0">
                <a:latin typeface="+mj-lt"/>
                <a:cs typeface="Times New Roman"/>
              </a:rPr>
              <a:t>place </a:t>
            </a:r>
            <a:r>
              <a:rPr sz="2300" b="1" dirty="0">
                <a:latin typeface="+mj-lt"/>
                <a:cs typeface="Times New Roman"/>
              </a:rPr>
              <a:t>« à part » dans </a:t>
            </a:r>
            <a:r>
              <a:rPr sz="2300" b="1" spc="-5" dirty="0">
                <a:latin typeface="+mj-lt"/>
                <a:cs typeface="Times New Roman"/>
              </a:rPr>
              <a:t>les</a:t>
            </a:r>
            <a:r>
              <a:rPr sz="2300" b="1" spc="-95" dirty="0">
                <a:latin typeface="+mj-lt"/>
                <a:cs typeface="Times New Roman"/>
              </a:rPr>
              <a:t> </a:t>
            </a:r>
            <a:r>
              <a:rPr sz="2300" b="1" dirty="0">
                <a:latin typeface="+mj-lt"/>
                <a:cs typeface="Times New Roman"/>
              </a:rPr>
              <a:t>équipes</a:t>
            </a:r>
            <a:endParaRPr sz="2300" dirty="0">
              <a:latin typeface="+mj-lt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9146" y="5367324"/>
            <a:ext cx="6767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30" dirty="0">
                <a:latin typeface="+mj-lt"/>
                <a:cs typeface="Times New Roman"/>
              </a:rPr>
              <a:t>Terrains </a:t>
            </a:r>
            <a:r>
              <a:rPr sz="2400" b="1" spc="-5" dirty="0">
                <a:latin typeface="+mj-lt"/>
                <a:cs typeface="Times New Roman"/>
              </a:rPr>
              <a:t>de stage </a:t>
            </a:r>
            <a:r>
              <a:rPr sz="2400" b="1" dirty="0">
                <a:latin typeface="+mj-lt"/>
                <a:cs typeface="Times New Roman"/>
              </a:rPr>
              <a:t>: Activités et </a:t>
            </a:r>
            <a:r>
              <a:rPr sz="2400" b="1" spc="-5" dirty="0">
                <a:latin typeface="+mj-lt"/>
                <a:cs typeface="Times New Roman"/>
              </a:rPr>
              <a:t>encadrement</a:t>
            </a:r>
            <a:r>
              <a:rPr sz="2400" b="1" spc="-160" dirty="0">
                <a:latin typeface="+mj-lt"/>
                <a:cs typeface="Times New Roman"/>
              </a:rPr>
              <a:t> </a:t>
            </a:r>
            <a:r>
              <a:rPr sz="2400" b="1" spc="-5" dirty="0">
                <a:latin typeface="+mj-lt"/>
                <a:cs typeface="Times New Roman"/>
              </a:rPr>
              <a:t>adaptés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35955" y="4509135"/>
            <a:ext cx="461645" cy="360045"/>
          </a:xfrm>
          <a:custGeom>
            <a:avLst/>
            <a:gdLst/>
            <a:ahLst/>
            <a:cxnLst/>
            <a:rect l="l" t="t" r="r" b="b"/>
            <a:pathLst>
              <a:path w="461645" h="360045">
                <a:moveTo>
                  <a:pt x="346202" y="0"/>
                </a:moveTo>
                <a:lnTo>
                  <a:pt x="346202" y="11175"/>
                </a:lnTo>
                <a:lnTo>
                  <a:pt x="115443" y="11175"/>
                </a:lnTo>
                <a:lnTo>
                  <a:pt x="115443" y="0"/>
                </a:lnTo>
                <a:lnTo>
                  <a:pt x="346202" y="0"/>
                </a:lnTo>
                <a:close/>
              </a:path>
              <a:path w="461645" h="360045">
                <a:moveTo>
                  <a:pt x="346202" y="22478"/>
                </a:moveTo>
                <a:lnTo>
                  <a:pt x="346202" y="44957"/>
                </a:lnTo>
                <a:lnTo>
                  <a:pt x="115443" y="44957"/>
                </a:lnTo>
                <a:lnTo>
                  <a:pt x="115443" y="22478"/>
                </a:lnTo>
                <a:lnTo>
                  <a:pt x="346202" y="22478"/>
                </a:lnTo>
                <a:close/>
              </a:path>
              <a:path w="461645" h="360045">
                <a:moveTo>
                  <a:pt x="346202" y="56260"/>
                </a:moveTo>
                <a:lnTo>
                  <a:pt x="346202" y="179958"/>
                </a:lnTo>
                <a:lnTo>
                  <a:pt x="461645" y="179958"/>
                </a:lnTo>
                <a:lnTo>
                  <a:pt x="230886" y="360044"/>
                </a:lnTo>
                <a:lnTo>
                  <a:pt x="0" y="179958"/>
                </a:lnTo>
                <a:lnTo>
                  <a:pt x="115443" y="179958"/>
                </a:lnTo>
                <a:lnTo>
                  <a:pt x="115443" y="56260"/>
                </a:lnTo>
                <a:lnTo>
                  <a:pt x="346202" y="56260"/>
                </a:lnTo>
                <a:close/>
              </a:path>
            </a:pathLst>
          </a:custGeom>
          <a:solidFill>
            <a:srgbClr val="0070C0"/>
          </a:solidFill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55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0410" y="1219277"/>
            <a:ext cx="2974340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+mj-lt"/>
              </a:rPr>
              <a:t>Phase </a:t>
            </a:r>
            <a:r>
              <a:rPr dirty="0">
                <a:solidFill>
                  <a:srgbClr val="000000"/>
                </a:solidFill>
                <a:latin typeface="+mj-lt"/>
              </a:rPr>
              <a:t>de</a:t>
            </a:r>
            <a:r>
              <a:rPr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dirty="0">
                <a:solidFill>
                  <a:srgbClr val="000000"/>
                </a:solidFill>
                <a:latin typeface="+mj-lt"/>
              </a:rPr>
              <a:t>consolidation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18612" y="1693875"/>
            <a:ext cx="6765290" cy="2818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04470" algn="ctr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Affectation</a:t>
            </a:r>
            <a:r>
              <a:rPr sz="2400" b="1" spc="-3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spécifique</a:t>
            </a:r>
            <a:endParaRPr sz="24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 dirty="0">
              <a:latin typeface="+mj-lt"/>
              <a:cs typeface="Times New Roman"/>
            </a:endParaRPr>
          </a:p>
          <a:p>
            <a:pPr marL="299085" indent="-287020">
              <a:spcBef>
                <a:spcPts val="18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b="1" dirty="0">
                <a:latin typeface="+mj-lt"/>
                <a:cs typeface="Times New Roman"/>
              </a:rPr>
              <a:t>En application </a:t>
            </a:r>
            <a:r>
              <a:rPr sz="2300" b="1" spc="-5" dirty="0">
                <a:latin typeface="+mj-lt"/>
                <a:cs typeface="Times New Roman"/>
              </a:rPr>
              <a:t>de </a:t>
            </a:r>
            <a:r>
              <a:rPr sz="2300" b="1" dirty="0">
                <a:latin typeface="+mj-lt"/>
                <a:cs typeface="Times New Roman"/>
              </a:rPr>
              <a:t>la maquette </a:t>
            </a:r>
            <a:r>
              <a:rPr sz="2300" b="1" spc="-5" dirty="0">
                <a:latin typeface="+mj-lt"/>
                <a:cs typeface="Times New Roman"/>
              </a:rPr>
              <a:t>de </a:t>
            </a:r>
            <a:r>
              <a:rPr sz="2300" b="1" dirty="0">
                <a:latin typeface="+mj-lt"/>
                <a:cs typeface="Times New Roman"/>
              </a:rPr>
              <a:t>formation </a:t>
            </a:r>
            <a:r>
              <a:rPr sz="2300" b="1" spc="-5" dirty="0">
                <a:latin typeface="+mj-lt"/>
                <a:cs typeface="Times New Roman"/>
              </a:rPr>
              <a:t>du</a:t>
            </a:r>
            <a:r>
              <a:rPr sz="2300" b="1" spc="-135" dirty="0">
                <a:latin typeface="+mj-lt"/>
                <a:cs typeface="Times New Roman"/>
              </a:rPr>
              <a:t> </a:t>
            </a:r>
            <a:r>
              <a:rPr sz="2300" b="1" spc="-5" dirty="0">
                <a:latin typeface="+mj-lt"/>
                <a:cs typeface="Times New Roman"/>
              </a:rPr>
              <a:t>DES</a:t>
            </a:r>
            <a:endParaRPr sz="2300" dirty="0">
              <a:latin typeface="+mj-lt"/>
              <a:cs typeface="Times New Roman"/>
            </a:endParaRPr>
          </a:p>
          <a:p>
            <a:pPr>
              <a:spcBef>
                <a:spcPts val="55"/>
              </a:spcBef>
              <a:buFont typeface="Arial"/>
              <a:buChar char="•"/>
            </a:pPr>
            <a:endParaRPr sz="2350" dirty="0">
              <a:latin typeface="+mj-lt"/>
              <a:cs typeface="Times New Roman"/>
            </a:endParaRPr>
          </a:p>
          <a:p>
            <a:pPr marL="299085" indent="-287020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b="1" dirty="0">
                <a:latin typeface="+mj-lt"/>
                <a:cs typeface="Times New Roman"/>
              </a:rPr>
              <a:t>En </a:t>
            </a:r>
            <a:r>
              <a:rPr sz="2300" b="1" spc="-5" dirty="0">
                <a:latin typeface="+mj-lt"/>
                <a:cs typeface="Times New Roman"/>
              </a:rPr>
              <a:t>cohérence </a:t>
            </a:r>
            <a:r>
              <a:rPr sz="2300" b="1" dirty="0">
                <a:latin typeface="+mj-lt"/>
                <a:cs typeface="Times New Roman"/>
              </a:rPr>
              <a:t>avec le contrat </a:t>
            </a:r>
            <a:r>
              <a:rPr sz="2300" b="1" spc="-5" dirty="0">
                <a:latin typeface="+mj-lt"/>
                <a:cs typeface="Times New Roman"/>
              </a:rPr>
              <a:t>de</a:t>
            </a:r>
            <a:r>
              <a:rPr sz="2300" b="1" spc="-40" dirty="0">
                <a:latin typeface="+mj-lt"/>
                <a:cs typeface="Times New Roman"/>
              </a:rPr>
              <a:t> </a:t>
            </a:r>
            <a:r>
              <a:rPr sz="2300" b="1" dirty="0">
                <a:latin typeface="+mj-lt"/>
                <a:cs typeface="Times New Roman"/>
              </a:rPr>
              <a:t>formation</a:t>
            </a:r>
            <a:endParaRPr sz="2300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 dirty="0">
              <a:latin typeface="+mj-lt"/>
              <a:cs typeface="Times New Roman"/>
            </a:endParaRPr>
          </a:p>
          <a:p>
            <a:pPr marL="299085" indent="-287020"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300" b="1" dirty="0">
                <a:latin typeface="+mj-lt"/>
                <a:cs typeface="Times New Roman"/>
              </a:rPr>
              <a:t>En lien avec le </a:t>
            </a:r>
            <a:r>
              <a:rPr sz="2300" b="1" spc="-5" dirty="0">
                <a:latin typeface="+mj-lt"/>
                <a:cs typeface="Times New Roman"/>
              </a:rPr>
              <a:t>projet professionnel </a:t>
            </a:r>
            <a:r>
              <a:rPr sz="2300" b="1" dirty="0">
                <a:latin typeface="+mj-lt"/>
                <a:cs typeface="Times New Roman"/>
              </a:rPr>
              <a:t>de</a:t>
            </a:r>
            <a:r>
              <a:rPr sz="2300" b="1" spc="-70" dirty="0">
                <a:latin typeface="+mj-lt"/>
                <a:cs typeface="Times New Roman"/>
              </a:rPr>
              <a:t> </a:t>
            </a:r>
            <a:r>
              <a:rPr sz="2300" b="1" spc="-5" dirty="0">
                <a:latin typeface="+mj-lt"/>
                <a:cs typeface="Times New Roman"/>
              </a:rPr>
              <a:t>l’étudiant</a:t>
            </a:r>
            <a:endParaRPr sz="23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930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90571" y="966597"/>
            <a:ext cx="6675120" cy="341630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816735">
              <a:spcBef>
                <a:spcPts val="955"/>
              </a:spcBef>
            </a:pPr>
            <a:r>
              <a:rPr sz="2400" b="1" spc="-5" dirty="0">
                <a:latin typeface="+mj-lt"/>
                <a:cs typeface="Times New Roman"/>
              </a:rPr>
              <a:t>Phase de</a:t>
            </a:r>
            <a:r>
              <a:rPr sz="2400" b="1" dirty="0">
                <a:latin typeface="+mj-lt"/>
                <a:cs typeface="Times New Roman"/>
              </a:rPr>
              <a:t> consolidation</a:t>
            </a:r>
            <a:endParaRPr sz="2400" dirty="0">
              <a:latin typeface="+mj-lt"/>
              <a:cs typeface="Times New Roman"/>
            </a:endParaRPr>
          </a:p>
          <a:p>
            <a:pPr marL="1830070">
              <a:spcBef>
                <a:spcPts val="855"/>
              </a:spcBef>
            </a:pP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Affectation</a:t>
            </a:r>
            <a:r>
              <a:rPr sz="2400" b="1" spc="-35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spécifique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50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+mj-lt"/>
                <a:cs typeface="Times New Roman"/>
              </a:rPr>
              <a:t>Echanges </a:t>
            </a:r>
            <a:r>
              <a:rPr sz="2400" b="1" spc="-10" dirty="0">
                <a:latin typeface="+mj-lt"/>
                <a:cs typeface="Times New Roman"/>
              </a:rPr>
              <a:t>entre </a:t>
            </a:r>
            <a:r>
              <a:rPr sz="2400" b="1" spc="-5" dirty="0">
                <a:latin typeface="+mj-lt"/>
                <a:cs typeface="Times New Roman"/>
              </a:rPr>
              <a:t>l’interne </a:t>
            </a:r>
            <a:r>
              <a:rPr sz="2400" b="1" dirty="0">
                <a:latin typeface="+mj-lt"/>
                <a:cs typeface="Times New Roman"/>
              </a:rPr>
              <a:t>et </a:t>
            </a:r>
            <a:r>
              <a:rPr sz="2400" b="1" spc="-5" dirty="0">
                <a:latin typeface="+mj-lt"/>
                <a:cs typeface="Times New Roman"/>
              </a:rPr>
              <a:t>son</a:t>
            </a:r>
            <a:r>
              <a:rPr sz="2400" b="1" spc="-45" dirty="0">
                <a:latin typeface="+mj-lt"/>
                <a:cs typeface="Times New Roman"/>
              </a:rPr>
              <a:t> </a:t>
            </a:r>
            <a:r>
              <a:rPr sz="2400" b="1" dirty="0">
                <a:latin typeface="+mj-lt"/>
                <a:cs typeface="Times New Roman"/>
              </a:rPr>
              <a:t>coordonnateur</a:t>
            </a:r>
            <a:endParaRPr sz="2400" dirty="0">
              <a:latin typeface="+mj-lt"/>
              <a:cs typeface="Times New Roman"/>
            </a:endParaRPr>
          </a:p>
          <a:p>
            <a:pPr marL="355600" indent="-342900">
              <a:spcBef>
                <a:spcPts val="14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+mj-lt"/>
                <a:cs typeface="Times New Roman"/>
              </a:rPr>
              <a:t>Disparition de </a:t>
            </a:r>
            <a:r>
              <a:rPr sz="2400" b="1" dirty="0">
                <a:latin typeface="+mj-lt"/>
                <a:cs typeface="Times New Roman"/>
              </a:rPr>
              <a:t>la </a:t>
            </a:r>
            <a:r>
              <a:rPr sz="2400" b="1" spc="-5" dirty="0">
                <a:latin typeface="+mj-lt"/>
                <a:cs typeface="Times New Roman"/>
              </a:rPr>
              <a:t>sélection </a:t>
            </a:r>
            <a:r>
              <a:rPr sz="2400" b="1" dirty="0">
                <a:latin typeface="+mj-lt"/>
                <a:cs typeface="Times New Roman"/>
              </a:rPr>
              <a:t>au rang </a:t>
            </a:r>
            <a:r>
              <a:rPr sz="2400" b="1" spc="-5" dirty="0">
                <a:latin typeface="+mj-lt"/>
                <a:cs typeface="Times New Roman"/>
              </a:rPr>
              <a:t>de</a:t>
            </a:r>
            <a:r>
              <a:rPr sz="2400" b="1" spc="-75" dirty="0">
                <a:latin typeface="+mj-lt"/>
                <a:cs typeface="Times New Roman"/>
              </a:rPr>
              <a:t> </a:t>
            </a:r>
            <a:r>
              <a:rPr sz="2400" b="1" dirty="0">
                <a:latin typeface="+mj-lt"/>
                <a:cs typeface="Times New Roman"/>
              </a:rPr>
              <a:t>classement</a:t>
            </a:r>
            <a:endParaRPr sz="2400" dirty="0">
              <a:latin typeface="+mj-lt"/>
              <a:cs typeface="Times New Roman"/>
            </a:endParaRPr>
          </a:p>
          <a:p>
            <a:pPr marL="354965" marR="43180" indent="-354965">
              <a:lnSpc>
                <a:spcPct val="15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+mj-lt"/>
                <a:cs typeface="Times New Roman"/>
              </a:rPr>
              <a:t>Dimension </a:t>
            </a:r>
            <a:r>
              <a:rPr sz="2400" b="1" dirty="0">
                <a:latin typeface="+mj-lt"/>
                <a:cs typeface="Times New Roman"/>
              </a:rPr>
              <a:t>« </a:t>
            </a:r>
            <a:r>
              <a:rPr sz="2400" b="1" spc="-5" dirty="0">
                <a:latin typeface="+mj-lt"/>
                <a:cs typeface="Times New Roman"/>
              </a:rPr>
              <a:t>contractuelle </a:t>
            </a:r>
            <a:r>
              <a:rPr sz="2400" b="1" dirty="0">
                <a:latin typeface="+mj-lt"/>
                <a:cs typeface="Times New Roman"/>
              </a:rPr>
              <a:t>» </a:t>
            </a:r>
            <a:r>
              <a:rPr sz="2400" b="1" spc="-10" dirty="0">
                <a:latin typeface="+mj-lt"/>
                <a:cs typeface="Times New Roman"/>
              </a:rPr>
              <a:t>entre </a:t>
            </a:r>
            <a:r>
              <a:rPr sz="2400" b="1" dirty="0">
                <a:latin typeface="+mj-lt"/>
                <a:cs typeface="Times New Roman"/>
              </a:rPr>
              <a:t>le </a:t>
            </a:r>
            <a:r>
              <a:rPr sz="2400" b="1" spc="-5" dirty="0">
                <a:latin typeface="+mj-lt"/>
                <a:cs typeface="Times New Roman"/>
              </a:rPr>
              <a:t>responsable  de </a:t>
            </a:r>
            <a:r>
              <a:rPr sz="2400" b="1" dirty="0">
                <a:latin typeface="+mj-lt"/>
                <a:cs typeface="Times New Roman"/>
              </a:rPr>
              <a:t>terrain </a:t>
            </a:r>
            <a:r>
              <a:rPr sz="2400" b="1" spc="-5" dirty="0">
                <a:latin typeface="+mj-lt"/>
                <a:cs typeface="Times New Roman"/>
              </a:rPr>
              <a:t>de stage </a:t>
            </a:r>
            <a:r>
              <a:rPr sz="2400" b="1" dirty="0">
                <a:latin typeface="+mj-lt"/>
                <a:cs typeface="Times New Roman"/>
              </a:rPr>
              <a:t>et le </a:t>
            </a:r>
            <a:r>
              <a:rPr sz="2400" b="1" spc="-5" dirty="0">
                <a:latin typeface="+mj-lt"/>
                <a:cs typeface="Times New Roman"/>
              </a:rPr>
              <a:t>futur docteur</a:t>
            </a:r>
            <a:r>
              <a:rPr sz="2400" b="1" spc="-165" dirty="0">
                <a:latin typeface="+mj-lt"/>
                <a:cs typeface="Times New Roman"/>
              </a:rPr>
              <a:t> </a:t>
            </a:r>
            <a:r>
              <a:rPr sz="2400" b="1" dirty="0">
                <a:latin typeface="+mj-lt"/>
                <a:cs typeface="Times New Roman"/>
              </a:rPr>
              <a:t>junior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4263" y="5389270"/>
            <a:ext cx="54432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+mj-lt"/>
                <a:cs typeface="Times New Roman"/>
              </a:rPr>
              <a:t>Préparation </a:t>
            </a:r>
            <a:r>
              <a:rPr sz="2400" b="1" spc="-5" dirty="0">
                <a:latin typeface="+mj-lt"/>
                <a:cs typeface="Times New Roman"/>
              </a:rPr>
              <a:t>de </a:t>
            </a:r>
            <a:r>
              <a:rPr sz="2400" b="1" dirty="0">
                <a:latin typeface="+mj-lt"/>
                <a:cs typeface="Times New Roman"/>
              </a:rPr>
              <a:t>la </a:t>
            </a:r>
            <a:r>
              <a:rPr sz="2400" b="1" spc="-15" dirty="0">
                <a:latin typeface="+mj-lt"/>
                <a:cs typeface="Times New Roman"/>
              </a:rPr>
              <a:t>procédure </a:t>
            </a:r>
            <a:r>
              <a:rPr sz="2400" b="1" spc="-5" dirty="0">
                <a:latin typeface="+mj-lt"/>
                <a:cs typeface="Times New Roman"/>
              </a:rPr>
              <a:t>de </a:t>
            </a:r>
            <a:r>
              <a:rPr sz="2400" b="1" dirty="0">
                <a:latin typeface="+mj-lt"/>
                <a:cs typeface="Times New Roman"/>
              </a:rPr>
              <a:t>choix</a:t>
            </a:r>
            <a:r>
              <a:rPr sz="2400" b="1" spc="-70" dirty="0">
                <a:latin typeface="+mj-lt"/>
                <a:cs typeface="Times New Roman"/>
              </a:rPr>
              <a:t> </a:t>
            </a:r>
            <a:r>
              <a:rPr sz="2400" b="1" dirty="0">
                <a:latin typeface="+mj-lt"/>
                <a:cs typeface="Times New Roman"/>
              </a:rPr>
              <a:t>+++</a:t>
            </a:r>
            <a:endParaRPr sz="24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57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39233" y="973583"/>
            <a:ext cx="285369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300" b="1" dirty="0">
                <a:cs typeface="Times New Roman"/>
              </a:rPr>
              <a:t>Phase de</a:t>
            </a:r>
            <a:r>
              <a:rPr sz="2300" b="1" spc="-75" dirty="0">
                <a:cs typeface="Times New Roman"/>
              </a:rPr>
              <a:t> </a:t>
            </a:r>
            <a:r>
              <a:rPr sz="2300" b="1" dirty="0">
                <a:cs typeface="Times New Roman"/>
              </a:rPr>
              <a:t>consolidation</a:t>
            </a:r>
            <a:endParaRPr sz="2300" dirty="0"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53942" y="1435353"/>
            <a:ext cx="448818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+mn-lt"/>
              </a:rPr>
              <a:t>Procédure </a:t>
            </a:r>
            <a:r>
              <a:rPr dirty="0">
                <a:latin typeface="+mn-lt"/>
              </a:rPr>
              <a:t>d’affectation</a:t>
            </a:r>
            <a:r>
              <a:rPr spc="-70" dirty="0">
                <a:latin typeface="+mn-lt"/>
              </a:rPr>
              <a:t> </a:t>
            </a:r>
            <a:r>
              <a:rPr spc="-5" dirty="0">
                <a:latin typeface="+mn-lt"/>
              </a:rPr>
              <a:t>spécifique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11018" y="2123013"/>
            <a:ext cx="7148830" cy="3180715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227329" indent="-215265" algn="just">
              <a:spcBef>
                <a:spcPts val="1475"/>
              </a:spcBef>
              <a:buFont typeface="Arial"/>
              <a:buChar char="•"/>
              <a:tabLst>
                <a:tab pos="227965" algn="l"/>
              </a:tabLst>
            </a:pPr>
            <a:r>
              <a:rPr sz="2300" b="1" spc="-10" dirty="0">
                <a:cs typeface="Times New Roman"/>
              </a:rPr>
              <a:t>Procédure </a:t>
            </a:r>
            <a:r>
              <a:rPr sz="2300" b="1" dirty="0">
                <a:cs typeface="Times New Roman"/>
              </a:rPr>
              <a:t>nationale dématérialisée tous </a:t>
            </a:r>
            <a:r>
              <a:rPr sz="2300" b="1" spc="-5" dirty="0">
                <a:cs typeface="Times New Roman"/>
              </a:rPr>
              <a:t>les </a:t>
            </a:r>
            <a:r>
              <a:rPr lang="fr-FR" sz="2300" b="1" dirty="0">
                <a:cs typeface="Times New Roman"/>
              </a:rPr>
              <a:t>ans</a:t>
            </a:r>
            <a:endParaRPr sz="2300" dirty="0">
              <a:cs typeface="Times New Roman"/>
            </a:endParaRPr>
          </a:p>
          <a:p>
            <a:pPr marL="231775" marR="460375" indent="-219710" algn="just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27965" algn="l"/>
              </a:tabLst>
            </a:pPr>
            <a:r>
              <a:rPr sz="2300" b="1" spc="-5" dirty="0">
                <a:cs typeface="Times New Roman"/>
              </a:rPr>
              <a:t>Appariement </a:t>
            </a:r>
            <a:r>
              <a:rPr sz="2300" b="1" spc="-10" dirty="0">
                <a:cs typeface="Times New Roman"/>
              </a:rPr>
              <a:t>entre </a:t>
            </a:r>
            <a:r>
              <a:rPr sz="2300" b="1" dirty="0">
                <a:cs typeface="Times New Roman"/>
              </a:rPr>
              <a:t>vœux </a:t>
            </a:r>
            <a:r>
              <a:rPr sz="2300" b="1" spc="-5" dirty="0">
                <a:cs typeface="Times New Roman"/>
              </a:rPr>
              <a:t>exprimés par les </a:t>
            </a:r>
            <a:r>
              <a:rPr sz="2300" b="1" dirty="0">
                <a:cs typeface="Times New Roman"/>
              </a:rPr>
              <a:t>étudiants  et classement des demandes par </a:t>
            </a:r>
            <a:r>
              <a:rPr sz="2300" b="1" spc="-5" dirty="0">
                <a:cs typeface="Times New Roman"/>
              </a:rPr>
              <a:t>les responsables </a:t>
            </a:r>
            <a:r>
              <a:rPr sz="2300" b="1" dirty="0">
                <a:cs typeface="Times New Roman"/>
              </a:rPr>
              <a:t>de  terrain de stage </a:t>
            </a:r>
            <a:r>
              <a:rPr lang="fr-FR" sz="2300" b="1" dirty="0">
                <a:cs typeface="Times New Roman"/>
              </a:rPr>
              <a:t>(RTS)</a:t>
            </a:r>
            <a:endParaRPr sz="2300" dirty="0">
              <a:cs typeface="Times New Roman"/>
            </a:endParaRPr>
          </a:p>
          <a:p>
            <a:pPr marL="231775" marR="5080" indent="-219710" algn="just">
              <a:lnSpc>
                <a:spcPct val="150000"/>
              </a:lnSpc>
              <a:buFont typeface="Arial"/>
              <a:buChar char="•"/>
              <a:tabLst>
                <a:tab pos="227965" algn="l"/>
              </a:tabLst>
            </a:pPr>
            <a:r>
              <a:rPr sz="2300" b="1" dirty="0">
                <a:cs typeface="Times New Roman"/>
              </a:rPr>
              <a:t>Choix de stages organisé au niveau régional. Possibilité  de stage hors </a:t>
            </a:r>
            <a:r>
              <a:rPr sz="2300" b="1" spc="-5" dirty="0">
                <a:cs typeface="Times New Roman"/>
              </a:rPr>
              <a:t>région </a:t>
            </a:r>
            <a:r>
              <a:rPr sz="2300" b="1" dirty="0">
                <a:cs typeface="Times New Roman"/>
              </a:rPr>
              <a:t>en fonction du </a:t>
            </a:r>
            <a:r>
              <a:rPr sz="2300" b="1" spc="-10" dirty="0">
                <a:cs typeface="Times New Roman"/>
              </a:rPr>
              <a:t>projet</a:t>
            </a:r>
            <a:r>
              <a:rPr sz="2300" b="1" spc="-40" dirty="0">
                <a:cs typeface="Times New Roman"/>
              </a:rPr>
              <a:t> </a:t>
            </a:r>
            <a:r>
              <a:rPr sz="2300" b="1" spc="-5" dirty="0">
                <a:cs typeface="Times New Roman"/>
              </a:rPr>
              <a:t>professionnel</a:t>
            </a:r>
            <a:endParaRPr sz="23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68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jour: mot du Président 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271464" y="1484784"/>
            <a:ext cx="10441160" cy="5085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Composition du bureau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R3C (C. Garreau)</a:t>
            </a:r>
          </a:p>
          <a:p>
            <a:pPr lvl="1"/>
            <a:r>
              <a:rPr lang="fr-FR" sz="2400" dirty="0"/>
              <a:t>Séminaires des coordonnateurs</a:t>
            </a:r>
          </a:p>
          <a:p>
            <a:pPr lvl="1"/>
            <a:r>
              <a:rPr lang="fr-FR" sz="2400" dirty="0"/>
              <a:t>E-conférence (Dr Junior)</a:t>
            </a:r>
          </a:p>
          <a:p>
            <a:r>
              <a:rPr lang="fr-FR" sz="2800" dirty="0"/>
              <a:t>Cours AO 2021 (L. Galois, JC Bel)</a:t>
            </a:r>
          </a:p>
          <a:p>
            <a:r>
              <a:rPr lang="fr-FR" sz="2800" dirty="0"/>
              <a:t>R2C (C. Garreau et P. </a:t>
            </a:r>
            <a:r>
              <a:rPr lang="fr-FR" sz="2800" dirty="0" err="1"/>
              <a:t>Mansat</a:t>
            </a:r>
            <a:r>
              <a:rPr lang="fr-FR" sz="2800" dirty="0"/>
              <a:t>)</a:t>
            </a:r>
          </a:p>
          <a:p>
            <a:r>
              <a:rPr lang="fr-FR" sz="2800" dirty="0"/>
              <a:t>Modalités d’examen du DESC et DES (F. Gouin)</a:t>
            </a:r>
          </a:p>
          <a:p>
            <a:r>
              <a:rPr lang="fr-FR" sz="2800" dirty="0"/>
              <a:t>Plateforme (A. </a:t>
            </a:r>
            <a:r>
              <a:rPr lang="fr-FR" sz="2800" dirty="0" err="1"/>
              <a:t>Poichotte</a:t>
            </a:r>
            <a:r>
              <a:rPr lang="fr-FR" sz="2800" dirty="0"/>
              <a:t>)</a:t>
            </a:r>
          </a:p>
          <a:p>
            <a:r>
              <a:rPr lang="fr-FR" sz="2800" dirty="0"/>
              <a:t>Bilan financier (F. </a:t>
            </a:r>
            <a:r>
              <a:rPr lang="fr-FR" sz="2800" dirty="0" err="1"/>
              <a:t>Cueff</a:t>
            </a:r>
            <a:r>
              <a:rPr lang="fr-FR" sz="2800" dirty="0"/>
              <a:t>)</a:t>
            </a:r>
          </a:p>
          <a:p>
            <a:r>
              <a:rPr lang="fr-FR" sz="2800" dirty="0"/>
              <a:t>Examen du Collège (L. </a:t>
            </a:r>
            <a:r>
              <a:rPr lang="fr-FR" sz="2800" dirty="0" err="1"/>
              <a:t>Obert</a:t>
            </a:r>
            <a:r>
              <a:rPr lang="fr-FR" sz="2800" dirty="0"/>
              <a:t>)</a:t>
            </a:r>
          </a:p>
          <a:p>
            <a:r>
              <a:rPr lang="fr-FR" sz="2800" dirty="0"/>
              <a:t>Remise des diplômes</a:t>
            </a:r>
          </a:p>
        </p:txBody>
      </p:sp>
    </p:spTree>
    <p:extLst>
      <p:ext uri="{BB962C8B-B14F-4D97-AF65-F5344CB8AC3E}">
        <p14:creationId xmlns:p14="http://schemas.microsoft.com/office/powerpoint/2010/main" val="139805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60E98-1A5D-3F46-9F36-07F1C794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434" y="1128168"/>
            <a:ext cx="3469132" cy="36933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dirty="0">
                <a:latin typeface="+mj-lt"/>
              </a:rPr>
              <a:t>Campagne d’agrément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8A598F-351E-7242-8E8F-E26B790E7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1200" y="1587470"/>
            <a:ext cx="4114800" cy="4577833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2200" b="1" dirty="0">
                <a:solidFill>
                  <a:srgbClr val="FF0000"/>
                </a:solidFill>
                <a:latin typeface="+mj-lt"/>
              </a:rPr>
              <a:t>Responsables de Terrain de stage</a:t>
            </a:r>
          </a:p>
          <a:p>
            <a:pPr marL="0" indent="0">
              <a:spcBef>
                <a:spcPts val="1445"/>
              </a:spcBef>
              <a:buNone/>
            </a:pPr>
            <a:r>
              <a:rPr lang="fr-FR" sz="2000" b="1" u="sng" spc="-5" dirty="0">
                <a:latin typeface="+mj-lt"/>
                <a:cs typeface="Times New Roman"/>
              </a:rPr>
              <a:t>Agrément des </a:t>
            </a:r>
            <a:r>
              <a:rPr lang="fr-FR" sz="2000" b="1" u="sng" dirty="0">
                <a:latin typeface="+mj-lt"/>
                <a:cs typeface="Times New Roman"/>
              </a:rPr>
              <a:t>terrains </a:t>
            </a:r>
            <a:r>
              <a:rPr lang="fr-FR" sz="2000" b="1" u="sng" spc="-5" dirty="0">
                <a:latin typeface="+mj-lt"/>
                <a:cs typeface="Times New Roman"/>
              </a:rPr>
              <a:t>de stage </a:t>
            </a:r>
            <a:r>
              <a:rPr lang="fr-FR" sz="2000" b="1" dirty="0">
                <a:latin typeface="+mj-lt"/>
                <a:cs typeface="Times New Roman"/>
              </a:rPr>
              <a:t>: </a:t>
            </a:r>
          </a:p>
          <a:p>
            <a:pPr marL="0" indent="0">
              <a:spcBef>
                <a:spcPts val="1445"/>
              </a:spcBef>
              <a:buNone/>
            </a:pPr>
            <a:r>
              <a:rPr lang="fr-FR" sz="2000" b="1" dirty="0">
                <a:latin typeface="+mj-lt"/>
                <a:cs typeface="Times New Roman"/>
              </a:rPr>
              <a:t>activités identifiées</a:t>
            </a:r>
            <a:endParaRPr lang="fr-FR" sz="2000" dirty="0">
              <a:latin typeface="+mj-lt"/>
              <a:cs typeface="Times New Roman"/>
            </a:endParaRPr>
          </a:p>
          <a:p>
            <a:pPr marL="0" indent="0">
              <a:spcBef>
                <a:spcPts val="1445"/>
              </a:spcBef>
              <a:buNone/>
            </a:pPr>
            <a:r>
              <a:rPr lang="fr-FR" sz="2000" b="1" spc="-5" dirty="0">
                <a:latin typeface="+mj-lt"/>
                <a:cs typeface="Times New Roman"/>
              </a:rPr>
              <a:t>encadrement adaptés </a:t>
            </a:r>
            <a:r>
              <a:rPr lang="fr-FR" sz="2000" b="1" dirty="0">
                <a:latin typeface="+mj-lt"/>
                <a:cs typeface="Times New Roman"/>
              </a:rPr>
              <a:t>à la </a:t>
            </a:r>
            <a:r>
              <a:rPr lang="fr-FR" sz="2000" b="1" spc="-5" dirty="0">
                <a:latin typeface="+mj-lt"/>
                <a:cs typeface="Times New Roman"/>
              </a:rPr>
              <a:t>phase de</a:t>
            </a:r>
            <a:r>
              <a:rPr lang="fr-FR" sz="2000" b="1" spc="-40" dirty="0">
                <a:latin typeface="+mj-lt"/>
                <a:cs typeface="Times New Roman"/>
              </a:rPr>
              <a:t> </a:t>
            </a:r>
            <a:r>
              <a:rPr lang="fr-FR" sz="2000" b="1" dirty="0">
                <a:latin typeface="+mj-lt"/>
                <a:cs typeface="Times New Roman"/>
              </a:rPr>
              <a:t>consolidation</a:t>
            </a:r>
            <a:endParaRPr lang="fr-FR" sz="2000" dirty="0">
              <a:latin typeface="+mj-lt"/>
              <a:cs typeface="Times New Roman"/>
            </a:endParaRPr>
          </a:p>
          <a:p>
            <a:pPr marL="0" indent="0">
              <a:spcBef>
                <a:spcPts val="1445"/>
              </a:spcBef>
              <a:buNone/>
            </a:pPr>
            <a:r>
              <a:rPr lang="fr-FR" sz="2000" b="1" u="sng" spc="-5" dirty="0">
                <a:latin typeface="+mj-lt"/>
                <a:cs typeface="Times New Roman"/>
              </a:rPr>
              <a:t>Importance de </a:t>
            </a:r>
            <a:r>
              <a:rPr lang="fr-FR" sz="2000" b="1" u="sng" dirty="0">
                <a:latin typeface="+mj-lt"/>
                <a:cs typeface="Times New Roman"/>
              </a:rPr>
              <a:t>l’exactitude </a:t>
            </a:r>
            <a:r>
              <a:rPr lang="fr-FR" sz="2000" b="1" u="sng" spc="-5" dirty="0">
                <a:latin typeface="+mj-lt"/>
                <a:cs typeface="Times New Roman"/>
              </a:rPr>
              <a:t>des coordonnées </a:t>
            </a:r>
            <a:r>
              <a:rPr lang="fr-FR" sz="2000" b="1" spc="-5" dirty="0">
                <a:latin typeface="+mj-lt"/>
                <a:cs typeface="Times New Roman"/>
              </a:rPr>
              <a:t>des responsables de </a:t>
            </a:r>
            <a:r>
              <a:rPr lang="fr-FR" sz="2000" b="1" dirty="0">
                <a:latin typeface="+mj-lt"/>
                <a:cs typeface="Times New Roman"/>
              </a:rPr>
              <a:t>terrain </a:t>
            </a:r>
            <a:r>
              <a:rPr lang="fr-FR" sz="2000" b="1" spc="-5" dirty="0">
                <a:latin typeface="+mj-lt"/>
                <a:cs typeface="Times New Roman"/>
              </a:rPr>
              <a:t>de stage </a:t>
            </a:r>
            <a:r>
              <a:rPr lang="fr-FR" sz="2000" b="1" dirty="0">
                <a:latin typeface="+mj-lt"/>
                <a:cs typeface="Times New Roman"/>
              </a:rPr>
              <a:t>(nom, mail</a:t>
            </a:r>
            <a:r>
              <a:rPr lang="fr-FR" sz="2000" b="1" spc="-95" dirty="0">
                <a:latin typeface="+mj-lt"/>
                <a:cs typeface="Times New Roman"/>
              </a:rPr>
              <a:t> </a:t>
            </a:r>
            <a:r>
              <a:rPr lang="fr-FR" sz="2000" b="1" dirty="0">
                <a:latin typeface="+mj-lt"/>
                <a:cs typeface="Times New Roman"/>
              </a:rPr>
              <a:t>+++)</a:t>
            </a:r>
            <a:endParaRPr lang="fr-FR" sz="2000" dirty="0">
              <a:latin typeface="+mj-lt"/>
              <a:cs typeface="Times New Roman"/>
            </a:endParaRP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1F22C1-A071-AE49-BE4A-10BC23F3596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33160" y="1577340"/>
            <a:ext cx="4543360" cy="458796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FR" sz="2200" b="1" dirty="0">
                <a:solidFill>
                  <a:srgbClr val="FF0000"/>
                </a:solidFill>
                <a:latin typeface="+mj-lt"/>
              </a:rPr>
              <a:t>Etudiants</a:t>
            </a:r>
          </a:p>
          <a:p>
            <a:pPr marL="12700" marR="724535" indent="0">
              <a:lnSpc>
                <a:spcPct val="125099"/>
              </a:lnSpc>
              <a:spcBef>
                <a:spcPts val="720"/>
              </a:spcBef>
              <a:buNone/>
              <a:tabLst>
                <a:tab pos="354965" algn="l"/>
                <a:tab pos="355600" algn="l"/>
              </a:tabLst>
            </a:pPr>
            <a:r>
              <a:rPr lang="fr-FR" dirty="0">
                <a:latin typeface="+mj-lt"/>
              </a:rPr>
              <a:t>	</a:t>
            </a:r>
            <a:r>
              <a:rPr lang="fr-FR" sz="2000" b="1" u="sng" dirty="0">
                <a:latin typeface="+mj-lt"/>
                <a:cs typeface="Times New Roman"/>
              </a:rPr>
              <a:t>Planning </a:t>
            </a:r>
            <a:r>
              <a:rPr lang="fr-FR" sz="2000" b="1" u="sng" spc="-5" dirty="0">
                <a:latin typeface="+mj-lt"/>
                <a:cs typeface="Times New Roman"/>
              </a:rPr>
              <a:t>des </a:t>
            </a:r>
            <a:r>
              <a:rPr lang="fr-FR" sz="2000" b="1" u="sng" dirty="0">
                <a:latin typeface="+mj-lt"/>
                <a:cs typeface="Times New Roman"/>
              </a:rPr>
              <a:t>commissions</a:t>
            </a:r>
          </a:p>
          <a:p>
            <a:pPr marL="469900" marR="724535" lvl="1" indent="0">
              <a:spcBef>
                <a:spcPts val="720"/>
              </a:spcBef>
              <a:buNone/>
              <a:tabLst>
                <a:tab pos="354965" algn="l"/>
                <a:tab pos="355600" algn="l"/>
              </a:tabLst>
            </a:pPr>
            <a:r>
              <a:rPr lang="fr-FR" sz="2000" dirty="0">
                <a:latin typeface="+mj-lt"/>
                <a:cs typeface="Times New Roman"/>
              </a:rPr>
              <a:t>stages </a:t>
            </a:r>
            <a:r>
              <a:rPr lang="fr-FR" sz="2000" spc="-5" dirty="0">
                <a:latin typeface="+mj-lt"/>
                <a:cs typeface="Times New Roman"/>
              </a:rPr>
              <a:t>hors-subdivision  : demande 7 mois avant </a:t>
            </a:r>
          </a:p>
          <a:p>
            <a:pPr marL="469900" marR="724535" lvl="1" indent="0">
              <a:spcBef>
                <a:spcPts val="720"/>
              </a:spcBef>
              <a:buNone/>
              <a:tabLst>
                <a:tab pos="354965" algn="l"/>
                <a:tab pos="355600" algn="l"/>
              </a:tabLst>
            </a:pPr>
            <a:r>
              <a:rPr lang="fr-FR" sz="2000" dirty="0">
                <a:latin typeface="+mj-lt"/>
                <a:cs typeface="Times New Roman"/>
              </a:rPr>
              <a:t>année recherche, </a:t>
            </a:r>
            <a:r>
              <a:rPr lang="fr-FR" sz="2000" spc="-5" dirty="0">
                <a:latin typeface="+mj-lt"/>
                <a:cs typeface="Times New Roman"/>
              </a:rPr>
              <a:t>FST/options</a:t>
            </a:r>
          </a:p>
          <a:p>
            <a:pPr marL="469900" marR="724535" lvl="1" indent="0">
              <a:spcBef>
                <a:spcPts val="720"/>
              </a:spcBef>
              <a:buNone/>
              <a:tabLst>
                <a:tab pos="354965" algn="l"/>
                <a:tab pos="355600" algn="l"/>
              </a:tabLst>
            </a:pPr>
            <a:r>
              <a:rPr lang="fr-FR" sz="2000" dirty="0">
                <a:latin typeface="+mj-lt"/>
                <a:cs typeface="Times New Roman"/>
              </a:rPr>
              <a:t>validation de phase  </a:t>
            </a:r>
            <a:r>
              <a:rPr lang="fr-FR" sz="2000" spc="-5" dirty="0">
                <a:latin typeface="+mj-lt"/>
                <a:cs typeface="Times New Roman"/>
              </a:rPr>
              <a:t>d’approfondissement,</a:t>
            </a:r>
            <a:r>
              <a:rPr lang="fr-FR" sz="2000" spc="-20" dirty="0">
                <a:latin typeface="+mj-lt"/>
                <a:cs typeface="Times New Roman"/>
              </a:rPr>
              <a:t> </a:t>
            </a:r>
            <a:r>
              <a:rPr lang="fr-FR" sz="2000" dirty="0">
                <a:latin typeface="+mj-lt"/>
                <a:cs typeface="Times New Roman"/>
              </a:rPr>
              <a:t>...</a:t>
            </a:r>
          </a:p>
          <a:p>
            <a:pPr marL="12700" indent="0">
              <a:spcBef>
                <a:spcPts val="1440"/>
              </a:spcBef>
              <a:buNone/>
              <a:tabLst>
                <a:tab pos="354965" algn="l"/>
                <a:tab pos="355600" algn="l"/>
              </a:tabLst>
            </a:pPr>
            <a:r>
              <a:rPr lang="fr-FR" sz="2000" b="1" u="sng" spc="-5" dirty="0">
                <a:latin typeface="+mj-lt"/>
                <a:cs typeface="Times New Roman"/>
              </a:rPr>
              <a:t>Connaissance des </a:t>
            </a:r>
            <a:r>
              <a:rPr lang="fr-FR" sz="2000" b="1" u="sng" dirty="0">
                <a:latin typeface="+mj-lt"/>
                <a:cs typeface="Times New Roman"/>
              </a:rPr>
              <a:t>situations </a:t>
            </a:r>
            <a:r>
              <a:rPr lang="fr-FR" sz="2000" b="1" u="sng" spc="-5" dirty="0">
                <a:latin typeface="+mj-lt"/>
                <a:cs typeface="Times New Roman"/>
              </a:rPr>
              <a:t>particulières</a:t>
            </a:r>
            <a:r>
              <a:rPr lang="fr-FR" sz="2000" b="1" u="sng" spc="-25" dirty="0">
                <a:latin typeface="+mj-lt"/>
                <a:cs typeface="Times New Roman"/>
              </a:rPr>
              <a:t> </a:t>
            </a:r>
            <a:r>
              <a:rPr lang="fr-FR" sz="2000" spc="-5" dirty="0">
                <a:latin typeface="+mj-lt"/>
                <a:cs typeface="Times New Roman"/>
              </a:rPr>
              <a:t>(disponibilités,</a:t>
            </a:r>
            <a:endParaRPr lang="fr-FR" sz="2000" dirty="0">
              <a:latin typeface="+mj-lt"/>
              <a:cs typeface="Times New Roman"/>
            </a:endParaRPr>
          </a:p>
          <a:p>
            <a:pPr marL="50165" indent="0">
              <a:spcBef>
                <a:spcPts val="515"/>
              </a:spcBef>
              <a:buNone/>
            </a:pPr>
            <a:r>
              <a:rPr lang="fr-FR" sz="2000" dirty="0">
                <a:latin typeface="+mj-lt"/>
                <a:cs typeface="Times New Roman"/>
              </a:rPr>
              <a:t>arrêts de travail, …</a:t>
            </a:r>
            <a:r>
              <a:rPr lang="fr-FR" sz="2000" spc="-80" dirty="0">
                <a:latin typeface="+mj-lt"/>
                <a:cs typeface="Times New Roman"/>
              </a:rPr>
              <a:t> </a:t>
            </a:r>
            <a:r>
              <a:rPr lang="fr-FR" sz="2000" dirty="0">
                <a:latin typeface="+mj-lt"/>
                <a:cs typeface="Times New Roman"/>
              </a:rPr>
              <a:t>)</a:t>
            </a:r>
          </a:p>
          <a:p>
            <a:pPr marL="12700" indent="0">
              <a:spcBef>
                <a:spcPts val="925"/>
              </a:spcBef>
              <a:buNone/>
              <a:tabLst>
                <a:tab pos="354965" algn="l"/>
                <a:tab pos="355600" algn="l"/>
              </a:tabLst>
            </a:pPr>
            <a:r>
              <a:rPr lang="fr-FR" sz="2000" b="1" u="sng" spc="-5" dirty="0">
                <a:latin typeface="+mj-lt"/>
                <a:cs typeface="Times New Roman"/>
              </a:rPr>
              <a:t>Communication </a:t>
            </a:r>
            <a:r>
              <a:rPr lang="fr-FR" sz="2000" b="1" u="sng" dirty="0">
                <a:latin typeface="+mj-lt"/>
                <a:cs typeface="Times New Roman"/>
              </a:rPr>
              <a:t>avec les internes </a:t>
            </a:r>
            <a:r>
              <a:rPr lang="fr-FR" sz="2000" b="1" dirty="0">
                <a:latin typeface="+mj-lt"/>
                <a:cs typeface="Times New Roman"/>
              </a:rPr>
              <a:t>mails +++</a:t>
            </a:r>
            <a:endParaRPr lang="fr-FR" sz="2000" dirty="0">
              <a:latin typeface="+mj-lt"/>
              <a:cs typeface="Times New Roman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17B557-D51E-1043-AD80-214EA7B2ADB9}"/>
              </a:ext>
            </a:extLst>
          </p:cNvPr>
          <p:cNvSpPr txBox="1"/>
          <p:nvPr/>
        </p:nvSpPr>
        <p:spPr>
          <a:xfrm>
            <a:off x="3923963" y="393293"/>
            <a:ext cx="43440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Rôle central des Coordonnateurs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11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73706" y="859892"/>
            <a:ext cx="7694930" cy="43310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7565" marR="1145540" indent="-932815">
              <a:lnSpc>
                <a:spcPct val="132200"/>
              </a:lnSpc>
              <a:spcBef>
                <a:spcPts val="95"/>
              </a:spcBef>
            </a:pPr>
            <a:r>
              <a:rPr sz="2300" b="1" dirty="0">
                <a:latin typeface="+mj-lt"/>
                <a:cs typeface="Times New Roman"/>
              </a:rPr>
              <a:t>Réforme du </a:t>
            </a:r>
            <a:r>
              <a:rPr sz="2300" b="1" spc="10" dirty="0">
                <a:latin typeface="+mj-lt"/>
                <a:cs typeface="Times New Roman"/>
              </a:rPr>
              <a:t>3</a:t>
            </a:r>
            <a:r>
              <a:rPr sz="2250" b="1" spc="15" baseline="25925" dirty="0">
                <a:latin typeface="+mj-lt"/>
                <a:cs typeface="Times New Roman"/>
              </a:rPr>
              <a:t>ème </a:t>
            </a:r>
            <a:r>
              <a:rPr sz="2300" b="1" spc="-5" dirty="0">
                <a:latin typeface="+mj-lt"/>
                <a:cs typeface="Times New Roman"/>
              </a:rPr>
              <a:t>cycle </a:t>
            </a:r>
            <a:r>
              <a:rPr sz="2300" b="1" dirty="0">
                <a:latin typeface="+mj-lt"/>
                <a:cs typeface="Times New Roman"/>
              </a:rPr>
              <a:t>des études médicales  </a:t>
            </a:r>
            <a:r>
              <a:rPr sz="2300" b="1" spc="-10" dirty="0">
                <a:solidFill>
                  <a:srgbClr val="006FC0"/>
                </a:solidFill>
                <a:latin typeface="+mj-lt"/>
                <a:cs typeface="Times New Roman"/>
              </a:rPr>
              <a:t>Procédure</a:t>
            </a:r>
            <a:r>
              <a:rPr sz="2300" b="1" spc="-2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d’appariement</a:t>
            </a:r>
            <a:endParaRPr sz="2300" dirty="0">
              <a:latin typeface="+mj-lt"/>
              <a:cs typeface="Times New Roman"/>
            </a:endParaRPr>
          </a:p>
          <a:p>
            <a:pPr>
              <a:spcBef>
                <a:spcPts val="1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25400"/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Côté « Etudiants</a:t>
            </a:r>
            <a:r>
              <a:rPr sz="2300" b="1" spc="-45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»</a:t>
            </a:r>
            <a:endParaRPr sz="2300" dirty="0">
              <a:latin typeface="+mj-lt"/>
              <a:cs typeface="Times New Roman"/>
            </a:endParaRPr>
          </a:p>
          <a:p>
            <a:pPr marL="244475" marR="17780" indent="-21971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dirty="0">
                <a:latin typeface="+mj-lt"/>
              </a:rPr>
              <a:t>	</a:t>
            </a:r>
            <a:r>
              <a:rPr lang="fr-FR" sz="2300" b="1" spc="-5" dirty="0">
                <a:latin typeface="+mj-lt"/>
                <a:cs typeface="Times New Roman"/>
              </a:rPr>
              <a:t>Liste de vœux :</a:t>
            </a:r>
          </a:p>
          <a:p>
            <a:pPr marL="701675" marR="17780" lvl="1" indent="-21971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lang="fr-FR" sz="2300" b="1" spc="-5" dirty="0">
                <a:cs typeface="Times New Roman"/>
              </a:rPr>
              <a:t>parmi les </a:t>
            </a:r>
            <a:r>
              <a:rPr lang="fr-FR" sz="2300" b="1" dirty="0">
                <a:cs typeface="Times New Roman"/>
              </a:rPr>
              <a:t>postes ouverts  </a:t>
            </a:r>
            <a:r>
              <a:rPr lang="fr-FR" sz="2300" b="1" spc="-5" dirty="0">
                <a:cs typeface="Times New Roman"/>
              </a:rPr>
              <a:t>par</a:t>
            </a:r>
            <a:r>
              <a:rPr lang="fr-FR" sz="2300" b="1" spc="-55" dirty="0">
                <a:cs typeface="Times New Roman"/>
              </a:rPr>
              <a:t> </a:t>
            </a:r>
            <a:r>
              <a:rPr lang="fr-FR" sz="2300" b="1" dirty="0">
                <a:cs typeface="Times New Roman"/>
              </a:rPr>
              <a:t>l’ARS</a:t>
            </a:r>
          </a:p>
          <a:p>
            <a:pPr marL="701675" marR="17780" lvl="1" indent="-21971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300" b="1" spc="-5" dirty="0">
                <a:latin typeface="+mj-lt"/>
                <a:cs typeface="Times New Roman"/>
              </a:rPr>
              <a:t>par </a:t>
            </a:r>
            <a:r>
              <a:rPr sz="2300" b="1" spc="-10" dirty="0">
                <a:latin typeface="+mj-lt"/>
                <a:cs typeface="Times New Roman"/>
              </a:rPr>
              <a:t>ordre </a:t>
            </a:r>
            <a:r>
              <a:rPr sz="2300" b="1" dirty="0">
                <a:latin typeface="+mj-lt"/>
                <a:cs typeface="Times New Roman"/>
              </a:rPr>
              <a:t>de </a:t>
            </a:r>
            <a:r>
              <a:rPr sz="2300" b="1" spc="-5" dirty="0" err="1">
                <a:latin typeface="+mj-lt"/>
                <a:cs typeface="Times New Roman"/>
              </a:rPr>
              <a:t>préférence</a:t>
            </a:r>
            <a:endParaRPr lang="fr-FR" sz="2300" dirty="0">
              <a:latin typeface="+mj-lt"/>
              <a:cs typeface="Times New Roman"/>
            </a:endParaRPr>
          </a:p>
          <a:p>
            <a:pPr marL="701675" marR="17780" lvl="1" indent="-21971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300" b="1" spc="-5" dirty="0">
                <a:latin typeface="+mj-lt"/>
                <a:cs typeface="Times New Roman"/>
              </a:rPr>
              <a:t>un </a:t>
            </a:r>
            <a:r>
              <a:rPr sz="2300" b="1" spc="-10" dirty="0">
                <a:latin typeface="+mj-lt"/>
                <a:cs typeface="Times New Roman"/>
              </a:rPr>
              <a:t>nombre </a:t>
            </a:r>
            <a:r>
              <a:rPr sz="2300" b="1" spc="-5" dirty="0">
                <a:latin typeface="+mj-lt"/>
                <a:cs typeface="Times New Roman"/>
              </a:rPr>
              <a:t>de </a:t>
            </a:r>
            <a:r>
              <a:rPr sz="2300" b="1" dirty="0">
                <a:latin typeface="+mj-lt"/>
                <a:cs typeface="Times New Roman"/>
              </a:rPr>
              <a:t>vœux </a:t>
            </a:r>
            <a:r>
              <a:rPr sz="2300" b="1" spc="-5" dirty="0">
                <a:latin typeface="+mj-lt"/>
                <a:cs typeface="Times New Roman"/>
              </a:rPr>
              <a:t>correspondant </a:t>
            </a:r>
            <a:r>
              <a:rPr sz="2300" b="1" dirty="0">
                <a:latin typeface="+mj-lt"/>
                <a:cs typeface="Times New Roman"/>
              </a:rPr>
              <a:t>au minimum à 20 % </a:t>
            </a:r>
            <a:r>
              <a:rPr sz="2300" b="1" spc="-5" dirty="0">
                <a:latin typeface="+mj-lt"/>
                <a:cs typeface="Times New Roman"/>
              </a:rPr>
              <a:t>des postes </a:t>
            </a:r>
            <a:r>
              <a:rPr sz="2300" b="1" dirty="0" err="1">
                <a:latin typeface="+mj-lt"/>
                <a:cs typeface="Times New Roman"/>
              </a:rPr>
              <a:t>ouverts</a:t>
            </a:r>
            <a:r>
              <a:rPr sz="2300" b="1" dirty="0">
                <a:latin typeface="+mj-lt"/>
                <a:cs typeface="Times New Roman"/>
              </a:rPr>
              <a:t> </a:t>
            </a:r>
            <a:r>
              <a:rPr lang="fr-FR" sz="2300" b="1" dirty="0">
                <a:latin typeface="+mj-lt"/>
                <a:cs typeface="Times New Roman"/>
              </a:rPr>
              <a:t>(</a:t>
            </a:r>
            <a:r>
              <a:rPr sz="2300" b="1" dirty="0">
                <a:latin typeface="+mj-lt"/>
                <a:cs typeface="Times New Roman"/>
              </a:rPr>
              <a:t>minimum </a:t>
            </a:r>
            <a:r>
              <a:rPr lang="fr-FR" sz="2300" b="1" dirty="0">
                <a:latin typeface="+mj-lt"/>
                <a:cs typeface="Times New Roman"/>
              </a:rPr>
              <a:t>: </a:t>
            </a:r>
            <a:r>
              <a:rPr lang="fr-FR" sz="2300" b="1" spc="-5" dirty="0">
                <a:latin typeface="+mj-lt"/>
                <a:cs typeface="Times New Roman"/>
              </a:rPr>
              <a:t>2</a:t>
            </a:r>
            <a:r>
              <a:rPr sz="2300" b="1" spc="-5" dirty="0">
                <a:latin typeface="+mj-lt"/>
                <a:cs typeface="Times New Roman"/>
              </a:rPr>
              <a:t>  </a:t>
            </a:r>
            <a:r>
              <a:rPr sz="2300" b="1" spc="-5" dirty="0" err="1">
                <a:latin typeface="+mj-lt"/>
                <a:cs typeface="Times New Roman"/>
              </a:rPr>
              <a:t>postes</a:t>
            </a:r>
            <a:r>
              <a:rPr lang="fr-FR" sz="2300" b="1" spc="-5" dirty="0">
                <a:latin typeface="+mj-lt"/>
                <a:cs typeface="Times New Roman"/>
              </a:rPr>
              <a:t>)</a:t>
            </a:r>
            <a:endParaRPr sz="23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0538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73707" y="845414"/>
            <a:ext cx="7783195" cy="42003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685" marR="1233805" indent="-1003935">
              <a:lnSpc>
                <a:spcPct val="132200"/>
              </a:lnSpc>
              <a:spcBef>
                <a:spcPts val="100"/>
              </a:spcBef>
            </a:pPr>
            <a:r>
              <a:rPr sz="2300" b="1" dirty="0">
                <a:latin typeface="+mj-lt"/>
                <a:cs typeface="Times New Roman"/>
              </a:rPr>
              <a:t>Réforme du </a:t>
            </a:r>
            <a:r>
              <a:rPr sz="2300" b="1" spc="10" dirty="0">
                <a:latin typeface="+mj-lt"/>
                <a:cs typeface="Times New Roman"/>
              </a:rPr>
              <a:t>3</a:t>
            </a:r>
            <a:r>
              <a:rPr sz="2250" b="1" spc="15" baseline="25925" dirty="0">
                <a:latin typeface="+mj-lt"/>
                <a:cs typeface="Times New Roman"/>
              </a:rPr>
              <a:t>ème </a:t>
            </a:r>
            <a:r>
              <a:rPr sz="2300" b="1" spc="-5" dirty="0">
                <a:latin typeface="+mj-lt"/>
                <a:cs typeface="Times New Roman"/>
              </a:rPr>
              <a:t>cycle </a:t>
            </a:r>
            <a:r>
              <a:rPr sz="2300" b="1" dirty="0">
                <a:latin typeface="+mj-lt"/>
                <a:cs typeface="Times New Roman"/>
              </a:rPr>
              <a:t>des études médicales  </a:t>
            </a:r>
            <a:r>
              <a:rPr sz="2300" b="1" spc="-10" dirty="0">
                <a:solidFill>
                  <a:srgbClr val="006FC0"/>
                </a:solidFill>
                <a:latin typeface="+mj-lt"/>
                <a:cs typeface="Times New Roman"/>
              </a:rPr>
              <a:t>Procédure</a:t>
            </a:r>
            <a:r>
              <a:rPr sz="2300" b="1" spc="-2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d’appariement</a:t>
            </a:r>
            <a:endParaRPr sz="2300" dirty="0">
              <a:latin typeface="+mj-lt"/>
              <a:cs typeface="Times New Roman"/>
            </a:endParaRPr>
          </a:p>
          <a:p>
            <a:pPr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25400"/>
            <a:r>
              <a:rPr sz="2300" b="1" spc="-5" dirty="0">
                <a:solidFill>
                  <a:srgbClr val="006FC0"/>
                </a:solidFill>
                <a:latin typeface="+mj-lt"/>
                <a:cs typeface="Times New Roman"/>
              </a:rPr>
              <a:t>Côté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« Responsables </a:t>
            </a:r>
            <a:r>
              <a:rPr sz="2300" b="1" spc="-5" dirty="0">
                <a:solidFill>
                  <a:srgbClr val="006FC0"/>
                </a:solidFill>
                <a:latin typeface="+mj-lt"/>
                <a:cs typeface="Times New Roman"/>
              </a:rPr>
              <a:t>de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terrain </a:t>
            </a:r>
            <a:r>
              <a:rPr sz="2300" b="1" spc="-5" dirty="0">
                <a:solidFill>
                  <a:srgbClr val="006FC0"/>
                </a:solidFill>
                <a:latin typeface="+mj-lt"/>
                <a:cs typeface="Times New Roman"/>
              </a:rPr>
              <a:t>de stage </a:t>
            </a:r>
            <a:r>
              <a:rPr sz="2300" b="1" spc="-15" dirty="0">
                <a:solidFill>
                  <a:srgbClr val="006FC0"/>
                </a:solidFill>
                <a:latin typeface="+mj-lt"/>
                <a:cs typeface="Times New Roman"/>
              </a:rPr>
              <a:t>(RTS) </a:t>
            </a:r>
            <a:r>
              <a:rPr sz="2300" b="1" dirty="0">
                <a:solidFill>
                  <a:srgbClr val="006FC0"/>
                </a:solidFill>
                <a:latin typeface="+mj-lt"/>
                <a:cs typeface="Times New Roman"/>
              </a:rPr>
              <a:t>»</a:t>
            </a:r>
            <a:endParaRPr sz="2300" dirty="0">
              <a:latin typeface="+mj-lt"/>
              <a:cs typeface="Times New Roman"/>
            </a:endParaRPr>
          </a:p>
          <a:p>
            <a:pPr marL="282575" marR="709295" indent="-282575">
              <a:lnSpc>
                <a:spcPts val="4140"/>
              </a:lnSpc>
              <a:spcBef>
                <a:spcPts val="370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300" b="1" dirty="0">
                <a:latin typeface="+mj-lt"/>
                <a:cs typeface="Times New Roman"/>
              </a:rPr>
              <a:t>Chaque </a:t>
            </a:r>
            <a:r>
              <a:rPr sz="2300" b="1" spc="-30" dirty="0">
                <a:latin typeface="+mj-lt"/>
                <a:cs typeface="Times New Roman"/>
              </a:rPr>
              <a:t>RTS </a:t>
            </a:r>
            <a:r>
              <a:rPr sz="2300" b="1" dirty="0" err="1">
                <a:latin typeface="+mj-lt"/>
                <a:cs typeface="Times New Roman"/>
              </a:rPr>
              <a:t>classe</a:t>
            </a:r>
            <a:endParaRPr lang="fr-FR" sz="2300" b="1" dirty="0">
              <a:latin typeface="+mj-lt"/>
              <a:cs typeface="Times New Roman"/>
            </a:endParaRPr>
          </a:p>
          <a:p>
            <a:pPr marL="739775" marR="709295" lvl="1" indent="-282575">
              <a:lnSpc>
                <a:spcPct val="150000"/>
              </a:lnSpc>
              <a:spcBef>
                <a:spcPts val="370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000" b="1" spc="-5" dirty="0">
                <a:latin typeface="+mj-lt"/>
                <a:cs typeface="Times New Roman"/>
              </a:rPr>
              <a:t>par </a:t>
            </a:r>
            <a:r>
              <a:rPr sz="2000" b="1" spc="-10" dirty="0">
                <a:latin typeface="+mj-lt"/>
                <a:cs typeface="Times New Roman"/>
              </a:rPr>
              <a:t>ordre </a:t>
            </a:r>
            <a:r>
              <a:rPr sz="2000" b="1" spc="-5" dirty="0">
                <a:latin typeface="+mj-lt"/>
                <a:cs typeface="Times New Roman"/>
              </a:rPr>
              <a:t>de </a:t>
            </a:r>
            <a:r>
              <a:rPr sz="2000" b="1" spc="-5" dirty="0" err="1">
                <a:latin typeface="+mj-lt"/>
                <a:cs typeface="Times New Roman"/>
              </a:rPr>
              <a:t>préférence</a:t>
            </a:r>
            <a:r>
              <a:rPr lang="fr-FR" sz="2000" b="1" spc="-5" dirty="0">
                <a:latin typeface="+mj-lt"/>
                <a:cs typeface="Times New Roman"/>
              </a:rPr>
              <a:t>, ex aequo possible</a:t>
            </a:r>
          </a:p>
          <a:p>
            <a:pPr marL="739775" marR="709295" lvl="1" indent="-282575">
              <a:lnSpc>
                <a:spcPct val="150000"/>
              </a:lnSpc>
              <a:spcBef>
                <a:spcPts val="370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sz="2000" b="1" dirty="0">
                <a:latin typeface="+mj-lt"/>
                <a:cs typeface="Times New Roman"/>
              </a:rPr>
              <a:t>au minimum 80 % </a:t>
            </a:r>
            <a:r>
              <a:rPr sz="2000" b="1" spc="-5" dirty="0">
                <a:latin typeface="+mj-lt"/>
                <a:cs typeface="Times New Roman"/>
              </a:rPr>
              <a:t>des </a:t>
            </a:r>
            <a:r>
              <a:rPr sz="2000" b="1" dirty="0">
                <a:latin typeface="+mj-lt"/>
                <a:cs typeface="Times New Roman"/>
              </a:rPr>
              <a:t>étudiants </a:t>
            </a:r>
            <a:r>
              <a:rPr sz="2000" b="1" spc="-5" dirty="0">
                <a:latin typeface="+mj-lt"/>
                <a:cs typeface="Times New Roman"/>
              </a:rPr>
              <a:t>les </a:t>
            </a:r>
            <a:r>
              <a:rPr sz="2000" b="1" dirty="0" err="1">
                <a:latin typeface="+mj-lt"/>
                <a:cs typeface="Times New Roman"/>
              </a:rPr>
              <a:t>ayant</a:t>
            </a:r>
            <a:r>
              <a:rPr sz="2000" b="1" spc="-85" dirty="0">
                <a:latin typeface="+mj-lt"/>
                <a:cs typeface="Times New Roman"/>
              </a:rPr>
              <a:t> </a:t>
            </a:r>
            <a:r>
              <a:rPr sz="2000" b="1" spc="-5" dirty="0" err="1">
                <a:latin typeface="+mj-lt"/>
                <a:cs typeface="Times New Roman"/>
              </a:rPr>
              <a:t>sélectionnés</a:t>
            </a:r>
            <a:endParaRPr lang="fr-FR" sz="2000" dirty="0">
              <a:latin typeface="+mj-lt"/>
              <a:cs typeface="Times New Roman"/>
            </a:endParaRPr>
          </a:p>
          <a:p>
            <a:pPr marL="739775" marR="709295" lvl="1" indent="-282575">
              <a:lnSpc>
                <a:spcPct val="150000"/>
              </a:lnSpc>
              <a:spcBef>
                <a:spcPts val="370"/>
              </a:spcBef>
              <a:buFont typeface="Arial"/>
              <a:buChar char="•"/>
              <a:tabLst>
                <a:tab pos="282575" algn="l"/>
                <a:tab pos="283210" algn="l"/>
              </a:tabLst>
            </a:pPr>
            <a:r>
              <a:rPr lang="fr-FR" sz="2000" b="1" spc="-5" dirty="0">
                <a:latin typeface="+mj-lt"/>
                <a:cs typeface="Times New Roman"/>
              </a:rPr>
              <a:t>dont au moins 50% d</a:t>
            </a:r>
            <a:r>
              <a:rPr sz="2000" b="1" spc="-5" dirty="0">
                <a:latin typeface="+mj-lt"/>
                <a:cs typeface="Times New Roman"/>
              </a:rPr>
              <a:t>es </a:t>
            </a:r>
            <a:r>
              <a:rPr sz="2000" b="1" dirty="0" err="1">
                <a:latin typeface="+mj-lt"/>
                <a:cs typeface="Times New Roman"/>
              </a:rPr>
              <a:t>étudiants</a:t>
            </a:r>
            <a:r>
              <a:rPr sz="2000" b="1" spc="-105" dirty="0">
                <a:latin typeface="+mj-lt"/>
                <a:cs typeface="Times New Roman"/>
              </a:rPr>
              <a:t> </a:t>
            </a:r>
            <a:r>
              <a:rPr sz="2000" b="1" dirty="0" err="1">
                <a:latin typeface="+mj-lt"/>
                <a:cs typeface="Times New Roman"/>
              </a:rPr>
              <a:t>rattachés</a:t>
            </a:r>
            <a:r>
              <a:rPr lang="fr-FR" sz="2000" b="1" dirty="0">
                <a:latin typeface="+mj-lt"/>
                <a:cs typeface="Times New Roman"/>
              </a:rPr>
              <a:t> </a:t>
            </a:r>
            <a:r>
              <a:rPr sz="2000" b="1" dirty="0">
                <a:latin typeface="+mj-lt"/>
                <a:cs typeface="Times New Roman"/>
              </a:rPr>
              <a:t>au CHU de </a:t>
            </a:r>
            <a:r>
              <a:rPr sz="2000" b="1" spc="-5" dirty="0">
                <a:latin typeface="+mj-lt"/>
                <a:cs typeface="Times New Roman"/>
              </a:rPr>
              <a:t>la subdivision</a:t>
            </a:r>
            <a:endParaRPr lang="fr-FR" sz="2000" b="1" spc="-5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603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9542" y="760323"/>
            <a:ext cx="8353425" cy="416140"/>
          </a:xfrm>
          <a:prstGeom prst="rect">
            <a:avLst/>
          </a:prstGeom>
          <a:solidFill>
            <a:srgbClr val="EAD1DC"/>
          </a:solidFill>
          <a:ln w="9525">
            <a:solidFill>
              <a:srgbClr val="1A1A1A"/>
            </a:solidFill>
          </a:ln>
        </p:spPr>
        <p:txBody>
          <a:bodyPr vert="horz" wrap="square" lIns="0" tIns="137795" rIns="0" bIns="0" rtlCol="0">
            <a:spAutoFit/>
          </a:bodyPr>
          <a:lstStyle/>
          <a:p>
            <a:pPr algn="ctr">
              <a:spcBef>
                <a:spcPts val="1085"/>
              </a:spcBef>
            </a:pPr>
            <a:r>
              <a:rPr spc="-10" dirty="0">
                <a:latin typeface="Calibri"/>
                <a:cs typeface="Calibri"/>
              </a:rPr>
              <a:t>0ffre diversifiée </a:t>
            </a:r>
            <a:r>
              <a:rPr dirty="0">
                <a:latin typeface="Calibri"/>
                <a:cs typeface="Calibri"/>
              </a:rPr>
              <a:t>: </a:t>
            </a:r>
            <a:r>
              <a:rPr spc="-10" dirty="0">
                <a:latin typeface="Calibri"/>
                <a:cs typeface="Calibri"/>
              </a:rPr>
              <a:t>ouverture </a:t>
            </a:r>
            <a:r>
              <a:rPr spc="-5" dirty="0">
                <a:latin typeface="Calibri"/>
                <a:cs typeface="Calibri"/>
              </a:rPr>
              <a:t>des </a:t>
            </a:r>
            <a:r>
              <a:rPr spc="-15" dirty="0">
                <a:latin typeface="Calibri"/>
                <a:cs typeface="Calibri"/>
              </a:rPr>
              <a:t>terrains </a:t>
            </a:r>
            <a:r>
              <a:rPr spc="-5" dirty="0">
                <a:latin typeface="Calibri"/>
                <a:cs typeface="Calibri"/>
              </a:rPr>
              <a:t>de </a:t>
            </a:r>
            <a:r>
              <a:rPr spc="-15" dirty="0">
                <a:latin typeface="Calibri"/>
                <a:cs typeface="Calibri"/>
              </a:rPr>
              <a:t>stage </a:t>
            </a:r>
            <a:r>
              <a:rPr spc="-5" dirty="0">
                <a:latin typeface="Calibri"/>
                <a:cs typeface="Calibri"/>
              </a:rPr>
              <a:t>par</a:t>
            </a:r>
            <a:r>
              <a:rPr spc="110" dirty="0">
                <a:latin typeface="Calibri"/>
                <a:cs typeface="Calibri"/>
              </a:rPr>
              <a:t> </a:t>
            </a:r>
            <a:r>
              <a:rPr spc="-55" dirty="0">
                <a:latin typeface="Calibri"/>
                <a:cs typeface="Calibri"/>
              </a:rPr>
              <a:t>l’ARS</a:t>
            </a:r>
            <a:endParaRPr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9542" y="2316352"/>
            <a:ext cx="1806575" cy="654666"/>
          </a:xfrm>
          <a:prstGeom prst="rect">
            <a:avLst/>
          </a:prstGeom>
          <a:solidFill>
            <a:srgbClr val="CFE1F3"/>
          </a:solidFill>
          <a:ln w="9525">
            <a:solidFill>
              <a:srgbClr val="1A1A1A"/>
            </a:solidFill>
          </a:ln>
        </p:spPr>
        <p:txBody>
          <a:bodyPr vert="horz" wrap="square" lIns="0" tIns="99695" rIns="0" bIns="0" rtlCol="0">
            <a:spAutoFit/>
          </a:bodyPr>
          <a:lstStyle/>
          <a:p>
            <a:pPr marL="422275" marR="104775" indent="-314325">
              <a:spcBef>
                <a:spcPts val="785"/>
              </a:spcBef>
            </a:pPr>
            <a:r>
              <a:rPr spc="-5" dirty="0">
                <a:latin typeface="Calibri"/>
                <a:cs typeface="Calibri"/>
              </a:rPr>
              <a:t>Dépôt des</a:t>
            </a:r>
            <a:r>
              <a:rPr spc="-7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pièces  du dossier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9542" y="1444486"/>
            <a:ext cx="3744595" cy="520655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635" algn="ctr"/>
            <a:r>
              <a:rPr b="1" spc="-10" dirty="0">
                <a:latin typeface="Calibri"/>
                <a:cs typeface="Calibri"/>
              </a:rPr>
              <a:t>Internes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9542" y="3222498"/>
            <a:ext cx="1806575" cy="1250342"/>
          </a:xfrm>
          <a:prstGeom prst="rect">
            <a:avLst/>
          </a:prstGeom>
          <a:ln w="9525">
            <a:solidFill>
              <a:srgbClr val="1A1A1A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237490" indent="-133350">
              <a:spcBef>
                <a:spcPts val="630"/>
              </a:spcBef>
              <a:buSzPct val="85714"/>
              <a:buFont typeface="Calibri"/>
              <a:buChar char="●"/>
              <a:tabLst>
                <a:tab pos="238125" algn="l"/>
              </a:tabLst>
            </a:pPr>
            <a:r>
              <a:rPr sz="1400" i="1" spc="-5" dirty="0">
                <a:latin typeface="Calibri"/>
                <a:cs typeface="Calibri"/>
              </a:rPr>
              <a:t>Lettre de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motivation</a:t>
            </a:r>
            <a:endParaRPr sz="1400">
              <a:latin typeface="Calibri"/>
              <a:cs typeface="Calibri"/>
            </a:endParaRPr>
          </a:p>
          <a:p>
            <a:pPr marL="237490" indent="-133350">
              <a:spcBef>
                <a:spcPts val="840"/>
              </a:spcBef>
              <a:buSzPct val="85714"/>
              <a:buFont typeface="Calibri"/>
              <a:buChar char="●"/>
              <a:tabLst>
                <a:tab pos="238125" algn="l"/>
              </a:tabLst>
            </a:pPr>
            <a:r>
              <a:rPr sz="1400" i="1" spc="-5" dirty="0">
                <a:latin typeface="Calibri"/>
                <a:cs typeface="Calibri"/>
              </a:rPr>
              <a:t>Contrat de</a:t>
            </a:r>
            <a:endParaRPr sz="1400">
              <a:latin typeface="Calibri"/>
              <a:cs typeface="Calibri"/>
            </a:endParaRPr>
          </a:p>
          <a:p>
            <a:pPr marL="180975">
              <a:spcBef>
                <a:spcPts val="844"/>
              </a:spcBef>
            </a:pPr>
            <a:r>
              <a:rPr sz="1400" i="1" spc="-5" dirty="0">
                <a:latin typeface="Calibri"/>
                <a:cs typeface="Calibri"/>
              </a:rPr>
              <a:t>formation</a:t>
            </a:r>
            <a:endParaRPr sz="1400">
              <a:latin typeface="Calibri"/>
              <a:cs typeface="Calibri"/>
            </a:endParaRPr>
          </a:p>
          <a:p>
            <a:pPr marL="237490" indent="-133350">
              <a:spcBef>
                <a:spcPts val="840"/>
              </a:spcBef>
              <a:buSzPct val="85714"/>
              <a:buFont typeface="Calibri"/>
              <a:buChar char="●"/>
              <a:tabLst>
                <a:tab pos="238125" algn="l"/>
              </a:tabLst>
            </a:pPr>
            <a:r>
              <a:rPr sz="1400" i="1" spc="-5" dirty="0">
                <a:latin typeface="Calibri"/>
                <a:cs typeface="Calibri"/>
              </a:rPr>
              <a:t>CV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019" y="2325217"/>
            <a:ext cx="2239010" cy="654666"/>
          </a:xfrm>
          <a:prstGeom prst="rect">
            <a:avLst/>
          </a:prstGeom>
          <a:solidFill>
            <a:srgbClr val="9FC5E8"/>
          </a:solidFill>
          <a:ln w="38100">
            <a:solidFill>
              <a:srgbClr val="1A1A1A"/>
            </a:solidFill>
          </a:ln>
        </p:spPr>
        <p:txBody>
          <a:bodyPr vert="horz" wrap="square" lIns="0" tIns="99695" rIns="0" bIns="0" rtlCol="0">
            <a:spAutoFit/>
          </a:bodyPr>
          <a:lstStyle/>
          <a:p>
            <a:pPr marL="506095" marR="378460" indent="-119380">
              <a:spcBef>
                <a:spcPts val="785"/>
              </a:spcBef>
            </a:pPr>
            <a:r>
              <a:rPr b="1" spc="-10" dirty="0">
                <a:latin typeface="Calibri"/>
                <a:cs typeface="Calibri"/>
              </a:rPr>
              <a:t>Classement</a:t>
            </a:r>
            <a:r>
              <a:rPr b="1" spc="-9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des  </a:t>
            </a:r>
            <a:r>
              <a:rPr b="1" spc="-5" dirty="0">
                <a:latin typeface="Calibri"/>
                <a:cs typeface="Calibri"/>
              </a:rPr>
              <a:t>candidatures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019" y="3212974"/>
            <a:ext cx="2239010" cy="1091965"/>
          </a:xfrm>
          <a:prstGeom prst="rect">
            <a:avLst/>
          </a:prstGeom>
          <a:ln w="38100">
            <a:solidFill>
              <a:srgbClr val="1A1A1A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638175" marR="206375" indent="-422275">
              <a:spcBef>
                <a:spcPts val="114"/>
              </a:spcBef>
            </a:pPr>
            <a:r>
              <a:rPr sz="1400" b="1" i="1" spc="-5" dirty="0">
                <a:latin typeface="Calibri"/>
                <a:cs typeface="Calibri"/>
              </a:rPr>
              <a:t>Classement </a:t>
            </a:r>
            <a:r>
              <a:rPr sz="1400" b="1" i="1" dirty="0">
                <a:latin typeface="Calibri"/>
                <a:cs typeface="Calibri"/>
              </a:rPr>
              <a:t>de </a:t>
            </a:r>
            <a:r>
              <a:rPr sz="1400" b="1" i="1" spc="-5" dirty="0">
                <a:latin typeface="Calibri"/>
                <a:cs typeface="Calibri"/>
              </a:rPr>
              <a:t>toutes</a:t>
            </a:r>
            <a:r>
              <a:rPr sz="1400" b="1" i="1" spc="-11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les  </a:t>
            </a:r>
            <a:r>
              <a:rPr sz="1400" b="1" i="1" spc="-5" dirty="0">
                <a:latin typeface="Calibri"/>
                <a:cs typeface="Calibri"/>
              </a:rPr>
              <a:t>candidatures</a:t>
            </a:r>
            <a:endParaRPr sz="1400">
              <a:latin typeface="Calibri"/>
              <a:cs typeface="Calibri"/>
            </a:endParaRPr>
          </a:p>
          <a:p>
            <a:pPr marL="229235"/>
            <a:r>
              <a:rPr sz="1400" i="1" spc="-5" dirty="0">
                <a:solidFill>
                  <a:srgbClr val="585858"/>
                </a:solidFill>
                <a:latin typeface="Calibri"/>
                <a:cs typeface="Calibri"/>
              </a:rPr>
              <a:t>(Priorité </a:t>
            </a:r>
            <a:r>
              <a:rPr sz="1400" i="1" dirty="0">
                <a:solidFill>
                  <a:srgbClr val="585858"/>
                </a:solidFill>
                <a:latin typeface="Calibri"/>
                <a:cs typeface="Calibri"/>
              </a:rPr>
              <a:t>à la</a:t>
            </a:r>
            <a:r>
              <a:rPr sz="1400" i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585858"/>
                </a:solidFill>
                <a:latin typeface="Calibri"/>
                <a:cs typeface="Calibri"/>
              </a:rPr>
              <a:t>subdivision)</a:t>
            </a:r>
            <a:endParaRPr sz="1400">
              <a:latin typeface="Calibri"/>
              <a:cs typeface="Calibri"/>
            </a:endParaRPr>
          </a:p>
          <a:p>
            <a:pPr marL="96520">
              <a:spcBef>
                <a:spcPts val="5"/>
              </a:spcBef>
            </a:pPr>
            <a:r>
              <a:rPr sz="1200" dirty="0">
                <a:latin typeface="MS Gothic"/>
                <a:cs typeface="MS Gothic"/>
              </a:rPr>
              <a:t>➔</a:t>
            </a:r>
            <a:r>
              <a:rPr sz="1200" spc="-315" dirty="0">
                <a:latin typeface="MS Gothic"/>
                <a:cs typeface="MS Gothic"/>
              </a:rPr>
              <a:t> </a:t>
            </a:r>
            <a:r>
              <a:rPr sz="1400" i="1" spc="-5" dirty="0">
                <a:latin typeface="Calibri"/>
                <a:cs typeface="Calibri"/>
              </a:rPr>
              <a:t>de </a:t>
            </a:r>
            <a:r>
              <a:rPr sz="1400" i="1" dirty="0">
                <a:latin typeface="Calibri"/>
                <a:cs typeface="Calibri"/>
              </a:rPr>
              <a:t>0 à n</a:t>
            </a:r>
            <a:endParaRPr sz="1400">
              <a:latin typeface="Calibri"/>
              <a:cs typeface="Calibri"/>
            </a:endParaRPr>
          </a:p>
          <a:p>
            <a:pPr marL="96520"/>
            <a:r>
              <a:rPr sz="1200" dirty="0">
                <a:latin typeface="MS Gothic"/>
                <a:cs typeface="MS Gothic"/>
              </a:rPr>
              <a:t>➔</a:t>
            </a:r>
            <a:r>
              <a:rPr sz="1200" spc="-335" dirty="0">
                <a:latin typeface="MS Gothic"/>
                <a:cs typeface="MS Gothic"/>
              </a:rPr>
              <a:t> </a:t>
            </a:r>
            <a:r>
              <a:rPr sz="1400" i="1" dirty="0">
                <a:latin typeface="Calibri"/>
                <a:cs typeface="Calibri"/>
              </a:rPr>
              <a:t>possibilité </a:t>
            </a:r>
            <a:r>
              <a:rPr sz="1400" i="1" spc="-5" dirty="0">
                <a:latin typeface="Calibri"/>
                <a:cs typeface="Calibri"/>
              </a:rPr>
              <a:t>d’ </a:t>
            </a:r>
            <a:r>
              <a:rPr sz="1400" i="1" spc="-10" dirty="0">
                <a:latin typeface="Calibri"/>
                <a:cs typeface="Calibri"/>
              </a:rPr>
              <a:t>ex </a:t>
            </a:r>
            <a:r>
              <a:rPr sz="1400" i="1" spc="-5" dirty="0">
                <a:latin typeface="Calibri"/>
                <a:cs typeface="Calibri"/>
              </a:rPr>
              <a:t>aequo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2955" y="1449413"/>
            <a:ext cx="3639820" cy="652743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97790" rIns="0" bIns="0" rtlCol="0">
            <a:spAutoFit/>
          </a:bodyPr>
          <a:lstStyle/>
          <a:p>
            <a:pPr marL="1145540" marR="671195" indent="-466725">
              <a:spcBef>
                <a:spcPts val="770"/>
              </a:spcBef>
            </a:pPr>
            <a:r>
              <a:rPr b="1" spc="-10" dirty="0">
                <a:latin typeface="Calibri"/>
                <a:cs typeface="Calibri"/>
              </a:rPr>
              <a:t>Responsables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spc="-30" dirty="0">
                <a:latin typeface="Calibri"/>
                <a:cs typeface="Calibri"/>
              </a:rPr>
              <a:t>Terrain  </a:t>
            </a:r>
            <a:r>
              <a:rPr b="1" dirty="0">
                <a:latin typeface="Calibri"/>
                <a:cs typeface="Calibri"/>
              </a:rPr>
              <a:t>de </a:t>
            </a:r>
            <a:r>
              <a:rPr b="1" spc="-10" dirty="0">
                <a:latin typeface="Calibri"/>
                <a:cs typeface="Calibri"/>
              </a:rPr>
              <a:t>Stage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(RTS)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2956" y="3231260"/>
            <a:ext cx="1335405" cy="1070742"/>
          </a:xfrm>
          <a:prstGeom prst="rect">
            <a:avLst/>
          </a:prstGeom>
          <a:ln w="9525">
            <a:solidFill>
              <a:srgbClr val="1A1A1A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181610" marR="215265" indent="-76200">
              <a:lnSpc>
                <a:spcPct val="150100"/>
              </a:lnSpc>
              <a:spcBef>
                <a:spcPts val="1050"/>
              </a:spcBef>
              <a:buSzPct val="85714"/>
              <a:buFont typeface="Calibri"/>
              <a:buChar char="●"/>
              <a:tabLst>
                <a:tab pos="238760" algn="l"/>
              </a:tabLst>
            </a:pPr>
            <a:r>
              <a:rPr sz="1400" i="1" dirty="0">
                <a:latin typeface="Calibri"/>
                <a:cs typeface="Calibri"/>
              </a:rPr>
              <a:t>Description  </a:t>
            </a:r>
            <a:r>
              <a:rPr sz="1400" i="1" spc="-5" dirty="0">
                <a:latin typeface="Calibri"/>
                <a:cs typeface="Calibri"/>
              </a:rPr>
              <a:t>du terrain</a:t>
            </a:r>
            <a:r>
              <a:rPr sz="1400" i="1" spc="-6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de  </a:t>
            </a:r>
            <a:r>
              <a:rPr sz="1400" i="1" spc="-10" dirty="0">
                <a:latin typeface="Calibri"/>
                <a:cs typeface="Calibri"/>
              </a:rPr>
              <a:t>stage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32956" y="2325155"/>
            <a:ext cx="1335405" cy="666849"/>
          </a:xfrm>
          <a:prstGeom prst="rect">
            <a:avLst/>
          </a:prstGeom>
          <a:solidFill>
            <a:srgbClr val="9FC5E8"/>
          </a:solidFill>
          <a:ln w="9525">
            <a:solidFill>
              <a:srgbClr val="1A1A1A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186690" marR="100965" indent="-81280">
              <a:spcBef>
                <a:spcPts val="880"/>
              </a:spcBef>
            </a:pPr>
            <a:r>
              <a:rPr spc="-5" dirty="0">
                <a:latin typeface="Calibri"/>
                <a:cs typeface="Calibri"/>
              </a:rPr>
              <a:t>Dépôt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pièce  du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dossier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1711" y="2325180"/>
            <a:ext cx="1872614" cy="652743"/>
          </a:xfrm>
          <a:prstGeom prst="rect">
            <a:avLst/>
          </a:prstGeom>
          <a:solidFill>
            <a:srgbClr val="CFE1F3"/>
          </a:solidFill>
          <a:ln w="38100">
            <a:solidFill>
              <a:srgbClr val="1A1A1A"/>
            </a:solidFill>
          </a:ln>
        </p:spPr>
        <p:txBody>
          <a:bodyPr vert="horz" wrap="square" lIns="0" tIns="97790" rIns="0" bIns="0" rtlCol="0">
            <a:spAutoFit/>
          </a:bodyPr>
          <a:lstStyle/>
          <a:p>
            <a:pPr marL="648335" marR="232410" indent="-410209">
              <a:spcBef>
                <a:spcPts val="770"/>
              </a:spcBef>
            </a:pPr>
            <a:r>
              <a:rPr b="1" spc="-5" dirty="0">
                <a:latin typeface="Calibri"/>
                <a:cs typeface="Calibri"/>
              </a:rPr>
              <a:t>Expression</a:t>
            </a:r>
            <a:r>
              <a:rPr b="1" spc="-114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des  </a:t>
            </a:r>
            <a:r>
              <a:rPr b="1" spc="-5" dirty="0">
                <a:latin typeface="Calibri"/>
                <a:cs typeface="Calibri"/>
              </a:rPr>
              <a:t>voeux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1711" y="3231261"/>
            <a:ext cx="1872614" cy="1313815"/>
          </a:xfrm>
          <a:prstGeom prst="rect">
            <a:avLst/>
          </a:prstGeom>
          <a:ln w="38100">
            <a:solidFill>
              <a:srgbClr val="1A1A1A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105410">
              <a:spcBef>
                <a:spcPts val="45"/>
              </a:spcBef>
            </a:pPr>
            <a:r>
              <a:rPr sz="1200" dirty="0">
                <a:latin typeface="MS Gothic"/>
                <a:cs typeface="MS Gothic"/>
              </a:rPr>
              <a:t>➔</a:t>
            </a:r>
            <a:r>
              <a:rPr sz="1200" spc="-540" dirty="0">
                <a:latin typeface="MS Gothic"/>
                <a:cs typeface="MS Gothic"/>
              </a:rPr>
              <a:t> </a:t>
            </a:r>
            <a:r>
              <a:rPr sz="1400" i="1" spc="-5" dirty="0">
                <a:latin typeface="Calibri"/>
                <a:cs typeface="Calibri"/>
              </a:rPr>
              <a:t>de </a:t>
            </a:r>
            <a:r>
              <a:rPr sz="1400" i="1" dirty="0">
                <a:latin typeface="Calibri"/>
                <a:cs typeface="Calibri"/>
              </a:rPr>
              <a:t>0 à 5 </a:t>
            </a:r>
            <a:r>
              <a:rPr sz="1400" i="1" spc="-5" dirty="0">
                <a:latin typeface="Calibri"/>
                <a:cs typeface="Calibri"/>
              </a:rPr>
              <a:t>coeurs</a:t>
            </a:r>
            <a:endParaRPr sz="1400">
              <a:latin typeface="Calibri"/>
              <a:cs typeface="Calibri"/>
            </a:endParaRPr>
          </a:p>
          <a:p>
            <a:pPr marL="237490" marR="800100" indent="-119380"/>
            <a:r>
              <a:rPr sz="1000" spc="-5" dirty="0">
                <a:latin typeface="MS Gothic"/>
                <a:cs typeface="MS Gothic"/>
              </a:rPr>
              <a:t>➔ </a:t>
            </a:r>
            <a:r>
              <a:rPr sz="1400" i="1" spc="-5" dirty="0">
                <a:latin typeface="Calibri"/>
                <a:cs typeface="Calibri"/>
              </a:rPr>
              <a:t>possibilité  d’ </a:t>
            </a:r>
            <a:r>
              <a:rPr sz="1400" i="1" spc="-15" dirty="0">
                <a:latin typeface="Calibri"/>
                <a:cs typeface="Calibri"/>
              </a:rPr>
              <a:t>ex</a:t>
            </a:r>
            <a:r>
              <a:rPr sz="1400" i="1" spc="-8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aequo</a:t>
            </a:r>
            <a:endParaRPr sz="1400">
              <a:latin typeface="Calibri"/>
              <a:cs typeface="Calibri"/>
            </a:endParaRPr>
          </a:p>
          <a:p>
            <a:pPr marL="271145" marR="195580" indent="-152400"/>
            <a:r>
              <a:rPr sz="1000" spc="-5" dirty="0">
                <a:latin typeface="MS Gothic"/>
                <a:cs typeface="MS Gothic"/>
              </a:rPr>
              <a:t>➔ </a:t>
            </a:r>
            <a:r>
              <a:rPr sz="1400" i="1" dirty="0">
                <a:latin typeface="Calibri"/>
                <a:cs typeface="Calibri"/>
              </a:rPr>
              <a:t>sur </a:t>
            </a:r>
            <a:r>
              <a:rPr sz="1400" i="1" spc="-5" dirty="0">
                <a:latin typeface="Calibri"/>
                <a:cs typeface="Calibri"/>
              </a:rPr>
              <a:t>un </a:t>
            </a:r>
            <a:r>
              <a:rPr sz="1400" i="1" dirty="0">
                <a:latin typeface="Calibri"/>
                <a:cs typeface="Calibri"/>
              </a:rPr>
              <a:t>seuil  minimum </a:t>
            </a:r>
            <a:r>
              <a:rPr sz="1400" i="1" spc="-5" dirty="0">
                <a:latin typeface="Calibri"/>
                <a:cs typeface="Calibri"/>
              </a:rPr>
              <a:t>donné</a:t>
            </a:r>
            <a:r>
              <a:rPr sz="1400" i="1" spc="-8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de  postes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13113" y="3291917"/>
            <a:ext cx="280970" cy="2407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07964" y="1628775"/>
            <a:ext cx="720090" cy="432434"/>
          </a:xfrm>
          <a:custGeom>
            <a:avLst/>
            <a:gdLst/>
            <a:ahLst/>
            <a:cxnLst/>
            <a:rect l="l" t="t" r="r" b="b"/>
            <a:pathLst>
              <a:path w="720089" h="432435">
                <a:moveTo>
                  <a:pt x="216026" y="432053"/>
                </a:moveTo>
                <a:lnTo>
                  <a:pt x="0" y="216026"/>
                </a:lnTo>
                <a:lnTo>
                  <a:pt x="216026" y="0"/>
                </a:lnTo>
                <a:lnTo>
                  <a:pt x="216026" y="108076"/>
                </a:lnTo>
                <a:lnTo>
                  <a:pt x="504063" y="108076"/>
                </a:lnTo>
                <a:lnTo>
                  <a:pt x="504063" y="0"/>
                </a:lnTo>
                <a:lnTo>
                  <a:pt x="720089" y="216026"/>
                </a:lnTo>
                <a:lnTo>
                  <a:pt x="504063" y="432053"/>
                </a:lnTo>
                <a:lnTo>
                  <a:pt x="504063" y="324103"/>
                </a:lnTo>
                <a:lnTo>
                  <a:pt x="216026" y="324103"/>
                </a:lnTo>
                <a:lnTo>
                  <a:pt x="216026" y="432053"/>
                </a:lnTo>
                <a:close/>
              </a:path>
            </a:pathLst>
          </a:custGeom>
          <a:ln w="25400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574286" y="4676952"/>
            <a:ext cx="3338195" cy="1709420"/>
            <a:chOff x="3050285" y="4676952"/>
            <a:chExt cx="3338195" cy="1709420"/>
          </a:xfrm>
        </p:grpSpPr>
        <p:sp>
          <p:nvSpPr>
            <p:cNvPr id="16" name="object 16"/>
            <p:cNvSpPr/>
            <p:nvPr/>
          </p:nvSpPr>
          <p:spPr>
            <a:xfrm>
              <a:off x="3059810" y="4686477"/>
              <a:ext cx="3319145" cy="862965"/>
            </a:xfrm>
            <a:custGeom>
              <a:avLst/>
              <a:gdLst/>
              <a:ahLst/>
              <a:cxnLst/>
              <a:rect l="l" t="t" r="r" b="b"/>
              <a:pathLst>
                <a:path w="3319145" h="862964">
                  <a:moveTo>
                    <a:pt x="3318637" y="0"/>
                  </a:moveTo>
                  <a:lnTo>
                    <a:pt x="0" y="0"/>
                  </a:lnTo>
                  <a:lnTo>
                    <a:pt x="0" y="862406"/>
                  </a:lnTo>
                  <a:lnTo>
                    <a:pt x="3318637" y="862406"/>
                  </a:lnTo>
                  <a:lnTo>
                    <a:pt x="3318637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59810" y="4686477"/>
              <a:ext cx="3319145" cy="862965"/>
            </a:xfrm>
            <a:custGeom>
              <a:avLst/>
              <a:gdLst/>
              <a:ahLst/>
              <a:cxnLst/>
              <a:rect l="l" t="t" r="r" b="b"/>
              <a:pathLst>
                <a:path w="3319145" h="862964">
                  <a:moveTo>
                    <a:pt x="0" y="862406"/>
                  </a:moveTo>
                  <a:lnTo>
                    <a:pt x="3318637" y="862406"/>
                  </a:lnTo>
                  <a:lnTo>
                    <a:pt x="3318637" y="0"/>
                  </a:lnTo>
                  <a:lnTo>
                    <a:pt x="0" y="0"/>
                  </a:lnTo>
                  <a:lnTo>
                    <a:pt x="0" y="862406"/>
                  </a:lnTo>
                  <a:close/>
                </a:path>
              </a:pathLst>
            </a:custGeom>
            <a:ln w="19050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79900" y="5870524"/>
              <a:ext cx="1937385" cy="511175"/>
            </a:xfrm>
            <a:custGeom>
              <a:avLst/>
              <a:gdLst/>
              <a:ahLst/>
              <a:cxnLst/>
              <a:rect l="l" t="t" r="r" b="b"/>
              <a:pathLst>
                <a:path w="1937385" h="511175">
                  <a:moveTo>
                    <a:pt x="1851914" y="0"/>
                  </a:moveTo>
                  <a:lnTo>
                    <a:pt x="85089" y="0"/>
                  </a:lnTo>
                  <a:lnTo>
                    <a:pt x="51970" y="6691"/>
                  </a:lnTo>
                  <a:lnTo>
                    <a:pt x="24923" y="24939"/>
                  </a:lnTo>
                  <a:lnTo>
                    <a:pt x="6687" y="52002"/>
                  </a:lnTo>
                  <a:lnTo>
                    <a:pt x="0" y="85140"/>
                  </a:lnTo>
                  <a:lnTo>
                    <a:pt x="0" y="425665"/>
                  </a:lnTo>
                  <a:lnTo>
                    <a:pt x="6687" y="458803"/>
                  </a:lnTo>
                  <a:lnTo>
                    <a:pt x="24923" y="485867"/>
                  </a:lnTo>
                  <a:lnTo>
                    <a:pt x="51970" y="504114"/>
                  </a:lnTo>
                  <a:lnTo>
                    <a:pt x="85089" y="510806"/>
                  </a:lnTo>
                  <a:lnTo>
                    <a:pt x="1851914" y="510806"/>
                  </a:lnTo>
                  <a:lnTo>
                    <a:pt x="1885106" y="504114"/>
                  </a:lnTo>
                  <a:lnTo>
                    <a:pt x="1912191" y="485867"/>
                  </a:lnTo>
                  <a:lnTo>
                    <a:pt x="1930441" y="458803"/>
                  </a:lnTo>
                  <a:lnTo>
                    <a:pt x="1937131" y="425665"/>
                  </a:lnTo>
                  <a:lnTo>
                    <a:pt x="1937131" y="85140"/>
                  </a:lnTo>
                  <a:lnTo>
                    <a:pt x="1930441" y="52002"/>
                  </a:lnTo>
                  <a:lnTo>
                    <a:pt x="1912191" y="24939"/>
                  </a:lnTo>
                  <a:lnTo>
                    <a:pt x="1885106" y="6691"/>
                  </a:lnTo>
                  <a:lnTo>
                    <a:pt x="185191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79900" y="5870524"/>
              <a:ext cx="1937385" cy="511175"/>
            </a:xfrm>
            <a:custGeom>
              <a:avLst/>
              <a:gdLst/>
              <a:ahLst/>
              <a:cxnLst/>
              <a:rect l="l" t="t" r="r" b="b"/>
              <a:pathLst>
                <a:path w="1937385" h="511175">
                  <a:moveTo>
                    <a:pt x="0" y="85140"/>
                  </a:moveTo>
                  <a:lnTo>
                    <a:pt x="6687" y="52002"/>
                  </a:lnTo>
                  <a:lnTo>
                    <a:pt x="24923" y="24939"/>
                  </a:lnTo>
                  <a:lnTo>
                    <a:pt x="51970" y="6691"/>
                  </a:lnTo>
                  <a:lnTo>
                    <a:pt x="85089" y="0"/>
                  </a:lnTo>
                  <a:lnTo>
                    <a:pt x="1851914" y="0"/>
                  </a:lnTo>
                  <a:lnTo>
                    <a:pt x="1885106" y="6691"/>
                  </a:lnTo>
                  <a:lnTo>
                    <a:pt x="1912191" y="24939"/>
                  </a:lnTo>
                  <a:lnTo>
                    <a:pt x="1930441" y="52002"/>
                  </a:lnTo>
                  <a:lnTo>
                    <a:pt x="1937131" y="85140"/>
                  </a:lnTo>
                  <a:lnTo>
                    <a:pt x="1937131" y="425665"/>
                  </a:lnTo>
                  <a:lnTo>
                    <a:pt x="1930441" y="458803"/>
                  </a:lnTo>
                  <a:lnTo>
                    <a:pt x="1912191" y="485867"/>
                  </a:lnTo>
                  <a:lnTo>
                    <a:pt x="1885106" y="504114"/>
                  </a:lnTo>
                  <a:lnTo>
                    <a:pt x="1851914" y="510806"/>
                  </a:lnTo>
                  <a:lnTo>
                    <a:pt x="85089" y="510806"/>
                  </a:lnTo>
                  <a:lnTo>
                    <a:pt x="51970" y="504114"/>
                  </a:lnTo>
                  <a:lnTo>
                    <a:pt x="24923" y="485867"/>
                  </a:lnTo>
                  <a:lnTo>
                    <a:pt x="6687" y="458803"/>
                  </a:lnTo>
                  <a:lnTo>
                    <a:pt x="0" y="425665"/>
                  </a:lnTo>
                  <a:lnTo>
                    <a:pt x="0" y="851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8194" y="4903420"/>
            <a:ext cx="2272030" cy="1373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b="1" dirty="0">
                <a:solidFill>
                  <a:srgbClr val="E69138"/>
                </a:solidFill>
                <a:latin typeface="Calibri"/>
                <a:cs typeface="Calibri"/>
              </a:rPr>
              <a:t>SiiMOP</a:t>
            </a:r>
            <a:r>
              <a:rPr sz="2400" b="1" spc="-80" dirty="0">
                <a:solidFill>
                  <a:srgbClr val="E69138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E69138"/>
                </a:solidFill>
                <a:latin typeface="Calibri"/>
                <a:cs typeface="Calibri"/>
              </a:rPr>
              <a:t>Appariement</a:t>
            </a:r>
            <a:endParaRPr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950">
              <a:latin typeface="Calibri"/>
              <a:cs typeface="Calibri"/>
            </a:endParaRPr>
          </a:p>
          <a:p>
            <a:pPr marL="56515" algn="ctr">
              <a:spcBef>
                <a:spcPts val="5"/>
              </a:spcBef>
            </a:pPr>
            <a:r>
              <a:rPr sz="2000" b="1" spc="-10" dirty="0">
                <a:latin typeface="Calibri"/>
                <a:cs typeface="Calibri"/>
              </a:rPr>
              <a:t>Affectations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642932" y="4586796"/>
            <a:ext cx="2962275" cy="1255395"/>
            <a:chOff x="2118931" y="4586795"/>
            <a:chExt cx="2962275" cy="1255395"/>
          </a:xfrm>
        </p:grpSpPr>
        <p:sp>
          <p:nvSpPr>
            <p:cNvPr id="22" name="object 22"/>
            <p:cNvSpPr/>
            <p:nvPr/>
          </p:nvSpPr>
          <p:spPr>
            <a:xfrm>
              <a:off x="4551933" y="5400548"/>
              <a:ext cx="524510" cy="436880"/>
            </a:xfrm>
            <a:custGeom>
              <a:avLst/>
              <a:gdLst/>
              <a:ahLst/>
              <a:cxnLst/>
              <a:rect l="l" t="t" r="r" b="b"/>
              <a:pathLst>
                <a:path w="524510" h="436879">
                  <a:moveTo>
                    <a:pt x="393064" y="0"/>
                  </a:moveTo>
                  <a:lnTo>
                    <a:pt x="131063" y="0"/>
                  </a:lnTo>
                  <a:lnTo>
                    <a:pt x="131063" y="218185"/>
                  </a:lnTo>
                  <a:lnTo>
                    <a:pt x="0" y="218185"/>
                  </a:lnTo>
                  <a:lnTo>
                    <a:pt x="262127" y="436384"/>
                  </a:lnTo>
                  <a:lnTo>
                    <a:pt x="524128" y="218185"/>
                  </a:lnTo>
                  <a:lnTo>
                    <a:pt x="393064" y="218185"/>
                  </a:lnTo>
                  <a:lnTo>
                    <a:pt x="393064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51933" y="5400548"/>
              <a:ext cx="524510" cy="436880"/>
            </a:xfrm>
            <a:custGeom>
              <a:avLst/>
              <a:gdLst/>
              <a:ahLst/>
              <a:cxnLst/>
              <a:rect l="l" t="t" r="r" b="b"/>
              <a:pathLst>
                <a:path w="524510" h="436879">
                  <a:moveTo>
                    <a:pt x="393064" y="0"/>
                  </a:moveTo>
                  <a:lnTo>
                    <a:pt x="393064" y="218185"/>
                  </a:lnTo>
                  <a:lnTo>
                    <a:pt x="524128" y="218185"/>
                  </a:lnTo>
                  <a:lnTo>
                    <a:pt x="262127" y="436384"/>
                  </a:lnTo>
                  <a:lnTo>
                    <a:pt x="0" y="218185"/>
                  </a:lnTo>
                  <a:lnTo>
                    <a:pt x="131063" y="218185"/>
                  </a:lnTo>
                  <a:lnTo>
                    <a:pt x="131063" y="0"/>
                  </a:lnTo>
                  <a:lnTo>
                    <a:pt x="393064" y="0"/>
                  </a:lnTo>
                  <a:close/>
                </a:path>
              </a:pathLst>
            </a:custGeom>
            <a:ln w="9524">
              <a:solidFill>
                <a:srgbClr val="C4BC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23694" y="4591558"/>
              <a:ext cx="878840" cy="637540"/>
            </a:xfrm>
            <a:custGeom>
              <a:avLst/>
              <a:gdLst/>
              <a:ahLst/>
              <a:cxnLst/>
              <a:rect l="l" t="t" r="r" b="b"/>
              <a:pathLst>
                <a:path w="878839" h="637539">
                  <a:moveTo>
                    <a:pt x="265049" y="0"/>
                  </a:moveTo>
                  <a:lnTo>
                    <a:pt x="0" y="0"/>
                  </a:lnTo>
                  <a:lnTo>
                    <a:pt x="0" y="269875"/>
                  </a:lnTo>
                  <a:lnTo>
                    <a:pt x="3979" y="319182"/>
                  </a:lnTo>
                  <a:lnTo>
                    <a:pt x="15501" y="365953"/>
                  </a:lnTo>
                  <a:lnTo>
                    <a:pt x="33936" y="409561"/>
                  </a:lnTo>
                  <a:lnTo>
                    <a:pt x="58659" y="449381"/>
                  </a:lnTo>
                  <a:lnTo>
                    <a:pt x="89042" y="484790"/>
                  </a:lnTo>
                  <a:lnTo>
                    <a:pt x="124458" y="515162"/>
                  </a:lnTo>
                  <a:lnTo>
                    <a:pt x="164280" y="539873"/>
                  </a:lnTo>
                  <a:lnTo>
                    <a:pt x="207881" y="558297"/>
                  </a:lnTo>
                  <a:lnTo>
                    <a:pt x="254634" y="569809"/>
                  </a:lnTo>
                  <a:lnTo>
                    <a:pt x="303911" y="573786"/>
                  </a:lnTo>
                  <a:lnTo>
                    <a:pt x="719201" y="573786"/>
                  </a:lnTo>
                  <a:lnTo>
                    <a:pt x="719201" y="637286"/>
                  </a:lnTo>
                  <a:lnTo>
                    <a:pt x="878586" y="441325"/>
                  </a:lnTo>
                  <a:lnTo>
                    <a:pt x="719201" y="245237"/>
                  </a:lnTo>
                  <a:lnTo>
                    <a:pt x="719201" y="308737"/>
                  </a:lnTo>
                  <a:lnTo>
                    <a:pt x="303911" y="308737"/>
                  </a:lnTo>
                  <a:lnTo>
                    <a:pt x="288784" y="305683"/>
                  </a:lnTo>
                  <a:lnTo>
                    <a:pt x="276431" y="297354"/>
                  </a:lnTo>
                  <a:lnTo>
                    <a:pt x="268102" y="285001"/>
                  </a:lnTo>
                  <a:lnTo>
                    <a:pt x="265049" y="269875"/>
                  </a:lnTo>
                  <a:lnTo>
                    <a:pt x="265049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123694" y="4591558"/>
              <a:ext cx="878840" cy="637540"/>
            </a:xfrm>
            <a:custGeom>
              <a:avLst/>
              <a:gdLst/>
              <a:ahLst/>
              <a:cxnLst/>
              <a:rect l="l" t="t" r="r" b="b"/>
              <a:pathLst>
                <a:path w="878839" h="637539">
                  <a:moveTo>
                    <a:pt x="0" y="0"/>
                  </a:moveTo>
                  <a:lnTo>
                    <a:pt x="0" y="269875"/>
                  </a:lnTo>
                  <a:lnTo>
                    <a:pt x="3979" y="319182"/>
                  </a:lnTo>
                  <a:lnTo>
                    <a:pt x="15501" y="365953"/>
                  </a:lnTo>
                  <a:lnTo>
                    <a:pt x="33936" y="409561"/>
                  </a:lnTo>
                  <a:lnTo>
                    <a:pt x="58659" y="449381"/>
                  </a:lnTo>
                  <a:lnTo>
                    <a:pt x="89042" y="484790"/>
                  </a:lnTo>
                  <a:lnTo>
                    <a:pt x="124458" y="515162"/>
                  </a:lnTo>
                  <a:lnTo>
                    <a:pt x="164280" y="539873"/>
                  </a:lnTo>
                  <a:lnTo>
                    <a:pt x="207881" y="558297"/>
                  </a:lnTo>
                  <a:lnTo>
                    <a:pt x="254634" y="569809"/>
                  </a:lnTo>
                  <a:lnTo>
                    <a:pt x="303911" y="573786"/>
                  </a:lnTo>
                  <a:lnTo>
                    <a:pt x="719201" y="573786"/>
                  </a:lnTo>
                  <a:lnTo>
                    <a:pt x="719201" y="637286"/>
                  </a:lnTo>
                  <a:lnTo>
                    <a:pt x="878586" y="441325"/>
                  </a:lnTo>
                  <a:lnTo>
                    <a:pt x="719201" y="245237"/>
                  </a:lnTo>
                  <a:lnTo>
                    <a:pt x="719201" y="308737"/>
                  </a:lnTo>
                  <a:lnTo>
                    <a:pt x="303911" y="308737"/>
                  </a:lnTo>
                  <a:lnTo>
                    <a:pt x="288784" y="305683"/>
                  </a:lnTo>
                  <a:lnTo>
                    <a:pt x="276431" y="297354"/>
                  </a:lnTo>
                  <a:lnTo>
                    <a:pt x="268102" y="285001"/>
                  </a:lnTo>
                  <a:lnTo>
                    <a:pt x="265049" y="269875"/>
                  </a:lnTo>
                  <a:lnTo>
                    <a:pt x="26504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963471" y="4594543"/>
            <a:ext cx="795020" cy="743585"/>
            <a:chOff x="6439471" y="4594542"/>
            <a:chExt cx="795020" cy="743585"/>
          </a:xfrm>
        </p:grpSpPr>
        <p:sp>
          <p:nvSpPr>
            <p:cNvPr id="27" name="object 27"/>
            <p:cNvSpPr/>
            <p:nvPr/>
          </p:nvSpPr>
          <p:spPr>
            <a:xfrm>
              <a:off x="6444234" y="4599304"/>
              <a:ext cx="785495" cy="734060"/>
            </a:xfrm>
            <a:custGeom>
              <a:avLst/>
              <a:gdLst/>
              <a:ahLst/>
              <a:cxnLst/>
              <a:rect l="l" t="t" r="r" b="b"/>
              <a:pathLst>
                <a:path w="785495" h="734060">
                  <a:moveTo>
                    <a:pt x="785494" y="0"/>
                  </a:moveTo>
                  <a:lnTo>
                    <a:pt x="537210" y="0"/>
                  </a:lnTo>
                  <a:lnTo>
                    <a:pt x="537210" y="282194"/>
                  </a:lnTo>
                  <a:lnTo>
                    <a:pt x="529230" y="321750"/>
                  </a:lnTo>
                  <a:lnTo>
                    <a:pt x="507476" y="354044"/>
                  </a:lnTo>
                  <a:lnTo>
                    <a:pt x="475220" y="375812"/>
                  </a:lnTo>
                  <a:lnTo>
                    <a:pt x="435737" y="383794"/>
                  </a:lnTo>
                  <a:lnTo>
                    <a:pt x="183387" y="383794"/>
                  </a:lnTo>
                  <a:lnTo>
                    <a:pt x="183387" y="282194"/>
                  </a:lnTo>
                  <a:lnTo>
                    <a:pt x="0" y="507873"/>
                  </a:lnTo>
                  <a:lnTo>
                    <a:pt x="183387" y="733552"/>
                  </a:lnTo>
                  <a:lnTo>
                    <a:pt x="183387" y="632079"/>
                  </a:lnTo>
                  <a:lnTo>
                    <a:pt x="435737" y="632079"/>
                  </a:lnTo>
                  <a:lnTo>
                    <a:pt x="483197" y="628883"/>
                  </a:lnTo>
                  <a:lnTo>
                    <a:pt x="528716" y="619575"/>
                  </a:lnTo>
                  <a:lnTo>
                    <a:pt x="571879" y="604573"/>
                  </a:lnTo>
                  <a:lnTo>
                    <a:pt x="612267" y="584294"/>
                  </a:lnTo>
                  <a:lnTo>
                    <a:pt x="649464" y="559155"/>
                  </a:lnTo>
                  <a:lnTo>
                    <a:pt x="683053" y="529574"/>
                  </a:lnTo>
                  <a:lnTo>
                    <a:pt x="712618" y="495968"/>
                  </a:lnTo>
                  <a:lnTo>
                    <a:pt x="737742" y="458756"/>
                  </a:lnTo>
                  <a:lnTo>
                    <a:pt x="758009" y="418355"/>
                  </a:lnTo>
                  <a:lnTo>
                    <a:pt x="773001" y="375183"/>
                  </a:lnTo>
                  <a:lnTo>
                    <a:pt x="782302" y="329656"/>
                  </a:lnTo>
                  <a:lnTo>
                    <a:pt x="785494" y="282194"/>
                  </a:lnTo>
                  <a:lnTo>
                    <a:pt x="785494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44234" y="4599304"/>
              <a:ext cx="785495" cy="734060"/>
            </a:xfrm>
            <a:custGeom>
              <a:avLst/>
              <a:gdLst/>
              <a:ahLst/>
              <a:cxnLst/>
              <a:rect l="l" t="t" r="r" b="b"/>
              <a:pathLst>
                <a:path w="785495" h="734060">
                  <a:moveTo>
                    <a:pt x="785494" y="0"/>
                  </a:moveTo>
                  <a:lnTo>
                    <a:pt x="785494" y="282194"/>
                  </a:lnTo>
                  <a:lnTo>
                    <a:pt x="782302" y="329656"/>
                  </a:lnTo>
                  <a:lnTo>
                    <a:pt x="773001" y="375183"/>
                  </a:lnTo>
                  <a:lnTo>
                    <a:pt x="758009" y="418355"/>
                  </a:lnTo>
                  <a:lnTo>
                    <a:pt x="737742" y="458756"/>
                  </a:lnTo>
                  <a:lnTo>
                    <a:pt x="712618" y="495968"/>
                  </a:lnTo>
                  <a:lnTo>
                    <a:pt x="683053" y="529574"/>
                  </a:lnTo>
                  <a:lnTo>
                    <a:pt x="649464" y="559155"/>
                  </a:lnTo>
                  <a:lnTo>
                    <a:pt x="612267" y="584294"/>
                  </a:lnTo>
                  <a:lnTo>
                    <a:pt x="571879" y="604573"/>
                  </a:lnTo>
                  <a:lnTo>
                    <a:pt x="528716" y="619575"/>
                  </a:lnTo>
                  <a:lnTo>
                    <a:pt x="483197" y="628883"/>
                  </a:lnTo>
                  <a:lnTo>
                    <a:pt x="435737" y="632079"/>
                  </a:lnTo>
                  <a:lnTo>
                    <a:pt x="183387" y="632079"/>
                  </a:lnTo>
                  <a:lnTo>
                    <a:pt x="183387" y="733552"/>
                  </a:lnTo>
                  <a:lnTo>
                    <a:pt x="0" y="507873"/>
                  </a:lnTo>
                  <a:lnTo>
                    <a:pt x="183387" y="282194"/>
                  </a:lnTo>
                  <a:lnTo>
                    <a:pt x="183387" y="383794"/>
                  </a:lnTo>
                  <a:lnTo>
                    <a:pt x="435737" y="383794"/>
                  </a:lnTo>
                  <a:lnTo>
                    <a:pt x="475220" y="375812"/>
                  </a:lnTo>
                  <a:lnTo>
                    <a:pt x="507476" y="354044"/>
                  </a:lnTo>
                  <a:lnTo>
                    <a:pt x="529230" y="321750"/>
                  </a:lnTo>
                  <a:lnTo>
                    <a:pt x="537210" y="282194"/>
                  </a:lnTo>
                  <a:lnTo>
                    <a:pt x="537210" y="0"/>
                  </a:lnTo>
                  <a:lnTo>
                    <a:pt x="785494" y="0"/>
                  </a:lnTo>
                  <a:close/>
                </a:path>
              </a:pathLst>
            </a:custGeom>
            <a:ln w="9524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6373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401193"/>
            <a:ext cx="7739507" cy="4908128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6F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515" y="188659"/>
            <a:ext cx="871131" cy="85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0" y="136780"/>
            <a:ext cx="2202180" cy="1113155"/>
            <a:chOff x="0" y="136779"/>
            <a:chExt cx="2202180" cy="1113155"/>
          </a:xfrm>
        </p:grpSpPr>
        <p:sp>
          <p:nvSpPr>
            <p:cNvPr id="5" name="object 5"/>
            <p:cNvSpPr/>
            <p:nvPr/>
          </p:nvSpPr>
          <p:spPr>
            <a:xfrm>
              <a:off x="1115999" y="136779"/>
              <a:ext cx="1085850" cy="10858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4026"/>
              <a:ext cx="2016760" cy="0"/>
            </a:xfrm>
            <a:custGeom>
              <a:avLst/>
              <a:gdLst/>
              <a:ahLst/>
              <a:cxnLst/>
              <a:rect l="l" t="t" r="r" b="b"/>
              <a:pathLst>
                <a:path w="2016760">
                  <a:moveTo>
                    <a:pt x="0" y="0"/>
                  </a:moveTo>
                  <a:lnTo>
                    <a:pt x="2016379" y="0"/>
                  </a:lnTo>
                </a:path>
              </a:pathLst>
            </a:custGeom>
            <a:ln w="50800">
              <a:solidFill>
                <a:srgbClr val="E008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216337" y="3842870"/>
            <a:ext cx="3654044" cy="23187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248145" y="155588"/>
            <a:ext cx="1846833" cy="1132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63507" y="216750"/>
            <a:ext cx="1152931" cy="107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19676" y="1697864"/>
            <a:ext cx="3403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b="1" spc="-30" dirty="0">
                <a:solidFill>
                  <a:srgbClr val="CC0066"/>
                </a:solidFill>
                <a:latin typeface="Calibri"/>
                <a:cs typeface="Calibri"/>
              </a:rPr>
              <a:t>APPARIEMENT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0471" y="2914270"/>
            <a:ext cx="537718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4800" b="1" dirty="0">
                <a:solidFill>
                  <a:srgbClr val="BB73CA"/>
                </a:solidFill>
                <a:latin typeface="Calibri"/>
                <a:cs typeface="Calibri"/>
              </a:rPr>
              <a:t>SIIMOP</a:t>
            </a:r>
            <a:r>
              <a:rPr sz="4800" b="1" spc="-75" dirty="0">
                <a:solidFill>
                  <a:srgbClr val="BB73CA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BB73CA"/>
                </a:solidFill>
                <a:latin typeface="Calibri"/>
                <a:cs typeface="Calibri"/>
              </a:rPr>
              <a:t>Appariement  </a:t>
            </a:r>
            <a:r>
              <a:rPr sz="4800" b="1" spc="-5" dirty="0">
                <a:solidFill>
                  <a:srgbClr val="BB73CA"/>
                </a:solidFill>
                <a:latin typeface="Calibri"/>
                <a:cs typeface="Calibri"/>
              </a:rPr>
              <a:t>Algorithme</a:t>
            </a:r>
            <a:r>
              <a:rPr sz="4800" b="1" spc="-25" dirty="0">
                <a:solidFill>
                  <a:srgbClr val="BB73CA"/>
                </a:solidFill>
                <a:latin typeface="Calibri"/>
                <a:cs typeface="Calibri"/>
              </a:rPr>
              <a:t> HRT</a:t>
            </a:r>
            <a:endParaRPr sz="4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63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491690"/>
            <a:ext cx="8532440" cy="4142283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6F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515" y="188659"/>
            <a:ext cx="871131" cy="85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0" y="136780"/>
            <a:ext cx="2202180" cy="1113155"/>
            <a:chOff x="0" y="136779"/>
            <a:chExt cx="2202180" cy="1113155"/>
          </a:xfrm>
        </p:grpSpPr>
        <p:sp>
          <p:nvSpPr>
            <p:cNvPr id="5" name="object 5"/>
            <p:cNvSpPr/>
            <p:nvPr/>
          </p:nvSpPr>
          <p:spPr>
            <a:xfrm>
              <a:off x="1115999" y="136779"/>
              <a:ext cx="1085850" cy="10858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4026"/>
              <a:ext cx="2016760" cy="0"/>
            </a:xfrm>
            <a:custGeom>
              <a:avLst/>
              <a:gdLst/>
              <a:ahLst/>
              <a:cxnLst/>
              <a:rect l="l" t="t" r="r" b="b"/>
              <a:pathLst>
                <a:path w="2016760">
                  <a:moveTo>
                    <a:pt x="0" y="0"/>
                  </a:moveTo>
                  <a:lnTo>
                    <a:pt x="2016379" y="0"/>
                  </a:lnTo>
                </a:path>
              </a:pathLst>
            </a:custGeom>
            <a:ln w="50800">
              <a:solidFill>
                <a:srgbClr val="E008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032117" y="155639"/>
            <a:ext cx="2062861" cy="1023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3507" y="216750"/>
            <a:ext cx="1152931" cy="1071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917443" y="1448636"/>
            <a:ext cx="4214495" cy="827790"/>
          </a:xfrm>
          <a:prstGeom prst="rect">
            <a:avLst/>
          </a:prstGeom>
        </p:spPr>
        <p:txBody>
          <a:bodyPr vert="horz" wrap="square" lIns="0" tIns="32384" rIns="0" bIns="0" rtlCol="0" anchor="ctr">
            <a:spAutoFit/>
          </a:bodyPr>
          <a:lstStyle/>
          <a:p>
            <a:pPr marL="718185" marR="5080" indent="-706120">
              <a:lnSpc>
                <a:spcPts val="3060"/>
              </a:lnSpc>
              <a:spcBef>
                <a:spcPts val="254"/>
              </a:spcBef>
            </a:pPr>
            <a:r>
              <a:rPr sz="2600" dirty="0">
                <a:solidFill>
                  <a:srgbClr val="CC00CC"/>
                </a:solidFill>
              </a:rPr>
              <a:t>La </a:t>
            </a:r>
            <a:r>
              <a:rPr sz="2600" spc="-10" dirty="0">
                <a:solidFill>
                  <a:srgbClr val="CC00CC"/>
                </a:solidFill>
              </a:rPr>
              <a:t>meilleure </a:t>
            </a:r>
            <a:r>
              <a:rPr sz="2600" spc="-5" dirty="0">
                <a:solidFill>
                  <a:srgbClr val="CC00CC"/>
                </a:solidFill>
              </a:rPr>
              <a:t>solution </a:t>
            </a:r>
            <a:r>
              <a:rPr sz="2600" dirty="0">
                <a:solidFill>
                  <a:srgbClr val="CC00CC"/>
                </a:solidFill>
              </a:rPr>
              <a:t>possible  pour chaque</a:t>
            </a:r>
            <a:r>
              <a:rPr sz="2600" spc="-100" dirty="0">
                <a:solidFill>
                  <a:srgbClr val="CC00CC"/>
                </a:solidFill>
              </a:rPr>
              <a:t> </a:t>
            </a:r>
            <a:r>
              <a:rPr sz="2600" spc="-5" dirty="0">
                <a:solidFill>
                  <a:srgbClr val="CC00CC"/>
                </a:solidFill>
              </a:rPr>
              <a:t>interne</a:t>
            </a:r>
            <a:endParaRPr sz="2600"/>
          </a:p>
        </p:txBody>
      </p:sp>
      <p:sp>
        <p:nvSpPr>
          <p:cNvPr id="10" name="object 10"/>
          <p:cNvSpPr txBox="1"/>
          <p:nvPr/>
        </p:nvSpPr>
        <p:spPr>
          <a:xfrm>
            <a:off x="2790571" y="2696337"/>
            <a:ext cx="6468110" cy="25501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 indent="-342900" algn="just">
              <a:lnSpc>
                <a:spcPct val="114999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spc="-5" dirty="0" err="1">
                <a:latin typeface="+mj-lt"/>
                <a:cs typeface="Times New Roman"/>
              </a:rPr>
              <a:t>Garantie</a:t>
            </a:r>
            <a:r>
              <a:rPr lang="fr-FR" sz="2400" b="1" spc="-5" dirty="0">
                <a:latin typeface="+mj-lt"/>
                <a:cs typeface="Times New Roman"/>
              </a:rPr>
              <a:t> </a:t>
            </a:r>
            <a:r>
              <a:rPr sz="2400" b="1" spc="-5" dirty="0" err="1">
                <a:latin typeface="+mj-lt"/>
                <a:cs typeface="Times New Roman"/>
              </a:rPr>
              <a:t>qu’un</a:t>
            </a:r>
            <a:r>
              <a:rPr sz="2400" b="1" spc="-5" dirty="0">
                <a:latin typeface="+mj-lt"/>
                <a:cs typeface="Times New Roman"/>
              </a:rPr>
              <a:t> </a:t>
            </a:r>
            <a:r>
              <a:rPr sz="2400" b="1" spc="-30" dirty="0">
                <a:latin typeface="+mj-lt"/>
                <a:cs typeface="Times New Roman"/>
              </a:rPr>
              <a:t>RTS </a:t>
            </a:r>
            <a:r>
              <a:rPr sz="2400" b="1" dirty="0">
                <a:latin typeface="+mj-lt"/>
                <a:cs typeface="Times New Roman"/>
              </a:rPr>
              <a:t>et </a:t>
            </a:r>
            <a:r>
              <a:rPr sz="2400" b="1" spc="-5" dirty="0">
                <a:latin typeface="+mj-lt"/>
                <a:cs typeface="Times New Roman"/>
              </a:rPr>
              <a:t>qu’un </a:t>
            </a:r>
            <a:r>
              <a:rPr sz="2400" b="1" dirty="0">
                <a:latin typeface="+mj-lt"/>
                <a:cs typeface="Times New Roman"/>
              </a:rPr>
              <a:t>interne </a:t>
            </a:r>
            <a:r>
              <a:rPr sz="2400" b="1" spc="-10" dirty="0">
                <a:latin typeface="+mj-lt"/>
                <a:cs typeface="Times New Roman"/>
              </a:rPr>
              <a:t>qui  </a:t>
            </a:r>
            <a:r>
              <a:rPr sz="2400" b="1" spc="-5" dirty="0">
                <a:latin typeface="+mj-lt"/>
                <a:cs typeface="Times New Roman"/>
              </a:rPr>
              <a:t>souhaitent </a:t>
            </a:r>
            <a:r>
              <a:rPr sz="2400" b="1" spc="-15" dirty="0">
                <a:latin typeface="+mj-lt"/>
                <a:cs typeface="Times New Roman"/>
              </a:rPr>
              <a:t>être </a:t>
            </a:r>
            <a:r>
              <a:rPr sz="2400" b="1" spc="-5" dirty="0">
                <a:latin typeface="+mj-lt"/>
                <a:cs typeface="Times New Roman"/>
              </a:rPr>
              <a:t>ensemble </a:t>
            </a:r>
            <a:r>
              <a:rPr sz="2400" b="1" dirty="0">
                <a:latin typeface="+mj-lt"/>
                <a:cs typeface="Times New Roman"/>
              </a:rPr>
              <a:t>le</a:t>
            </a:r>
            <a:r>
              <a:rPr sz="2400" b="1" spc="10" dirty="0">
                <a:latin typeface="+mj-lt"/>
                <a:cs typeface="Times New Roman"/>
              </a:rPr>
              <a:t> </a:t>
            </a:r>
            <a:r>
              <a:rPr sz="2400" b="1" spc="-5" dirty="0">
                <a:latin typeface="+mj-lt"/>
                <a:cs typeface="Times New Roman"/>
              </a:rPr>
              <a:t>soient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35"/>
              </a:spcBef>
              <a:buFont typeface="Arial"/>
              <a:buChar char="•"/>
            </a:pPr>
            <a:endParaRPr sz="2850" dirty="0">
              <a:latin typeface="+mj-lt"/>
              <a:cs typeface="Times New Roman"/>
            </a:endParaRPr>
          </a:p>
          <a:p>
            <a:pPr marL="355600" marR="5080" indent="-342900" algn="just">
              <a:lnSpc>
                <a:spcPct val="114999"/>
              </a:lnSpc>
              <a:buFont typeface="Arial"/>
              <a:buChar char="•"/>
              <a:tabLst>
                <a:tab pos="355600" algn="l"/>
              </a:tabLst>
            </a:pPr>
            <a:r>
              <a:rPr lang="fr-FR" sz="2400" b="1" spc="-5" dirty="0">
                <a:latin typeface="+mj-lt"/>
                <a:cs typeface="Times New Roman"/>
              </a:rPr>
              <a:t>Garantie pour un interne d’avoir un stage « préféré » si le RTS l’a classé avant les autres internes</a:t>
            </a:r>
            <a:endParaRPr sz="2400" dirty="0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0562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6F4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515" y="188659"/>
            <a:ext cx="871131" cy="856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0" y="136780"/>
            <a:ext cx="2202180" cy="1113155"/>
            <a:chOff x="0" y="136779"/>
            <a:chExt cx="2202180" cy="1113155"/>
          </a:xfrm>
        </p:grpSpPr>
        <p:sp>
          <p:nvSpPr>
            <p:cNvPr id="5" name="object 5"/>
            <p:cNvSpPr/>
            <p:nvPr/>
          </p:nvSpPr>
          <p:spPr>
            <a:xfrm>
              <a:off x="1115999" y="136779"/>
              <a:ext cx="1085850" cy="10858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4026"/>
              <a:ext cx="2016760" cy="0"/>
            </a:xfrm>
            <a:custGeom>
              <a:avLst/>
              <a:gdLst/>
              <a:ahLst/>
              <a:cxnLst/>
              <a:rect l="l" t="t" r="r" b="b"/>
              <a:pathLst>
                <a:path w="2016760">
                  <a:moveTo>
                    <a:pt x="0" y="0"/>
                  </a:moveTo>
                  <a:lnTo>
                    <a:pt x="2016379" y="0"/>
                  </a:lnTo>
                </a:path>
              </a:pathLst>
            </a:custGeom>
            <a:ln w="50800">
              <a:solidFill>
                <a:srgbClr val="E008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998192" y="1607122"/>
            <a:ext cx="8069580" cy="3188335"/>
            <a:chOff x="474192" y="1607121"/>
            <a:chExt cx="8069580" cy="3188335"/>
          </a:xfrm>
        </p:grpSpPr>
        <p:sp>
          <p:nvSpPr>
            <p:cNvPr id="8" name="object 8"/>
            <p:cNvSpPr/>
            <p:nvPr/>
          </p:nvSpPr>
          <p:spPr>
            <a:xfrm>
              <a:off x="7805166" y="2686430"/>
              <a:ext cx="734060" cy="2104390"/>
            </a:xfrm>
            <a:custGeom>
              <a:avLst/>
              <a:gdLst/>
              <a:ahLst/>
              <a:cxnLst/>
              <a:rect l="l" t="t" r="r" b="b"/>
              <a:pathLst>
                <a:path w="734059" h="2104390">
                  <a:moveTo>
                    <a:pt x="412750" y="0"/>
                  </a:moveTo>
                  <a:lnTo>
                    <a:pt x="0" y="0"/>
                  </a:lnTo>
                  <a:lnTo>
                    <a:pt x="0" y="183515"/>
                  </a:lnTo>
                  <a:lnTo>
                    <a:pt x="412750" y="183515"/>
                  </a:lnTo>
                  <a:lnTo>
                    <a:pt x="456279" y="190528"/>
                  </a:lnTo>
                  <a:lnTo>
                    <a:pt x="494072" y="210056"/>
                  </a:lnTo>
                  <a:lnTo>
                    <a:pt x="523867" y="239832"/>
                  </a:lnTo>
                  <a:lnTo>
                    <a:pt x="543403" y="277588"/>
                  </a:lnTo>
                  <a:lnTo>
                    <a:pt x="550417" y="321056"/>
                  </a:lnTo>
                  <a:lnTo>
                    <a:pt x="550417" y="1691259"/>
                  </a:lnTo>
                  <a:lnTo>
                    <a:pt x="543403" y="1734726"/>
                  </a:lnTo>
                  <a:lnTo>
                    <a:pt x="523867" y="1772482"/>
                  </a:lnTo>
                  <a:lnTo>
                    <a:pt x="494072" y="1802258"/>
                  </a:lnTo>
                  <a:lnTo>
                    <a:pt x="456279" y="1821786"/>
                  </a:lnTo>
                  <a:lnTo>
                    <a:pt x="412750" y="1828800"/>
                  </a:lnTo>
                  <a:lnTo>
                    <a:pt x="366902" y="1828800"/>
                  </a:lnTo>
                  <a:lnTo>
                    <a:pt x="366902" y="1737106"/>
                  </a:lnTo>
                  <a:lnTo>
                    <a:pt x="183514" y="1920621"/>
                  </a:lnTo>
                  <a:lnTo>
                    <a:pt x="366902" y="2104009"/>
                  </a:lnTo>
                  <a:lnTo>
                    <a:pt x="366902" y="2012315"/>
                  </a:lnTo>
                  <a:lnTo>
                    <a:pt x="412750" y="2012315"/>
                  </a:lnTo>
                  <a:lnTo>
                    <a:pt x="460188" y="2008833"/>
                  </a:lnTo>
                  <a:lnTo>
                    <a:pt x="505467" y="1998719"/>
                  </a:lnTo>
                  <a:lnTo>
                    <a:pt x="548089" y="1982471"/>
                  </a:lnTo>
                  <a:lnTo>
                    <a:pt x="587558" y="1960585"/>
                  </a:lnTo>
                  <a:lnTo>
                    <a:pt x="623377" y="1933557"/>
                  </a:lnTo>
                  <a:lnTo>
                    <a:pt x="655048" y="1901886"/>
                  </a:lnTo>
                  <a:lnTo>
                    <a:pt x="682076" y="1866067"/>
                  </a:lnTo>
                  <a:lnTo>
                    <a:pt x="703962" y="1826598"/>
                  </a:lnTo>
                  <a:lnTo>
                    <a:pt x="720210" y="1783976"/>
                  </a:lnTo>
                  <a:lnTo>
                    <a:pt x="730324" y="1738697"/>
                  </a:lnTo>
                  <a:lnTo>
                    <a:pt x="733805" y="1691259"/>
                  </a:lnTo>
                  <a:lnTo>
                    <a:pt x="733805" y="321056"/>
                  </a:lnTo>
                  <a:lnTo>
                    <a:pt x="730324" y="273617"/>
                  </a:lnTo>
                  <a:lnTo>
                    <a:pt x="720210" y="228338"/>
                  </a:lnTo>
                  <a:lnTo>
                    <a:pt x="703962" y="185716"/>
                  </a:lnTo>
                  <a:lnTo>
                    <a:pt x="682076" y="146247"/>
                  </a:lnTo>
                  <a:lnTo>
                    <a:pt x="655048" y="110428"/>
                  </a:lnTo>
                  <a:lnTo>
                    <a:pt x="623377" y="78757"/>
                  </a:lnTo>
                  <a:lnTo>
                    <a:pt x="587558" y="51729"/>
                  </a:lnTo>
                  <a:lnTo>
                    <a:pt x="548089" y="29843"/>
                  </a:lnTo>
                  <a:lnTo>
                    <a:pt x="505467" y="13595"/>
                  </a:lnTo>
                  <a:lnTo>
                    <a:pt x="460188" y="3481"/>
                  </a:lnTo>
                  <a:lnTo>
                    <a:pt x="4127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05166" y="2686430"/>
              <a:ext cx="734060" cy="2104390"/>
            </a:xfrm>
            <a:custGeom>
              <a:avLst/>
              <a:gdLst/>
              <a:ahLst/>
              <a:cxnLst/>
              <a:rect l="l" t="t" r="r" b="b"/>
              <a:pathLst>
                <a:path w="734059" h="2104390">
                  <a:moveTo>
                    <a:pt x="0" y="0"/>
                  </a:moveTo>
                  <a:lnTo>
                    <a:pt x="412750" y="0"/>
                  </a:lnTo>
                  <a:lnTo>
                    <a:pt x="460188" y="3481"/>
                  </a:lnTo>
                  <a:lnTo>
                    <a:pt x="505467" y="13595"/>
                  </a:lnTo>
                  <a:lnTo>
                    <a:pt x="548089" y="29843"/>
                  </a:lnTo>
                  <a:lnTo>
                    <a:pt x="587558" y="51729"/>
                  </a:lnTo>
                  <a:lnTo>
                    <a:pt x="623377" y="78757"/>
                  </a:lnTo>
                  <a:lnTo>
                    <a:pt x="655048" y="110428"/>
                  </a:lnTo>
                  <a:lnTo>
                    <a:pt x="682076" y="146247"/>
                  </a:lnTo>
                  <a:lnTo>
                    <a:pt x="703962" y="185716"/>
                  </a:lnTo>
                  <a:lnTo>
                    <a:pt x="720210" y="228338"/>
                  </a:lnTo>
                  <a:lnTo>
                    <a:pt x="730324" y="273617"/>
                  </a:lnTo>
                  <a:lnTo>
                    <a:pt x="733805" y="321056"/>
                  </a:lnTo>
                  <a:lnTo>
                    <a:pt x="733805" y="1691259"/>
                  </a:lnTo>
                  <a:lnTo>
                    <a:pt x="730324" y="1738697"/>
                  </a:lnTo>
                  <a:lnTo>
                    <a:pt x="720210" y="1783976"/>
                  </a:lnTo>
                  <a:lnTo>
                    <a:pt x="703962" y="1826598"/>
                  </a:lnTo>
                  <a:lnTo>
                    <a:pt x="682076" y="1866067"/>
                  </a:lnTo>
                  <a:lnTo>
                    <a:pt x="655048" y="1901886"/>
                  </a:lnTo>
                  <a:lnTo>
                    <a:pt x="623377" y="1933557"/>
                  </a:lnTo>
                  <a:lnTo>
                    <a:pt x="587558" y="1960585"/>
                  </a:lnTo>
                  <a:lnTo>
                    <a:pt x="548089" y="1982471"/>
                  </a:lnTo>
                  <a:lnTo>
                    <a:pt x="505467" y="1998719"/>
                  </a:lnTo>
                  <a:lnTo>
                    <a:pt x="460188" y="2008833"/>
                  </a:lnTo>
                  <a:lnTo>
                    <a:pt x="412750" y="2012315"/>
                  </a:lnTo>
                  <a:lnTo>
                    <a:pt x="366902" y="2012315"/>
                  </a:lnTo>
                  <a:lnTo>
                    <a:pt x="366902" y="2104009"/>
                  </a:lnTo>
                  <a:lnTo>
                    <a:pt x="183514" y="1920621"/>
                  </a:lnTo>
                  <a:lnTo>
                    <a:pt x="366902" y="1737106"/>
                  </a:lnTo>
                  <a:lnTo>
                    <a:pt x="366902" y="1828800"/>
                  </a:lnTo>
                  <a:lnTo>
                    <a:pt x="412750" y="1828800"/>
                  </a:lnTo>
                  <a:lnTo>
                    <a:pt x="456279" y="1821786"/>
                  </a:lnTo>
                  <a:lnTo>
                    <a:pt x="494072" y="1802258"/>
                  </a:lnTo>
                  <a:lnTo>
                    <a:pt x="523867" y="1772482"/>
                  </a:lnTo>
                  <a:lnTo>
                    <a:pt x="543403" y="1734726"/>
                  </a:lnTo>
                  <a:lnTo>
                    <a:pt x="550417" y="1691259"/>
                  </a:lnTo>
                  <a:lnTo>
                    <a:pt x="550417" y="321056"/>
                  </a:lnTo>
                  <a:lnTo>
                    <a:pt x="543403" y="277588"/>
                  </a:lnTo>
                  <a:lnTo>
                    <a:pt x="523867" y="239832"/>
                  </a:lnTo>
                  <a:lnTo>
                    <a:pt x="494072" y="210056"/>
                  </a:lnTo>
                  <a:lnTo>
                    <a:pt x="456279" y="190528"/>
                  </a:lnTo>
                  <a:lnTo>
                    <a:pt x="412750" y="183515"/>
                  </a:lnTo>
                  <a:lnTo>
                    <a:pt x="0" y="18351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8955" y="1611883"/>
              <a:ext cx="4784090" cy="1668145"/>
            </a:xfrm>
            <a:custGeom>
              <a:avLst/>
              <a:gdLst/>
              <a:ahLst/>
              <a:cxnLst/>
              <a:rect l="l" t="t" r="r" b="b"/>
              <a:pathLst>
                <a:path w="4784090" h="1668145">
                  <a:moveTo>
                    <a:pt x="4784090" y="0"/>
                  </a:moveTo>
                  <a:lnTo>
                    <a:pt x="0" y="0"/>
                  </a:lnTo>
                  <a:lnTo>
                    <a:pt x="0" y="1668018"/>
                  </a:lnTo>
                  <a:lnTo>
                    <a:pt x="4784090" y="1668018"/>
                  </a:lnTo>
                  <a:lnTo>
                    <a:pt x="4784090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8955" y="1611883"/>
              <a:ext cx="4784090" cy="1668145"/>
            </a:xfrm>
            <a:custGeom>
              <a:avLst/>
              <a:gdLst/>
              <a:ahLst/>
              <a:cxnLst/>
              <a:rect l="l" t="t" r="r" b="b"/>
              <a:pathLst>
                <a:path w="4784090" h="1668145">
                  <a:moveTo>
                    <a:pt x="0" y="1668018"/>
                  </a:moveTo>
                  <a:lnTo>
                    <a:pt x="4784090" y="1668018"/>
                  </a:lnTo>
                  <a:lnTo>
                    <a:pt x="4784090" y="0"/>
                  </a:lnTo>
                  <a:lnTo>
                    <a:pt x="0" y="0"/>
                  </a:lnTo>
                  <a:lnTo>
                    <a:pt x="0" y="1668018"/>
                  </a:lnTo>
                  <a:close/>
                </a:path>
              </a:pathLst>
            </a:custGeom>
            <a:ln w="9525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40148" y="391795"/>
            <a:ext cx="3110230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Affectations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en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vagues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533393" y="897128"/>
            <a:ext cx="2535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Schéma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d’ensemble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375843" y="1815783"/>
            <a:ext cx="1576705" cy="461009"/>
            <a:chOff x="5851842" y="1815782"/>
            <a:chExt cx="1576705" cy="461009"/>
          </a:xfrm>
        </p:grpSpPr>
        <p:sp>
          <p:nvSpPr>
            <p:cNvPr id="15" name="object 15"/>
            <p:cNvSpPr/>
            <p:nvPr/>
          </p:nvSpPr>
          <p:spPr>
            <a:xfrm>
              <a:off x="5856604" y="1820545"/>
              <a:ext cx="1567180" cy="451484"/>
            </a:xfrm>
            <a:custGeom>
              <a:avLst/>
              <a:gdLst/>
              <a:ahLst/>
              <a:cxnLst/>
              <a:rect l="l" t="t" r="r" b="b"/>
              <a:pathLst>
                <a:path w="1567179" h="451485">
                  <a:moveTo>
                    <a:pt x="1491615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3"/>
                  </a:lnTo>
                  <a:lnTo>
                    <a:pt x="0" y="376046"/>
                  </a:lnTo>
                  <a:lnTo>
                    <a:pt x="5907" y="405314"/>
                  </a:lnTo>
                  <a:lnTo>
                    <a:pt x="22018" y="429212"/>
                  </a:lnTo>
                  <a:lnTo>
                    <a:pt x="45916" y="445323"/>
                  </a:lnTo>
                  <a:lnTo>
                    <a:pt x="75184" y="451230"/>
                  </a:lnTo>
                  <a:lnTo>
                    <a:pt x="1491615" y="451230"/>
                  </a:lnTo>
                  <a:lnTo>
                    <a:pt x="1520882" y="445323"/>
                  </a:lnTo>
                  <a:lnTo>
                    <a:pt x="1544780" y="429212"/>
                  </a:lnTo>
                  <a:lnTo>
                    <a:pt x="1560891" y="405314"/>
                  </a:lnTo>
                  <a:lnTo>
                    <a:pt x="1566799" y="376046"/>
                  </a:lnTo>
                  <a:lnTo>
                    <a:pt x="1566799" y="75183"/>
                  </a:lnTo>
                  <a:lnTo>
                    <a:pt x="1560891" y="45916"/>
                  </a:lnTo>
                  <a:lnTo>
                    <a:pt x="1544780" y="22018"/>
                  </a:lnTo>
                  <a:lnTo>
                    <a:pt x="1520882" y="5907"/>
                  </a:lnTo>
                  <a:lnTo>
                    <a:pt x="1491615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856604" y="1820545"/>
              <a:ext cx="1567180" cy="451484"/>
            </a:xfrm>
            <a:custGeom>
              <a:avLst/>
              <a:gdLst/>
              <a:ahLst/>
              <a:cxnLst/>
              <a:rect l="l" t="t" r="r" b="b"/>
              <a:pathLst>
                <a:path w="1567179" h="451485">
                  <a:moveTo>
                    <a:pt x="0" y="75183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1491615" y="0"/>
                  </a:lnTo>
                  <a:lnTo>
                    <a:pt x="1520882" y="5907"/>
                  </a:lnTo>
                  <a:lnTo>
                    <a:pt x="1544780" y="22018"/>
                  </a:lnTo>
                  <a:lnTo>
                    <a:pt x="1560891" y="45916"/>
                  </a:lnTo>
                  <a:lnTo>
                    <a:pt x="1566799" y="75183"/>
                  </a:lnTo>
                  <a:lnTo>
                    <a:pt x="1566799" y="376046"/>
                  </a:lnTo>
                  <a:lnTo>
                    <a:pt x="1560891" y="405314"/>
                  </a:lnTo>
                  <a:lnTo>
                    <a:pt x="1544780" y="429212"/>
                  </a:lnTo>
                  <a:lnTo>
                    <a:pt x="1520882" y="445323"/>
                  </a:lnTo>
                  <a:lnTo>
                    <a:pt x="1491615" y="451230"/>
                  </a:lnTo>
                  <a:lnTo>
                    <a:pt x="75184" y="451230"/>
                  </a:lnTo>
                  <a:lnTo>
                    <a:pt x="45916" y="445323"/>
                  </a:lnTo>
                  <a:lnTo>
                    <a:pt x="22018" y="429212"/>
                  </a:lnTo>
                  <a:lnTo>
                    <a:pt x="5907" y="405314"/>
                  </a:lnTo>
                  <a:lnTo>
                    <a:pt x="0" y="376046"/>
                  </a:lnTo>
                  <a:lnTo>
                    <a:pt x="0" y="75183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575296" y="1881632"/>
            <a:ext cx="117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solidFill>
                  <a:srgbClr val="434343"/>
                </a:solidFill>
                <a:latin typeface="Calibri"/>
                <a:cs typeface="Calibri"/>
              </a:rPr>
              <a:t>Affectations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41651" y="2231910"/>
            <a:ext cx="1069340" cy="284052"/>
          </a:xfrm>
          <a:prstGeom prst="rect">
            <a:avLst/>
          </a:prstGeom>
          <a:solidFill>
            <a:srgbClr val="CFE1F3"/>
          </a:solidFill>
          <a:ln w="9525">
            <a:solidFill>
              <a:srgbClr val="1A1A1A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248285"/>
            <a:r>
              <a:rPr sz="800" spc="-5" dirty="0">
                <a:latin typeface="Calibri"/>
                <a:cs typeface="Calibri"/>
              </a:rPr>
              <a:t>Dépôt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dossier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41651" y="1695501"/>
            <a:ext cx="1069340" cy="294311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marL="314325"/>
            <a:r>
              <a:rPr sz="1000" b="1" spc="-5" dirty="0">
                <a:latin typeface="Calibri"/>
                <a:cs typeface="Calibri"/>
              </a:rPr>
              <a:t>Internes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41651" y="2728607"/>
            <a:ext cx="1069340" cy="284052"/>
          </a:xfrm>
          <a:prstGeom prst="rect">
            <a:avLst/>
          </a:prstGeom>
          <a:solidFill>
            <a:srgbClr val="CFE1F3"/>
          </a:solidFill>
          <a:ln w="9525">
            <a:solidFill>
              <a:srgbClr val="1A1A1A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93345"/>
            <a:r>
              <a:rPr sz="800" spc="-5" dirty="0">
                <a:latin typeface="Calibri"/>
                <a:cs typeface="Calibri"/>
              </a:rPr>
              <a:t>Expression des voeux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25061" y="2231898"/>
            <a:ext cx="1164590" cy="284052"/>
          </a:xfrm>
          <a:prstGeom prst="rect">
            <a:avLst/>
          </a:prstGeom>
          <a:solidFill>
            <a:srgbClr val="9FC5E8"/>
          </a:solidFill>
          <a:ln w="9525">
            <a:solidFill>
              <a:srgbClr val="1A1A1A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marL="99695"/>
            <a:r>
              <a:rPr sz="800" spc="-5" dirty="0">
                <a:latin typeface="Calibri"/>
                <a:cs typeface="Calibri"/>
              </a:rPr>
              <a:t>Etude des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candidatures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25061" y="1695501"/>
            <a:ext cx="1164590" cy="294311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>
                <a:latin typeface="Calibri"/>
                <a:cs typeface="Calibri"/>
              </a:rPr>
              <a:t>RTS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25061" y="2728468"/>
            <a:ext cx="1164590" cy="343043"/>
          </a:xfrm>
          <a:prstGeom prst="rect">
            <a:avLst/>
          </a:prstGeom>
          <a:solidFill>
            <a:srgbClr val="9FC5E8"/>
          </a:solidFill>
          <a:ln w="9525">
            <a:solidFill>
              <a:srgbClr val="1A1A1A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600">
              <a:latin typeface="Times New Roman"/>
              <a:cs typeface="Times New Roman"/>
            </a:endParaRPr>
          </a:p>
          <a:p>
            <a:pPr marL="413384" marR="253365" indent="-152400"/>
            <a:r>
              <a:rPr sz="800" spc="-5" dirty="0">
                <a:latin typeface="Calibri"/>
                <a:cs typeface="Calibri"/>
              </a:rPr>
              <a:t>Classement</a:t>
            </a:r>
            <a:r>
              <a:rPr sz="800" spc="-5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des  internes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085505" y="2223834"/>
            <a:ext cx="3450590" cy="4355465"/>
            <a:chOff x="561505" y="2223833"/>
            <a:chExt cx="3450590" cy="4355465"/>
          </a:xfrm>
        </p:grpSpPr>
        <p:sp>
          <p:nvSpPr>
            <p:cNvPr id="25" name="object 25"/>
            <p:cNvSpPr/>
            <p:nvPr/>
          </p:nvSpPr>
          <p:spPr>
            <a:xfrm>
              <a:off x="2052954" y="2234945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140843" y="0"/>
                  </a:moveTo>
                  <a:lnTo>
                    <a:pt x="140843" y="108712"/>
                  </a:lnTo>
                  <a:lnTo>
                    <a:pt x="0" y="108712"/>
                  </a:lnTo>
                  <a:lnTo>
                    <a:pt x="0" y="326136"/>
                  </a:lnTo>
                  <a:lnTo>
                    <a:pt x="140843" y="326136"/>
                  </a:lnTo>
                  <a:lnTo>
                    <a:pt x="140843" y="434848"/>
                  </a:lnTo>
                  <a:lnTo>
                    <a:pt x="281686" y="217424"/>
                  </a:lnTo>
                  <a:lnTo>
                    <a:pt x="140843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52954" y="2234945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0" y="108712"/>
                  </a:moveTo>
                  <a:lnTo>
                    <a:pt x="140843" y="108712"/>
                  </a:lnTo>
                  <a:lnTo>
                    <a:pt x="140843" y="0"/>
                  </a:lnTo>
                  <a:lnTo>
                    <a:pt x="281686" y="217424"/>
                  </a:lnTo>
                  <a:lnTo>
                    <a:pt x="140843" y="434848"/>
                  </a:lnTo>
                  <a:lnTo>
                    <a:pt x="140843" y="326136"/>
                  </a:lnTo>
                  <a:lnTo>
                    <a:pt x="0" y="326136"/>
                  </a:lnTo>
                  <a:lnTo>
                    <a:pt x="0" y="108712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5037" y="2228595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140842" y="0"/>
                  </a:moveTo>
                  <a:lnTo>
                    <a:pt x="140842" y="108584"/>
                  </a:lnTo>
                  <a:lnTo>
                    <a:pt x="0" y="108584"/>
                  </a:lnTo>
                  <a:lnTo>
                    <a:pt x="0" y="326008"/>
                  </a:lnTo>
                  <a:lnTo>
                    <a:pt x="140842" y="326008"/>
                  </a:lnTo>
                  <a:lnTo>
                    <a:pt x="140842" y="434720"/>
                  </a:lnTo>
                  <a:lnTo>
                    <a:pt x="281686" y="217296"/>
                  </a:lnTo>
                  <a:lnTo>
                    <a:pt x="140842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5037" y="2228595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0" y="108584"/>
                  </a:moveTo>
                  <a:lnTo>
                    <a:pt x="140842" y="108584"/>
                  </a:lnTo>
                  <a:lnTo>
                    <a:pt x="140842" y="0"/>
                  </a:lnTo>
                  <a:lnTo>
                    <a:pt x="281686" y="217296"/>
                  </a:lnTo>
                  <a:lnTo>
                    <a:pt x="140842" y="434720"/>
                  </a:lnTo>
                  <a:lnTo>
                    <a:pt x="140842" y="326008"/>
                  </a:lnTo>
                  <a:lnTo>
                    <a:pt x="0" y="326008"/>
                  </a:lnTo>
                  <a:lnTo>
                    <a:pt x="0" y="108584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6267" y="5583923"/>
              <a:ext cx="2919730" cy="990600"/>
            </a:xfrm>
            <a:custGeom>
              <a:avLst/>
              <a:gdLst/>
              <a:ahLst/>
              <a:cxnLst/>
              <a:rect l="l" t="t" r="r" b="b"/>
              <a:pathLst>
                <a:path w="2919729" h="990600">
                  <a:moveTo>
                    <a:pt x="2919603" y="0"/>
                  </a:moveTo>
                  <a:lnTo>
                    <a:pt x="0" y="0"/>
                  </a:lnTo>
                  <a:lnTo>
                    <a:pt x="0" y="990003"/>
                  </a:lnTo>
                  <a:lnTo>
                    <a:pt x="2919603" y="990003"/>
                  </a:lnTo>
                  <a:lnTo>
                    <a:pt x="2919603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6267" y="5583923"/>
              <a:ext cx="2919730" cy="990600"/>
            </a:xfrm>
            <a:custGeom>
              <a:avLst/>
              <a:gdLst/>
              <a:ahLst/>
              <a:cxnLst/>
              <a:rect l="l" t="t" r="r" b="b"/>
              <a:pathLst>
                <a:path w="2919729" h="990600">
                  <a:moveTo>
                    <a:pt x="0" y="990003"/>
                  </a:moveTo>
                  <a:lnTo>
                    <a:pt x="2919603" y="990003"/>
                  </a:lnTo>
                  <a:lnTo>
                    <a:pt x="291960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ln w="9525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579999" y="2149792"/>
            <a:ext cx="927735" cy="629660"/>
          </a:xfrm>
          <a:prstGeom prst="rect">
            <a:avLst/>
          </a:prstGeom>
          <a:solidFill>
            <a:srgbClr val="E9ECED"/>
          </a:solidFill>
          <a:ln w="9525">
            <a:solidFill>
              <a:srgbClr val="1A1A1A"/>
            </a:solidFill>
          </a:ln>
        </p:spPr>
        <p:txBody>
          <a:bodyPr vert="horz" wrap="square" lIns="0" tIns="184150" rIns="0" bIns="0" rtlCol="0">
            <a:spAutoFit/>
          </a:bodyPr>
          <a:lstStyle/>
          <a:p>
            <a:pPr marL="115570">
              <a:spcBef>
                <a:spcPts val="1450"/>
              </a:spcBef>
            </a:pPr>
            <a:r>
              <a:rPr b="1" dirty="0">
                <a:solidFill>
                  <a:srgbClr val="E69138"/>
                </a:solidFill>
                <a:latin typeface="Calibri"/>
                <a:cs typeface="Calibri"/>
              </a:rPr>
              <a:t>SiiMOP</a:t>
            </a:r>
            <a:endParaRPr>
              <a:latin typeface="Calibri"/>
              <a:cs typeface="Calibri"/>
            </a:endParaRPr>
          </a:p>
          <a:p>
            <a:pPr marL="126364">
              <a:spcBef>
                <a:spcPts val="55"/>
              </a:spcBef>
            </a:pPr>
            <a:r>
              <a:rPr sz="1000" spc="-5" dirty="0">
                <a:solidFill>
                  <a:srgbClr val="E69138"/>
                </a:solidFill>
                <a:latin typeface="Calibri"/>
                <a:cs typeface="Calibri"/>
              </a:rPr>
              <a:t>Appariement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67548" y="2002127"/>
            <a:ext cx="269304" cy="889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25" dirty="0">
                <a:latin typeface="Arial"/>
                <a:cs typeface="Arial"/>
              </a:rPr>
              <a:t>Vague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1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52574" y="5881217"/>
            <a:ext cx="699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73685">
              <a:spcBef>
                <a:spcPts val="100"/>
              </a:spcBef>
            </a:pPr>
            <a:r>
              <a:rPr b="1" spc="-100" dirty="0">
                <a:latin typeface="Arial"/>
                <a:cs typeface="Arial"/>
              </a:rPr>
              <a:t>V</a:t>
            </a:r>
            <a:r>
              <a:rPr b="1" spc="-5" dirty="0">
                <a:latin typeface="Arial"/>
                <a:cs typeface="Arial"/>
              </a:rPr>
              <a:t>ague  3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06623" y="5807113"/>
            <a:ext cx="1390650" cy="575945"/>
          </a:xfrm>
          <a:prstGeom prst="rect">
            <a:avLst/>
          </a:prstGeom>
          <a:solidFill>
            <a:srgbClr val="E9ECED"/>
          </a:solidFill>
          <a:ln w="9525">
            <a:solidFill>
              <a:srgbClr val="1A1A1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55"/>
              </a:lnSpc>
            </a:pPr>
            <a:r>
              <a:rPr b="1" dirty="0">
                <a:solidFill>
                  <a:srgbClr val="4AACC5"/>
                </a:solidFill>
                <a:latin typeface="Calibri"/>
                <a:cs typeface="Calibri"/>
              </a:rPr>
              <a:t>Auditions</a:t>
            </a:r>
            <a:endParaRPr>
              <a:latin typeface="Calibri"/>
              <a:cs typeface="Calibri"/>
            </a:endParaRPr>
          </a:p>
          <a:p>
            <a:pPr marL="3175" algn="ctr"/>
            <a:r>
              <a:rPr b="1" spc="-5" dirty="0">
                <a:solidFill>
                  <a:srgbClr val="4AACC5"/>
                </a:solidFill>
                <a:latin typeface="Calibri"/>
                <a:cs typeface="Calibri"/>
              </a:rPr>
              <a:t>individuelles</a:t>
            </a:r>
            <a:endParaRPr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510468" y="3622739"/>
            <a:ext cx="4942840" cy="2656205"/>
            <a:chOff x="2986468" y="3622738"/>
            <a:chExt cx="4942840" cy="2656205"/>
          </a:xfrm>
        </p:grpSpPr>
        <p:sp>
          <p:nvSpPr>
            <p:cNvPr id="36" name="object 36"/>
            <p:cNvSpPr/>
            <p:nvPr/>
          </p:nvSpPr>
          <p:spPr>
            <a:xfrm>
              <a:off x="2991230" y="3627501"/>
              <a:ext cx="4933315" cy="1668145"/>
            </a:xfrm>
            <a:custGeom>
              <a:avLst/>
              <a:gdLst/>
              <a:ahLst/>
              <a:cxnLst/>
              <a:rect l="l" t="t" r="r" b="b"/>
              <a:pathLst>
                <a:path w="4933315" h="1668145">
                  <a:moveTo>
                    <a:pt x="4932934" y="0"/>
                  </a:moveTo>
                  <a:lnTo>
                    <a:pt x="0" y="0"/>
                  </a:lnTo>
                  <a:lnTo>
                    <a:pt x="0" y="1668018"/>
                  </a:lnTo>
                  <a:lnTo>
                    <a:pt x="4932934" y="1668018"/>
                  </a:lnTo>
                  <a:lnTo>
                    <a:pt x="4932934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91230" y="3627501"/>
              <a:ext cx="4933315" cy="1668145"/>
            </a:xfrm>
            <a:custGeom>
              <a:avLst/>
              <a:gdLst/>
              <a:ahLst/>
              <a:cxnLst/>
              <a:rect l="l" t="t" r="r" b="b"/>
              <a:pathLst>
                <a:path w="4933315" h="1668145">
                  <a:moveTo>
                    <a:pt x="0" y="1668018"/>
                  </a:moveTo>
                  <a:lnTo>
                    <a:pt x="4932934" y="1668018"/>
                  </a:lnTo>
                  <a:lnTo>
                    <a:pt x="4932934" y="0"/>
                  </a:lnTo>
                  <a:lnTo>
                    <a:pt x="0" y="0"/>
                  </a:lnTo>
                  <a:lnTo>
                    <a:pt x="0" y="1668018"/>
                  </a:lnTo>
                  <a:close/>
                </a:path>
              </a:pathLst>
            </a:custGeom>
            <a:ln w="9525">
              <a:solidFill>
                <a:srgbClr val="1A1A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44646" y="5839218"/>
              <a:ext cx="806450" cy="434975"/>
            </a:xfrm>
            <a:custGeom>
              <a:avLst/>
              <a:gdLst/>
              <a:ahLst/>
              <a:cxnLst/>
              <a:rect l="l" t="t" r="r" b="b"/>
              <a:pathLst>
                <a:path w="806450" h="434975">
                  <a:moveTo>
                    <a:pt x="589026" y="0"/>
                  </a:moveTo>
                  <a:lnTo>
                    <a:pt x="589026" y="108699"/>
                  </a:lnTo>
                  <a:lnTo>
                    <a:pt x="0" y="108699"/>
                  </a:lnTo>
                  <a:lnTo>
                    <a:pt x="0" y="326097"/>
                  </a:lnTo>
                  <a:lnTo>
                    <a:pt x="589026" y="326097"/>
                  </a:lnTo>
                  <a:lnTo>
                    <a:pt x="589026" y="434797"/>
                  </a:lnTo>
                  <a:lnTo>
                    <a:pt x="806450" y="217398"/>
                  </a:lnTo>
                  <a:lnTo>
                    <a:pt x="589026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44646" y="5839218"/>
              <a:ext cx="806450" cy="434975"/>
            </a:xfrm>
            <a:custGeom>
              <a:avLst/>
              <a:gdLst/>
              <a:ahLst/>
              <a:cxnLst/>
              <a:rect l="l" t="t" r="r" b="b"/>
              <a:pathLst>
                <a:path w="806450" h="434975">
                  <a:moveTo>
                    <a:pt x="0" y="108699"/>
                  </a:moveTo>
                  <a:lnTo>
                    <a:pt x="589026" y="108699"/>
                  </a:lnTo>
                  <a:lnTo>
                    <a:pt x="589026" y="0"/>
                  </a:lnTo>
                  <a:lnTo>
                    <a:pt x="806450" y="217398"/>
                  </a:lnTo>
                  <a:lnTo>
                    <a:pt x="589026" y="434797"/>
                  </a:lnTo>
                  <a:lnTo>
                    <a:pt x="589026" y="326097"/>
                  </a:lnTo>
                  <a:lnTo>
                    <a:pt x="0" y="326097"/>
                  </a:lnTo>
                  <a:lnTo>
                    <a:pt x="0" y="108699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878826" y="4267594"/>
            <a:ext cx="1069340" cy="284693"/>
          </a:xfrm>
          <a:prstGeom prst="rect">
            <a:avLst/>
          </a:prstGeom>
          <a:solidFill>
            <a:srgbClr val="CFE1F3"/>
          </a:solidFill>
          <a:ln w="9525">
            <a:solidFill>
              <a:srgbClr val="1A1A1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248920"/>
            <a:r>
              <a:rPr sz="800" spc="-5" dirty="0">
                <a:latin typeface="Calibri"/>
                <a:cs typeface="Calibri"/>
              </a:rPr>
              <a:t>Dépôt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dossier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78826" y="3731184"/>
            <a:ext cx="1069340" cy="294953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marL="314960"/>
            <a:r>
              <a:rPr sz="1000" b="1" spc="-5" dirty="0">
                <a:latin typeface="Calibri"/>
                <a:cs typeface="Calibri"/>
              </a:rPr>
              <a:t>Internes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78826" y="4764291"/>
            <a:ext cx="1069340" cy="284693"/>
          </a:xfrm>
          <a:prstGeom prst="rect">
            <a:avLst/>
          </a:prstGeom>
          <a:solidFill>
            <a:srgbClr val="CFE1F3"/>
          </a:solidFill>
          <a:ln w="9525">
            <a:solidFill>
              <a:srgbClr val="1A1A1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93980"/>
            <a:r>
              <a:rPr sz="800" spc="-5" dirty="0">
                <a:latin typeface="Calibri"/>
                <a:cs typeface="Calibri"/>
              </a:rPr>
              <a:t>Expression des voeux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05092" y="4247516"/>
            <a:ext cx="1164590" cy="284693"/>
          </a:xfrm>
          <a:prstGeom prst="rect">
            <a:avLst/>
          </a:prstGeom>
          <a:solidFill>
            <a:srgbClr val="9FC5E8"/>
          </a:solidFill>
          <a:ln w="9525">
            <a:solidFill>
              <a:srgbClr val="1A1A1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50">
              <a:latin typeface="Times New Roman"/>
              <a:cs typeface="Times New Roman"/>
            </a:endParaRPr>
          </a:p>
          <a:p>
            <a:pPr marL="99695"/>
            <a:r>
              <a:rPr sz="800" spc="-5" dirty="0">
                <a:latin typeface="Calibri"/>
                <a:cs typeface="Calibri"/>
              </a:rPr>
              <a:t>Etude des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candidatures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05092" y="3711118"/>
            <a:ext cx="1164590" cy="294953"/>
          </a:xfrm>
          <a:prstGeom prst="rect">
            <a:avLst/>
          </a:prstGeom>
          <a:solidFill>
            <a:srgbClr val="D9EAD2"/>
          </a:solidFill>
          <a:ln w="9525">
            <a:solidFill>
              <a:srgbClr val="1A1A1A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>
                <a:latin typeface="Calibri"/>
                <a:cs typeface="Calibri"/>
              </a:rPr>
              <a:t>RTS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05092" y="4744084"/>
            <a:ext cx="1164590" cy="343684"/>
          </a:xfrm>
          <a:prstGeom prst="rect">
            <a:avLst/>
          </a:prstGeom>
          <a:solidFill>
            <a:srgbClr val="9FC5E8"/>
          </a:solidFill>
          <a:ln w="9525">
            <a:solidFill>
              <a:srgbClr val="1A1A1A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600">
              <a:latin typeface="Times New Roman"/>
              <a:cs typeface="Times New Roman"/>
            </a:endParaRPr>
          </a:p>
          <a:p>
            <a:pPr marL="413384" marR="253365" indent="-152400"/>
            <a:r>
              <a:rPr sz="800" spc="-5" dirty="0">
                <a:latin typeface="Calibri"/>
                <a:cs typeface="Calibri"/>
              </a:rPr>
              <a:t>Classement</a:t>
            </a:r>
            <a:r>
              <a:rPr sz="800" spc="-5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des  internes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776023" y="2385631"/>
            <a:ext cx="3615054" cy="2305050"/>
            <a:chOff x="4252023" y="2385631"/>
            <a:chExt cx="3615054" cy="2305050"/>
          </a:xfrm>
        </p:grpSpPr>
        <p:sp>
          <p:nvSpPr>
            <p:cNvPr id="47" name="object 47"/>
            <p:cNvSpPr/>
            <p:nvPr/>
          </p:nvSpPr>
          <p:spPr>
            <a:xfrm>
              <a:off x="4256785" y="4250563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140842" y="0"/>
                  </a:moveTo>
                  <a:lnTo>
                    <a:pt x="0" y="217424"/>
                  </a:lnTo>
                  <a:lnTo>
                    <a:pt x="140842" y="434848"/>
                  </a:lnTo>
                  <a:lnTo>
                    <a:pt x="140842" y="326136"/>
                  </a:lnTo>
                  <a:lnTo>
                    <a:pt x="281686" y="326136"/>
                  </a:lnTo>
                  <a:lnTo>
                    <a:pt x="281686" y="108712"/>
                  </a:lnTo>
                  <a:lnTo>
                    <a:pt x="140842" y="108712"/>
                  </a:lnTo>
                  <a:lnTo>
                    <a:pt x="140842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256785" y="4250563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281686" y="326136"/>
                  </a:moveTo>
                  <a:lnTo>
                    <a:pt x="140842" y="326136"/>
                  </a:lnTo>
                  <a:lnTo>
                    <a:pt x="140842" y="434848"/>
                  </a:lnTo>
                  <a:lnTo>
                    <a:pt x="0" y="217424"/>
                  </a:lnTo>
                  <a:lnTo>
                    <a:pt x="140842" y="0"/>
                  </a:lnTo>
                  <a:lnTo>
                    <a:pt x="140842" y="108712"/>
                  </a:lnTo>
                  <a:lnTo>
                    <a:pt x="281686" y="108712"/>
                  </a:lnTo>
                  <a:lnTo>
                    <a:pt x="281686" y="326136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934836" y="4250689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140842" y="0"/>
                  </a:moveTo>
                  <a:lnTo>
                    <a:pt x="0" y="217424"/>
                  </a:lnTo>
                  <a:lnTo>
                    <a:pt x="140842" y="434721"/>
                  </a:lnTo>
                  <a:lnTo>
                    <a:pt x="140842" y="326009"/>
                  </a:lnTo>
                  <a:lnTo>
                    <a:pt x="281686" y="326009"/>
                  </a:lnTo>
                  <a:lnTo>
                    <a:pt x="281686" y="108712"/>
                  </a:lnTo>
                  <a:lnTo>
                    <a:pt x="140842" y="108712"/>
                  </a:lnTo>
                  <a:lnTo>
                    <a:pt x="140842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934836" y="4250689"/>
              <a:ext cx="281940" cy="434975"/>
            </a:xfrm>
            <a:custGeom>
              <a:avLst/>
              <a:gdLst/>
              <a:ahLst/>
              <a:cxnLst/>
              <a:rect l="l" t="t" r="r" b="b"/>
              <a:pathLst>
                <a:path w="281939" h="434975">
                  <a:moveTo>
                    <a:pt x="281686" y="326009"/>
                  </a:moveTo>
                  <a:lnTo>
                    <a:pt x="140842" y="326009"/>
                  </a:lnTo>
                  <a:lnTo>
                    <a:pt x="140842" y="434721"/>
                  </a:lnTo>
                  <a:lnTo>
                    <a:pt x="0" y="217424"/>
                  </a:lnTo>
                  <a:lnTo>
                    <a:pt x="140842" y="0"/>
                  </a:lnTo>
                  <a:lnTo>
                    <a:pt x="140842" y="108712"/>
                  </a:lnTo>
                  <a:lnTo>
                    <a:pt x="281686" y="108712"/>
                  </a:lnTo>
                  <a:lnTo>
                    <a:pt x="281686" y="326009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844412" y="2390394"/>
              <a:ext cx="2017395" cy="1038860"/>
            </a:xfrm>
            <a:custGeom>
              <a:avLst/>
              <a:gdLst/>
              <a:ahLst/>
              <a:cxnLst/>
              <a:rect l="l" t="t" r="r" b="b"/>
              <a:pathLst>
                <a:path w="2017395" h="1038860">
                  <a:moveTo>
                    <a:pt x="1844293" y="0"/>
                  </a:moveTo>
                  <a:lnTo>
                    <a:pt x="173100" y="0"/>
                  </a:lnTo>
                  <a:lnTo>
                    <a:pt x="127073" y="6181"/>
                  </a:lnTo>
                  <a:lnTo>
                    <a:pt x="85720" y="23626"/>
                  </a:lnTo>
                  <a:lnTo>
                    <a:pt x="50688" y="50688"/>
                  </a:lnTo>
                  <a:lnTo>
                    <a:pt x="23626" y="85720"/>
                  </a:lnTo>
                  <a:lnTo>
                    <a:pt x="6181" y="127073"/>
                  </a:lnTo>
                  <a:lnTo>
                    <a:pt x="0" y="173100"/>
                  </a:lnTo>
                  <a:lnTo>
                    <a:pt x="0" y="865504"/>
                  </a:lnTo>
                  <a:lnTo>
                    <a:pt x="6181" y="911532"/>
                  </a:lnTo>
                  <a:lnTo>
                    <a:pt x="23626" y="952885"/>
                  </a:lnTo>
                  <a:lnTo>
                    <a:pt x="50688" y="987917"/>
                  </a:lnTo>
                  <a:lnTo>
                    <a:pt x="85720" y="1014979"/>
                  </a:lnTo>
                  <a:lnTo>
                    <a:pt x="127073" y="1032424"/>
                  </a:lnTo>
                  <a:lnTo>
                    <a:pt x="173100" y="1038605"/>
                  </a:lnTo>
                  <a:lnTo>
                    <a:pt x="1844293" y="1038605"/>
                  </a:lnTo>
                  <a:lnTo>
                    <a:pt x="1890321" y="1032424"/>
                  </a:lnTo>
                  <a:lnTo>
                    <a:pt x="1931674" y="1014979"/>
                  </a:lnTo>
                  <a:lnTo>
                    <a:pt x="1966706" y="987917"/>
                  </a:lnTo>
                  <a:lnTo>
                    <a:pt x="1993768" y="952885"/>
                  </a:lnTo>
                  <a:lnTo>
                    <a:pt x="2011213" y="911532"/>
                  </a:lnTo>
                  <a:lnTo>
                    <a:pt x="2017394" y="865504"/>
                  </a:lnTo>
                  <a:lnTo>
                    <a:pt x="2017394" y="173100"/>
                  </a:lnTo>
                  <a:lnTo>
                    <a:pt x="2011213" y="127073"/>
                  </a:lnTo>
                  <a:lnTo>
                    <a:pt x="1993768" y="85720"/>
                  </a:lnTo>
                  <a:lnTo>
                    <a:pt x="1966706" y="50688"/>
                  </a:lnTo>
                  <a:lnTo>
                    <a:pt x="1931674" y="23626"/>
                  </a:lnTo>
                  <a:lnTo>
                    <a:pt x="1890321" y="6181"/>
                  </a:lnTo>
                  <a:lnTo>
                    <a:pt x="1844293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844412" y="2390394"/>
              <a:ext cx="2017395" cy="1038860"/>
            </a:xfrm>
            <a:custGeom>
              <a:avLst/>
              <a:gdLst/>
              <a:ahLst/>
              <a:cxnLst/>
              <a:rect l="l" t="t" r="r" b="b"/>
              <a:pathLst>
                <a:path w="2017395" h="1038860">
                  <a:moveTo>
                    <a:pt x="0" y="173100"/>
                  </a:moveTo>
                  <a:lnTo>
                    <a:pt x="6181" y="127073"/>
                  </a:lnTo>
                  <a:lnTo>
                    <a:pt x="23626" y="85720"/>
                  </a:lnTo>
                  <a:lnTo>
                    <a:pt x="50688" y="50688"/>
                  </a:lnTo>
                  <a:lnTo>
                    <a:pt x="85720" y="23626"/>
                  </a:lnTo>
                  <a:lnTo>
                    <a:pt x="127073" y="6181"/>
                  </a:lnTo>
                  <a:lnTo>
                    <a:pt x="173100" y="0"/>
                  </a:lnTo>
                  <a:lnTo>
                    <a:pt x="1844293" y="0"/>
                  </a:lnTo>
                  <a:lnTo>
                    <a:pt x="1890321" y="6181"/>
                  </a:lnTo>
                  <a:lnTo>
                    <a:pt x="1931674" y="23626"/>
                  </a:lnTo>
                  <a:lnTo>
                    <a:pt x="1966706" y="50688"/>
                  </a:lnTo>
                  <a:lnTo>
                    <a:pt x="1993768" y="85720"/>
                  </a:lnTo>
                  <a:lnTo>
                    <a:pt x="2011213" y="127073"/>
                  </a:lnTo>
                  <a:lnTo>
                    <a:pt x="2017394" y="173100"/>
                  </a:lnTo>
                  <a:lnTo>
                    <a:pt x="2017394" y="865504"/>
                  </a:lnTo>
                  <a:lnTo>
                    <a:pt x="2011213" y="911532"/>
                  </a:lnTo>
                  <a:lnTo>
                    <a:pt x="1993768" y="952885"/>
                  </a:lnTo>
                  <a:lnTo>
                    <a:pt x="1966706" y="987917"/>
                  </a:lnTo>
                  <a:lnTo>
                    <a:pt x="1931674" y="1014979"/>
                  </a:lnTo>
                  <a:lnTo>
                    <a:pt x="1890321" y="1032424"/>
                  </a:lnTo>
                  <a:lnTo>
                    <a:pt x="1844293" y="1038605"/>
                  </a:lnTo>
                  <a:lnTo>
                    <a:pt x="173100" y="1038605"/>
                  </a:lnTo>
                  <a:lnTo>
                    <a:pt x="127073" y="1032424"/>
                  </a:lnTo>
                  <a:lnTo>
                    <a:pt x="85720" y="1014979"/>
                  </a:lnTo>
                  <a:lnTo>
                    <a:pt x="50688" y="987917"/>
                  </a:lnTo>
                  <a:lnTo>
                    <a:pt x="23626" y="952885"/>
                  </a:lnTo>
                  <a:lnTo>
                    <a:pt x="6181" y="911532"/>
                  </a:lnTo>
                  <a:lnTo>
                    <a:pt x="0" y="865504"/>
                  </a:lnTo>
                  <a:lnTo>
                    <a:pt x="0" y="173100"/>
                  </a:lnTo>
                  <a:close/>
                </a:path>
              </a:pathLst>
            </a:custGeom>
            <a:ln w="952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103275" y="4024457"/>
            <a:ext cx="269304" cy="889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b="1" spc="-25" dirty="0">
                <a:latin typeface="Arial"/>
                <a:cs typeface="Arial"/>
              </a:rPr>
              <a:t>Vague</a:t>
            </a:r>
            <a:r>
              <a:rPr b="1" spc="-8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68343" y="4075621"/>
            <a:ext cx="927735" cy="630301"/>
          </a:xfrm>
          <a:prstGeom prst="rect">
            <a:avLst/>
          </a:prstGeom>
          <a:solidFill>
            <a:srgbClr val="E9ECED"/>
          </a:solidFill>
          <a:ln w="9525">
            <a:solidFill>
              <a:srgbClr val="1A1A1A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114935">
              <a:spcBef>
                <a:spcPts val="1455"/>
              </a:spcBef>
            </a:pPr>
            <a:r>
              <a:rPr b="1" dirty="0">
                <a:solidFill>
                  <a:srgbClr val="E69138"/>
                </a:solidFill>
                <a:latin typeface="Calibri"/>
                <a:cs typeface="Calibri"/>
              </a:rPr>
              <a:t>SiiMOP</a:t>
            </a:r>
            <a:endParaRPr>
              <a:latin typeface="Calibri"/>
              <a:cs typeface="Calibri"/>
            </a:endParaRPr>
          </a:p>
          <a:p>
            <a:pPr marL="125730">
              <a:spcBef>
                <a:spcPts val="55"/>
              </a:spcBef>
            </a:pPr>
            <a:r>
              <a:rPr sz="1000" spc="-5" dirty="0">
                <a:solidFill>
                  <a:srgbClr val="E69138"/>
                </a:solidFill>
                <a:latin typeface="Calibri"/>
                <a:cs typeface="Calibri"/>
              </a:rPr>
              <a:t>Appariement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23379" y="2333626"/>
            <a:ext cx="13100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Etudiants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non  </a:t>
            </a:r>
            <a:r>
              <a:rPr spc="-15" dirty="0">
                <a:latin typeface="Calibri"/>
                <a:cs typeface="Calibri"/>
              </a:rPr>
              <a:t>affectés  </a:t>
            </a:r>
            <a:r>
              <a:rPr spc="-20" dirty="0">
                <a:latin typeface="Calibri"/>
                <a:cs typeface="Calibri"/>
              </a:rPr>
              <a:t>Postes </a:t>
            </a:r>
            <a:r>
              <a:rPr spc="-5" dirty="0">
                <a:latin typeface="Calibri"/>
                <a:cs typeface="Calibri"/>
              </a:rPr>
              <a:t>non  pourvus</a:t>
            </a:r>
            <a:endParaRPr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725918" y="2630233"/>
            <a:ext cx="5518785" cy="3606800"/>
            <a:chOff x="201917" y="2630233"/>
            <a:chExt cx="5518785" cy="3606800"/>
          </a:xfrm>
        </p:grpSpPr>
        <p:sp>
          <p:nvSpPr>
            <p:cNvPr id="57" name="object 57"/>
            <p:cNvSpPr/>
            <p:nvPr/>
          </p:nvSpPr>
          <p:spPr>
            <a:xfrm>
              <a:off x="5066283" y="2634995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4" h="434975">
                  <a:moveTo>
                    <a:pt x="432180" y="0"/>
                  </a:moveTo>
                  <a:lnTo>
                    <a:pt x="432180" y="108584"/>
                  </a:lnTo>
                  <a:lnTo>
                    <a:pt x="0" y="108584"/>
                  </a:lnTo>
                  <a:lnTo>
                    <a:pt x="0" y="326008"/>
                  </a:lnTo>
                  <a:lnTo>
                    <a:pt x="432180" y="326008"/>
                  </a:lnTo>
                  <a:lnTo>
                    <a:pt x="432180" y="434720"/>
                  </a:lnTo>
                  <a:lnTo>
                    <a:pt x="649477" y="217296"/>
                  </a:lnTo>
                  <a:lnTo>
                    <a:pt x="432180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066283" y="2634995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4" h="434975">
                  <a:moveTo>
                    <a:pt x="0" y="108584"/>
                  </a:moveTo>
                  <a:lnTo>
                    <a:pt x="432180" y="108584"/>
                  </a:lnTo>
                  <a:lnTo>
                    <a:pt x="432180" y="0"/>
                  </a:lnTo>
                  <a:lnTo>
                    <a:pt x="649477" y="217296"/>
                  </a:lnTo>
                  <a:lnTo>
                    <a:pt x="432180" y="434720"/>
                  </a:lnTo>
                  <a:lnTo>
                    <a:pt x="432180" y="326008"/>
                  </a:lnTo>
                  <a:lnTo>
                    <a:pt x="0" y="326008"/>
                  </a:lnTo>
                  <a:lnTo>
                    <a:pt x="0" y="108584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99172" y="3729481"/>
              <a:ext cx="1567180" cy="451484"/>
            </a:xfrm>
            <a:custGeom>
              <a:avLst/>
              <a:gdLst/>
              <a:ahLst/>
              <a:cxnLst/>
              <a:rect l="l" t="t" r="r" b="b"/>
              <a:pathLst>
                <a:path w="1567180" h="451485">
                  <a:moveTo>
                    <a:pt x="1491729" y="0"/>
                  </a:moveTo>
                  <a:lnTo>
                    <a:pt x="75209" y="0"/>
                  </a:lnTo>
                  <a:lnTo>
                    <a:pt x="45932" y="5907"/>
                  </a:lnTo>
                  <a:lnTo>
                    <a:pt x="22026" y="22018"/>
                  </a:lnTo>
                  <a:lnTo>
                    <a:pt x="5909" y="45916"/>
                  </a:lnTo>
                  <a:lnTo>
                    <a:pt x="0" y="75184"/>
                  </a:lnTo>
                  <a:lnTo>
                    <a:pt x="0" y="376047"/>
                  </a:lnTo>
                  <a:lnTo>
                    <a:pt x="5909" y="405314"/>
                  </a:lnTo>
                  <a:lnTo>
                    <a:pt x="22026" y="429212"/>
                  </a:lnTo>
                  <a:lnTo>
                    <a:pt x="45932" y="445323"/>
                  </a:lnTo>
                  <a:lnTo>
                    <a:pt x="75209" y="451231"/>
                  </a:lnTo>
                  <a:lnTo>
                    <a:pt x="1491729" y="451231"/>
                  </a:lnTo>
                  <a:lnTo>
                    <a:pt x="1520996" y="445323"/>
                  </a:lnTo>
                  <a:lnTo>
                    <a:pt x="1544894" y="429212"/>
                  </a:lnTo>
                  <a:lnTo>
                    <a:pt x="1561005" y="405314"/>
                  </a:lnTo>
                  <a:lnTo>
                    <a:pt x="1566913" y="376047"/>
                  </a:lnTo>
                  <a:lnTo>
                    <a:pt x="1566913" y="75184"/>
                  </a:lnTo>
                  <a:lnTo>
                    <a:pt x="1561005" y="45916"/>
                  </a:lnTo>
                  <a:lnTo>
                    <a:pt x="1544894" y="22018"/>
                  </a:lnTo>
                  <a:lnTo>
                    <a:pt x="1520996" y="5907"/>
                  </a:lnTo>
                  <a:lnTo>
                    <a:pt x="1491729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99172" y="3729481"/>
              <a:ext cx="1567180" cy="451484"/>
            </a:xfrm>
            <a:custGeom>
              <a:avLst/>
              <a:gdLst/>
              <a:ahLst/>
              <a:cxnLst/>
              <a:rect l="l" t="t" r="r" b="b"/>
              <a:pathLst>
                <a:path w="1567180" h="451485">
                  <a:moveTo>
                    <a:pt x="0" y="75184"/>
                  </a:moveTo>
                  <a:lnTo>
                    <a:pt x="5909" y="45916"/>
                  </a:lnTo>
                  <a:lnTo>
                    <a:pt x="22026" y="22018"/>
                  </a:lnTo>
                  <a:lnTo>
                    <a:pt x="45932" y="5907"/>
                  </a:lnTo>
                  <a:lnTo>
                    <a:pt x="75209" y="0"/>
                  </a:lnTo>
                  <a:lnTo>
                    <a:pt x="1491729" y="0"/>
                  </a:lnTo>
                  <a:lnTo>
                    <a:pt x="1520996" y="5907"/>
                  </a:lnTo>
                  <a:lnTo>
                    <a:pt x="1544894" y="22018"/>
                  </a:lnTo>
                  <a:lnTo>
                    <a:pt x="1561005" y="45916"/>
                  </a:lnTo>
                  <a:lnTo>
                    <a:pt x="1566913" y="75184"/>
                  </a:lnTo>
                  <a:lnTo>
                    <a:pt x="1566913" y="376047"/>
                  </a:lnTo>
                  <a:lnTo>
                    <a:pt x="1561005" y="405314"/>
                  </a:lnTo>
                  <a:lnTo>
                    <a:pt x="1544894" y="429212"/>
                  </a:lnTo>
                  <a:lnTo>
                    <a:pt x="1520996" y="445323"/>
                  </a:lnTo>
                  <a:lnTo>
                    <a:pt x="1491729" y="451231"/>
                  </a:lnTo>
                  <a:lnTo>
                    <a:pt x="75209" y="451231"/>
                  </a:lnTo>
                  <a:lnTo>
                    <a:pt x="45932" y="445323"/>
                  </a:lnTo>
                  <a:lnTo>
                    <a:pt x="22026" y="429212"/>
                  </a:lnTo>
                  <a:lnTo>
                    <a:pt x="5909" y="405314"/>
                  </a:lnTo>
                  <a:lnTo>
                    <a:pt x="0" y="376047"/>
                  </a:lnTo>
                  <a:lnTo>
                    <a:pt x="0" y="75184"/>
                  </a:lnTo>
                  <a:close/>
                </a:path>
              </a:pathLst>
            </a:custGeom>
            <a:ln w="952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6679" y="4832857"/>
              <a:ext cx="415925" cy="1399540"/>
            </a:xfrm>
            <a:custGeom>
              <a:avLst/>
              <a:gdLst/>
              <a:ahLst/>
              <a:cxnLst/>
              <a:rect l="l" t="t" r="r" b="b"/>
              <a:pathLst>
                <a:path w="415925" h="1399539">
                  <a:moveTo>
                    <a:pt x="415493" y="0"/>
                  </a:moveTo>
                  <a:lnTo>
                    <a:pt x="181775" y="0"/>
                  </a:lnTo>
                  <a:lnTo>
                    <a:pt x="133451" y="6495"/>
                  </a:lnTo>
                  <a:lnTo>
                    <a:pt x="90028" y="24826"/>
                  </a:lnTo>
                  <a:lnTo>
                    <a:pt x="53239" y="53260"/>
                  </a:lnTo>
                  <a:lnTo>
                    <a:pt x="24817" y="90066"/>
                  </a:lnTo>
                  <a:lnTo>
                    <a:pt x="6493" y="133511"/>
                  </a:lnTo>
                  <a:lnTo>
                    <a:pt x="0" y="181864"/>
                  </a:lnTo>
                  <a:lnTo>
                    <a:pt x="0" y="1165529"/>
                  </a:lnTo>
                  <a:lnTo>
                    <a:pt x="6493" y="1213853"/>
                  </a:lnTo>
                  <a:lnTo>
                    <a:pt x="24817" y="1257276"/>
                  </a:lnTo>
                  <a:lnTo>
                    <a:pt x="53239" y="1294064"/>
                  </a:lnTo>
                  <a:lnTo>
                    <a:pt x="90028" y="1322487"/>
                  </a:lnTo>
                  <a:lnTo>
                    <a:pt x="133451" y="1340811"/>
                  </a:lnTo>
                  <a:lnTo>
                    <a:pt x="181775" y="1347304"/>
                  </a:lnTo>
                  <a:lnTo>
                    <a:pt x="207746" y="1347304"/>
                  </a:lnTo>
                  <a:lnTo>
                    <a:pt x="207746" y="1399247"/>
                  </a:lnTo>
                  <a:lnTo>
                    <a:pt x="311619" y="1295374"/>
                  </a:lnTo>
                  <a:lnTo>
                    <a:pt x="207746" y="1191488"/>
                  </a:lnTo>
                  <a:lnTo>
                    <a:pt x="207746" y="1243431"/>
                  </a:lnTo>
                  <a:lnTo>
                    <a:pt x="181775" y="1243431"/>
                  </a:lnTo>
                  <a:lnTo>
                    <a:pt x="151450" y="1237310"/>
                  </a:lnTo>
                  <a:lnTo>
                    <a:pt x="126688" y="1220616"/>
                  </a:lnTo>
                  <a:lnTo>
                    <a:pt x="109994" y="1195854"/>
                  </a:lnTo>
                  <a:lnTo>
                    <a:pt x="103873" y="1165529"/>
                  </a:lnTo>
                  <a:lnTo>
                    <a:pt x="103873" y="181864"/>
                  </a:lnTo>
                  <a:lnTo>
                    <a:pt x="109994" y="151516"/>
                  </a:lnTo>
                  <a:lnTo>
                    <a:pt x="126688" y="126730"/>
                  </a:lnTo>
                  <a:lnTo>
                    <a:pt x="151450" y="110015"/>
                  </a:lnTo>
                  <a:lnTo>
                    <a:pt x="181775" y="103886"/>
                  </a:lnTo>
                  <a:lnTo>
                    <a:pt x="415493" y="103886"/>
                  </a:lnTo>
                  <a:lnTo>
                    <a:pt x="415493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6679" y="4832857"/>
              <a:ext cx="415925" cy="1399540"/>
            </a:xfrm>
            <a:custGeom>
              <a:avLst/>
              <a:gdLst/>
              <a:ahLst/>
              <a:cxnLst/>
              <a:rect l="l" t="t" r="r" b="b"/>
              <a:pathLst>
                <a:path w="415925" h="1399539">
                  <a:moveTo>
                    <a:pt x="415493" y="0"/>
                  </a:moveTo>
                  <a:lnTo>
                    <a:pt x="181775" y="0"/>
                  </a:lnTo>
                  <a:lnTo>
                    <a:pt x="133451" y="6495"/>
                  </a:lnTo>
                  <a:lnTo>
                    <a:pt x="90028" y="24826"/>
                  </a:lnTo>
                  <a:lnTo>
                    <a:pt x="53239" y="53260"/>
                  </a:lnTo>
                  <a:lnTo>
                    <a:pt x="24817" y="90066"/>
                  </a:lnTo>
                  <a:lnTo>
                    <a:pt x="6493" y="133511"/>
                  </a:lnTo>
                  <a:lnTo>
                    <a:pt x="0" y="181864"/>
                  </a:lnTo>
                  <a:lnTo>
                    <a:pt x="0" y="1165529"/>
                  </a:lnTo>
                  <a:lnTo>
                    <a:pt x="6493" y="1213853"/>
                  </a:lnTo>
                  <a:lnTo>
                    <a:pt x="24817" y="1257276"/>
                  </a:lnTo>
                  <a:lnTo>
                    <a:pt x="53239" y="1294064"/>
                  </a:lnTo>
                  <a:lnTo>
                    <a:pt x="90028" y="1322487"/>
                  </a:lnTo>
                  <a:lnTo>
                    <a:pt x="133451" y="1340811"/>
                  </a:lnTo>
                  <a:lnTo>
                    <a:pt x="181775" y="1347304"/>
                  </a:lnTo>
                  <a:lnTo>
                    <a:pt x="207746" y="1347304"/>
                  </a:lnTo>
                  <a:lnTo>
                    <a:pt x="207746" y="1399247"/>
                  </a:lnTo>
                  <a:lnTo>
                    <a:pt x="311619" y="1295374"/>
                  </a:lnTo>
                  <a:lnTo>
                    <a:pt x="207746" y="1191488"/>
                  </a:lnTo>
                  <a:lnTo>
                    <a:pt x="207746" y="1243431"/>
                  </a:lnTo>
                  <a:lnTo>
                    <a:pt x="181775" y="1243431"/>
                  </a:lnTo>
                  <a:lnTo>
                    <a:pt x="151450" y="1237310"/>
                  </a:lnTo>
                  <a:lnTo>
                    <a:pt x="126688" y="1220616"/>
                  </a:lnTo>
                  <a:lnTo>
                    <a:pt x="109994" y="1195854"/>
                  </a:lnTo>
                  <a:lnTo>
                    <a:pt x="103873" y="1165529"/>
                  </a:lnTo>
                  <a:lnTo>
                    <a:pt x="103873" y="181864"/>
                  </a:lnTo>
                  <a:lnTo>
                    <a:pt x="109994" y="151516"/>
                  </a:lnTo>
                  <a:lnTo>
                    <a:pt x="126688" y="126730"/>
                  </a:lnTo>
                  <a:lnTo>
                    <a:pt x="151450" y="110015"/>
                  </a:lnTo>
                  <a:lnTo>
                    <a:pt x="181775" y="103886"/>
                  </a:lnTo>
                  <a:lnTo>
                    <a:pt x="415493" y="103886"/>
                  </a:lnTo>
                  <a:lnTo>
                    <a:pt x="415493" y="0"/>
                  </a:lnTo>
                  <a:close/>
                </a:path>
              </a:pathLst>
            </a:custGeom>
            <a:ln w="952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2617114" y="3790950"/>
            <a:ext cx="117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solidFill>
                  <a:srgbClr val="434343"/>
                </a:solidFill>
                <a:latin typeface="Calibri"/>
                <a:cs typeface="Calibri"/>
              </a:rPr>
              <a:t>Affectations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4063302" y="3709606"/>
            <a:ext cx="5033645" cy="2848610"/>
            <a:chOff x="2539301" y="3709606"/>
            <a:chExt cx="5033645" cy="2848610"/>
          </a:xfrm>
        </p:grpSpPr>
        <p:sp>
          <p:nvSpPr>
            <p:cNvPr id="65" name="object 65"/>
            <p:cNvSpPr/>
            <p:nvPr/>
          </p:nvSpPr>
          <p:spPr>
            <a:xfrm>
              <a:off x="2544064" y="3714369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5" h="434975">
                  <a:moveTo>
                    <a:pt x="217424" y="0"/>
                  </a:moveTo>
                  <a:lnTo>
                    <a:pt x="0" y="217423"/>
                  </a:lnTo>
                  <a:lnTo>
                    <a:pt x="217424" y="434847"/>
                  </a:lnTo>
                  <a:lnTo>
                    <a:pt x="217424" y="326135"/>
                  </a:lnTo>
                  <a:lnTo>
                    <a:pt x="649478" y="326135"/>
                  </a:lnTo>
                  <a:lnTo>
                    <a:pt x="649478" y="108711"/>
                  </a:lnTo>
                  <a:lnTo>
                    <a:pt x="217424" y="108711"/>
                  </a:lnTo>
                  <a:lnTo>
                    <a:pt x="217424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44064" y="3714369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5" h="434975">
                  <a:moveTo>
                    <a:pt x="649478" y="326135"/>
                  </a:moveTo>
                  <a:lnTo>
                    <a:pt x="217424" y="326135"/>
                  </a:lnTo>
                  <a:lnTo>
                    <a:pt x="217424" y="434847"/>
                  </a:lnTo>
                  <a:lnTo>
                    <a:pt x="0" y="217423"/>
                  </a:lnTo>
                  <a:lnTo>
                    <a:pt x="217424" y="0"/>
                  </a:lnTo>
                  <a:lnTo>
                    <a:pt x="217424" y="108711"/>
                  </a:lnTo>
                  <a:lnTo>
                    <a:pt x="649478" y="108711"/>
                  </a:lnTo>
                  <a:lnTo>
                    <a:pt x="649478" y="326135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44064" y="4628769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5" h="434975">
                  <a:moveTo>
                    <a:pt x="217424" y="0"/>
                  </a:moveTo>
                  <a:lnTo>
                    <a:pt x="0" y="217423"/>
                  </a:lnTo>
                  <a:lnTo>
                    <a:pt x="217424" y="434847"/>
                  </a:lnTo>
                  <a:lnTo>
                    <a:pt x="217424" y="326135"/>
                  </a:lnTo>
                  <a:lnTo>
                    <a:pt x="649478" y="326135"/>
                  </a:lnTo>
                  <a:lnTo>
                    <a:pt x="649478" y="108711"/>
                  </a:lnTo>
                  <a:lnTo>
                    <a:pt x="217424" y="108711"/>
                  </a:lnTo>
                  <a:lnTo>
                    <a:pt x="217424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544064" y="4628769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5" h="434975">
                  <a:moveTo>
                    <a:pt x="649478" y="326135"/>
                  </a:moveTo>
                  <a:lnTo>
                    <a:pt x="217424" y="326135"/>
                  </a:lnTo>
                  <a:lnTo>
                    <a:pt x="217424" y="434847"/>
                  </a:lnTo>
                  <a:lnTo>
                    <a:pt x="0" y="217423"/>
                  </a:lnTo>
                  <a:lnTo>
                    <a:pt x="217424" y="0"/>
                  </a:lnTo>
                  <a:lnTo>
                    <a:pt x="217424" y="108711"/>
                  </a:lnTo>
                  <a:lnTo>
                    <a:pt x="649478" y="108711"/>
                  </a:lnTo>
                  <a:lnTo>
                    <a:pt x="649478" y="326135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973703" y="5563108"/>
              <a:ext cx="3594735" cy="990600"/>
            </a:xfrm>
            <a:custGeom>
              <a:avLst/>
              <a:gdLst/>
              <a:ahLst/>
              <a:cxnLst/>
              <a:rect l="l" t="t" r="r" b="b"/>
              <a:pathLst>
                <a:path w="3594734" h="990600">
                  <a:moveTo>
                    <a:pt x="3429254" y="0"/>
                  </a:moveTo>
                  <a:lnTo>
                    <a:pt x="164973" y="0"/>
                  </a:lnTo>
                  <a:lnTo>
                    <a:pt x="121090" y="5896"/>
                  </a:lnTo>
                  <a:lnTo>
                    <a:pt x="81675" y="22537"/>
                  </a:lnTo>
                  <a:lnTo>
                    <a:pt x="48291" y="48347"/>
                  </a:lnTo>
                  <a:lnTo>
                    <a:pt x="22507" y="81750"/>
                  </a:lnTo>
                  <a:lnTo>
                    <a:pt x="5887" y="121171"/>
                  </a:lnTo>
                  <a:lnTo>
                    <a:pt x="0" y="165036"/>
                  </a:lnTo>
                  <a:lnTo>
                    <a:pt x="0" y="825042"/>
                  </a:lnTo>
                  <a:lnTo>
                    <a:pt x="5887" y="868904"/>
                  </a:lnTo>
                  <a:lnTo>
                    <a:pt x="22507" y="908319"/>
                  </a:lnTo>
                  <a:lnTo>
                    <a:pt x="48291" y="941712"/>
                  </a:lnTo>
                  <a:lnTo>
                    <a:pt x="81675" y="967513"/>
                  </a:lnTo>
                  <a:lnTo>
                    <a:pt x="121090" y="984147"/>
                  </a:lnTo>
                  <a:lnTo>
                    <a:pt x="164973" y="990041"/>
                  </a:lnTo>
                  <a:lnTo>
                    <a:pt x="3429254" y="990041"/>
                  </a:lnTo>
                  <a:lnTo>
                    <a:pt x="3473136" y="984147"/>
                  </a:lnTo>
                  <a:lnTo>
                    <a:pt x="3512551" y="967513"/>
                  </a:lnTo>
                  <a:lnTo>
                    <a:pt x="3545935" y="941712"/>
                  </a:lnTo>
                  <a:lnTo>
                    <a:pt x="3571719" y="908319"/>
                  </a:lnTo>
                  <a:lnTo>
                    <a:pt x="3588339" y="868904"/>
                  </a:lnTo>
                  <a:lnTo>
                    <a:pt x="3594227" y="825042"/>
                  </a:lnTo>
                  <a:lnTo>
                    <a:pt x="3594227" y="165036"/>
                  </a:lnTo>
                  <a:lnTo>
                    <a:pt x="3588339" y="121171"/>
                  </a:lnTo>
                  <a:lnTo>
                    <a:pt x="3571719" y="81750"/>
                  </a:lnTo>
                  <a:lnTo>
                    <a:pt x="3545935" y="48347"/>
                  </a:lnTo>
                  <a:lnTo>
                    <a:pt x="3512551" y="22537"/>
                  </a:lnTo>
                  <a:lnTo>
                    <a:pt x="3473136" y="5896"/>
                  </a:lnTo>
                  <a:lnTo>
                    <a:pt x="3429254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973703" y="5563108"/>
              <a:ext cx="3594735" cy="990600"/>
            </a:xfrm>
            <a:custGeom>
              <a:avLst/>
              <a:gdLst/>
              <a:ahLst/>
              <a:cxnLst/>
              <a:rect l="l" t="t" r="r" b="b"/>
              <a:pathLst>
                <a:path w="3594734" h="990600">
                  <a:moveTo>
                    <a:pt x="0" y="165036"/>
                  </a:moveTo>
                  <a:lnTo>
                    <a:pt x="5887" y="121171"/>
                  </a:lnTo>
                  <a:lnTo>
                    <a:pt x="22507" y="81750"/>
                  </a:lnTo>
                  <a:lnTo>
                    <a:pt x="48291" y="48347"/>
                  </a:lnTo>
                  <a:lnTo>
                    <a:pt x="81675" y="22537"/>
                  </a:lnTo>
                  <a:lnTo>
                    <a:pt x="121090" y="5896"/>
                  </a:lnTo>
                  <a:lnTo>
                    <a:pt x="164973" y="0"/>
                  </a:lnTo>
                  <a:lnTo>
                    <a:pt x="3429254" y="0"/>
                  </a:lnTo>
                  <a:lnTo>
                    <a:pt x="3473136" y="5896"/>
                  </a:lnTo>
                  <a:lnTo>
                    <a:pt x="3512551" y="22537"/>
                  </a:lnTo>
                  <a:lnTo>
                    <a:pt x="3545935" y="48347"/>
                  </a:lnTo>
                  <a:lnTo>
                    <a:pt x="3571719" y="81750"/>
                  </a:lnTo>
                  <a:lnTo>
                    <a:pt x="3588339" y="121171"/>
                  </a:lnTo>
                  <a:lnTo>
                    <a:pt x="3594227" y="165036"/>
                  </a:lnTo>
                  <a:lnTo>
                    <a:pt x="3594227" y="825042"/>
                  </a:lnTo>
                  <a:lnTo>
                    <a:pt x="3588339" y="868904"/>
                  </a:lnTo>
                  <a:lnTo>
                    <a:pt x="3571719" y="908319"/>
                  </a:lnTo>
                  <a:lnTo>
                    <a:pt x="3545935" y="941712"/>
                  </a:lnTo>
                  <a:lnTo>
                    <a:pt x="3512551" y="967513"/>
                  </a:lnTo>
                  <a:lnTo>
                    <a:pt x="3473136" y="984147"/>
                  </a:lnTo>
                  <a:lnTo>
                    <a:pt x="3429254" y="990041"/>
                  </a:lnTo>
                  <a:lnTo>
                    <a:pt x="164973" y="990041"/>
                  </a:lnTo>
                  <a:lnTo>
                    <a:pt x="121090" y="984147"/>
                  </a:lnTo>
                  <a:lnTo>
                    <a:pt x="81675" y="967513"/>
                  </a:lnTo>
                  <a:lnTo>
                    <a:pt x="48291" y="941712"/>
                  </a:lnTo>
                  <a:lnTo>
                    <a:pt x="22507" y="908319"/>
                  </a:lnTo>
                  <a:lnTo>
                    <a:pt x="5887" y="868904"/>
                  </a:lnTo>
                  <a:lnTo>
                    <a:pt x="0" y="825042"/>
                  </a:lnTo>
                  <a:lnTo>
                    <a:pt x="0" y="165036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5883022" y="5757468"/>
            <a:ext cx="28238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b="1" spc="-10" dirty="0">
                <a:solidFill>
                  <a:srgbClr val="434343"/>
                </a:solidFill>
                <a:latin typeface="Calibri"/>
                <a:cs typeface="Calibri"/>
              </a:rPr>
              <a:t>Affectation </a:t>
            </a:r>
            <a:r>
              <a:rPr b="1" dirty="0">
                <a:solidFill>
                  <a:srgbClr val="434343"/>
                </a:solidFill>
                <a:latin typeface="Calibri"/>
                <a:cs typeface="Calibri"/>
              </a:rPr>
              <a:t>de </a:t>
            </a:r>
            <a:r>
              <a:rPr b="1" spc="-15" dirty="0">
                <a:solidFill>
                  <a:srgbClr val="434343"/>
                </a:solidFill>
                <a:latin typeface="Calibri"/>
                <a:cs typeface="Calibri"/>
              </a:rPr>
              <a:t>l’ensemble</a:t>
            </a:r>
            <a:r>
              <a:rPr b="1" spc="-110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434343"/>
                </a:solidFill>
                <a:latin typeface="Calibri"/>
                <a:cs typeface="Calibri"/>
              </a:rPr>
              <a:t>des</a:t>
            </a:r>
            <a:endParaRPr>
              <a:latin typeface="Calibri"/>
              <a:cs typeface="Calibri"/>
            </a:endParaRPr>
          </a:p>
          <a:p>
            <a:pPr marL="1905" algn="ctr"/>
            <a:r>
              <a:rPr b="1" spc="-5" dirty="0">
                <a:solidFill>
                  <a:srgbClr val="434343"/>
                </a:solidFill>
                <a:latin typeface="Calibri"/>
                <a:cs typeface="Calibri"/>
              </a:rPr>
              <a:t>étudiants</a:t>
            </a:r>
            <a:endParaRPr>
              <a:latin typeface="Calibri"/>
              <a:cs typeface="Calibri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979765" y="1817434"/>
            <a:ext cx="5264785" cy="3585845"/>
            <a:chOff x="455764" y="1817433"/>
            <a:chExt cx="5264785" cy="3585845"/>
          </a:xfrm>
        </p:grpSpPr>
        <p:sp>
          <p:nvSpPr>
            <p:cNvPr id="73" name="object 73"/>
            <p:cNvSpPr/>
            <p:nvPr/>
          </p:nvSpPr>
          <p:spPr>
            <a:xfrm>
              <a:off x="5066283" y="1822195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4" h="434975">
                  <a:moveTo>
                    <a:pt x="432180" y="0"/>
                  </a:moveTo>
                  <a:lnTo>
                    <a:pt x="432180" y="108584"/>
                  </a:lnTo>
                  <a:lnTo>
                    <a:pt x="0" y="108584"/>
                  </a:lnTo>
                  <a:lnTo>
                    <a:pt x="0" y="326008"/>
                  </a:lnTo>
                  <a:lnTo>
                    <a:pt x="432180" y="326008"/>
                  </a:lnTo>
                  <a:lnTo>
                    <a:pt x="432180" y="434720"/>
                  </a:lnTo>
                  <a:lnTo>
                    <a:pt x="649477" y="217296"/>
                  </a:lnTo>
                  <a:lnTo>
                    <a:pt x="432180" y="0"/>
                  </a:lnTo>
                  <a:close/>
                </a:path>
              </a:pathLst>
            </a:custGeom>
            <a:solidFill>
              <a:srgbClr val="E9EC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066283" y="1822195"/>
              <a:ext cx="649605" cy="434975"/>
            </a:xfrm>
            <a:custGeom>
              <a:avLst/>
              <a:gdLst/>
              <a:ahLst/>
              <a:cxnLst/>
              <a:rect l="l" t="t" r="r" b="b"/>
              <a:pathLst>
                <a:path w="649604" h="434975">
                  <a:moveTo>
                    <a:pt x="0" y="108584"/>
                  </a:moveTo>
                  <a:lnTo>
                    <a:pt x="432180" y="108584"/>
                  </a:lnTo>
                  <a:lnTo>
                    <a:pt x="432180" y="0"/>
                  </a:lnTo>
                  <a:lnTo>
                    <a:pt x="649477" y="217296"/>
                  </a:lnTo>
                  <a:lnTo>
                    <a:pt x="432180" y="434720"/>
                  </a:lnTo>
                  <a:lnTo>
                    <a:pt x="432180" y="326008"/>
                  </a:lnTo>
                  <a:lnTo>
                    <a:pt x="0" y="326008"/>
                  </a:lnTo>
                  <a:lnTo>
                    <a:pt x="0" y="108584"/>
                  </a:lnTo>
                  <a:close/>
                </a:path>
              </a:pathLst>
            </a:custGeom>
            <a:ln w="952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60527" y="4294123"/>
              <a:ext cx="2018030" cy="1104265"/>
            </a:xfrm>
            <a:custGeom>
              <a:avLst/>
              <a:gdLst/>
              <a:ahLst/>
              <a:cxnLst/>
              <a:rect l="l" t="t" r="r" b="b"/>
              <a:pathLst>
                <a:path w="2018030" h="1104264">
                  <a:moveTo>
                    <a:pt x="1833473" y="0"/>
                  </a:moveTo>
                  <a:lnTo>
                    <a:pt x="184035" y="0"/>
                  </a:lnTo>
                  <a:lnTo>
                    <a:pt x="135112" y="6575"/>
                  </a:lnTo>
                  <a:lnTo>
                    <a:pt x="91150" y="25131"/>
                  </a:lnTo>
                  <a:lnTo>
                    <a:pt x="53903" y="53911"/>
                  </a:lnTo>
                  <a:lnTo>
                    <a:pt x="25126" y="91157"/>
                  </a:lnTo>
                  <a:lnTo>
                    <a:pt x="6574" y="135113"/>
                  </a:lnTo>
                  <a:lnTo>
                    <a:pt x="0" y="184023"/>
                  </a:lnTo>
                  <a:lnTo>
                    <a:pt x="0" y="920114"/>
                  </a:lnTo>
                  <a:lnTo>
                    <a:pt x="6574" y="969024"/>
                  </a:lnTo>
                  <a:lnTo>
                    <a:pt x="25126" y="1012980"/>
                  </a:lnTo>
                  <a:lnTo>
                    <a:pt x="53903" y="1050226"/>
                  </a:lnTo>
                  <a:lnTo>
                    <a:pt x="91150" y="1079006"/>
                  </a:lnTo>
                  <a:lnTo>
                    <a:pt x="135112" y="1097562"/>
                  </a:lnTo>
                  <a:lnTo>
                    <a:pt x="184035" y="1104138"/>
                  </a:lnTo>
                  <a:lnTo>
                    <a:pt x="1833473" y="1104138"/>
                  </a:lnTo>
                  <a:lnTo>
                    <a:pt x="1882382" y="1097562"/>
                  </a:lnTo>
                  <a:lnTo>
                    <a:pt x="1926338" y="1079006"/>
                  </a:lnTo>
                  <a:lnTo>
                    <a:pt x="1963585" y="1050226"/>
                  </a:lnTo>
                  <a:lnTo>
                    <a:pt x="1992364" y="1012980"/>
                  </a:lnTo>
                  <a:lnTo>
                    <a:pt x="2010920" y="969024"/>
                  </a:lnTo>
                  <a:lnTo>
                    <a:pt x="2017496" y="920114"/>
                  </a:lnTo>
                  <a:lnTo>
                    <a:pt x="2017496" y="184023"/>
                  </a:lnTo>
                  <a:lnTo>
                    <a:pt x="2010920" y="135113"/>
                  </a:lnTo>
                  <a:lnTo>
                    <a:pt x="1992364" y="91157"/>
                  </a:lnTo>
                  <a:lnTo>
                    <a:pt x="1963585" y="53911"/>
                  </a:lnTo>
                  <a:lnTo>
                    <a:pt x="1926338" y="25131"/>
                  </a:lnTo>
                  <a:lnTo>
                    <a:pt x="1882382" y="6575"/>
                  </a:lnTo>
                  <a:lnTo>
                    <a:pt x="1833473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60527" y="4294123"/>
              <a:ext cx="2018030" cy="1104265"/>
            </a:xfrm>
            <a:custGeom>
              <a:avLst/>
              <a:gdLst/>
              <a:ahLst/>
              <a:cxnLst/>
              <a:rect l="l" t="t" r="r" b="b"/>
              <a:pathLst>
                <a:path w="2018030" h="1104264">
                  <a:moveTo>
                    <a:pt x="0" y="184023"/>
                  </a:moveTo>
                  <a:lnTo>
                    <a:pt x="6574" y="135113"/>
                  </a:lnTo>
                  <a:lnTo>
                    <a:pt x="25126" y="91157"/>
                  </a:lnTo>
                  <a:lnTo>
                    <a:pt x="53903" y="53911"/>
                  </a:lnTo>
                  <a:lnTo>
                    <a:pt x="91150" y="25131"/>
                  </a:lnTo>
                  <a:lnTo>
                    <a:pt x="135112" y="6575"/>
                  </a:lnTo>
                  <a:lnTo>
                    <a:pt x="184035" y="0"/>
                  </a:lnTo>
                  <a:lnTo>
                    <a:pt x="1833473" y="0"/>
                  </a:lnTo>
                  <a:lnTo>
                    <a:pt x="1882382" y="6575"/>
                  </a:lnTo>
                  <a:lnTo>
                    <a:pt x="1926338" y="25131"/>
                  </a:lnTo>
                  <a:lnTo>
                    <a:pt x="1963585" y="53911"/>
                  </a:lnTo>
                  <a:lnTo>
                    <a:pt x="1992364" y="91157"/>
                  </a:lnTo>
                  <a:lnTo>
                    <a:pt x="2010920" y="135113"/>
                  </a:lnTo>
                  <a:lnTo>
                    <a:pt x="2017496" y="184023"/>
                  </a:lnTo>
                  <a:lnTo>
                    <a:pt x="2017496" y="920114"/>
                  </a:lnTo>
                  <a:lnTo>
                    <a:pt x="2010920" y="969024"/>
                  </a:lnTo>
                  <a:lnTo>
                    <a:pt x="1992364" y="1012980"/>
                  </a:lnTo>
                  <a:lnTo>
                    <a:pt x="1963585" y="1050226"/>
                  </a:lnTo>
                  <a:lnTo>
                    <a:pt x="1926338" y="1079006"/>
                  </a:lnTo>
                  <a:lnTo>
                    <a:pt x="1882382" y="1097562"/>
                  </a:lnTo>
                  <a:lnTo>
                    <a:pt x="1833473" y="1104138"/>
                  </a:lnTo>
                  <a:lnTo>
                    <a:pt x="184035" y="1104138"/>
                  </a:lnTo>
                  <a:lnTo>
                    <a:pt x="135112" y="1097562"/>
                  </a:lnTo>
                  <a:lnTo>
                    <a:pt x="91150" y="1079006"/>
                  </a:lnTo>
                  <a:lnTo>
                    <a:pt x="53903" y="1050226"/>
                  </a:lnTo>
                  <a:lnTo>
                    <a:pt x="25126" y="1012980"/>
                  </a:lnTo>
                  <a:lnTo>
                    <a:pt x="6574" y="969024"/>
                  </a:lnTo>
                  <a:lnTo>
                    <a:pt x="0" y="920114"/>
                  </a:lnTo>
                  <a:lnTo>
                    <a:pt x="0" y="184023"/>
                  </a:lnTo>
                  <a:close/>
                </a:path>
              </a:pathLst>
            </a:custGeom>
            <a:ln w="952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2338833" y="4270630"/>
            <a:ext cx="13100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Etudiants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non  </a:t>
            </a:r>
            <a:r>
              <a:rPr spc="-15" dirty="0">
                <a:latin typeface="Calibri"/>
                <a:cs typeface="Calibri"/>
              </a:rPr>
              <a:t>affectés  </a:t>
            </a:r>
            <a:r>
              <a:rPr spc="-20" dirty="0">
                <a:latin typeface="Calibri"/>
                <a:cs typeface="Calibri"/>
              </a:rPr>
              <a:t>Postes </a:t>
            </a:r>
            <a:r>
              <a:rPr spc="-5" dirty="0">
                <a:latin typeface="Calibri"/>
                <a:cs typeface="Calibri"/>
              </a:rPr>
              <a:t>non  pourvus</a:t>
            </a:r>
            <a:endParaRPr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716392" y="155614"/>
            <a:ext cx="1764030" cy="828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552559" y="44577"/>
            <a:ext cx="1079995" cy="100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157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34662" y="1215670"/>
            <a:ext cx="5455285" cy="5073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84785" indent="-172720">
              <a:spcBef>
                <a:spcPts val="434"/>
              </a:spcBef>
              <a:buFont typeface="Arial"/>
              <a:buChar char="•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Préouverture de la </a:t>
            </a:r>
            <a:r>
              <a:rPr sz="1300" spc="-10" dirty="0">
                <a:latin typeface="Calibri"/>
                <a:cs typeface="Calibri"/>
              </a:rPr>
              <a:t>plateforme </a:t>
            </a:r>
            <a:r>
              <a:rPr sz="1300" spc="-5" dirty="0">
                <a:latin typeface="Calibri"/>
                <a:cs typeface="Calibri"/>
              </a:rPr>
              <a:t>aux internes (phase de </a:t>
            </a:r>
            <a:r>
              <a:rPr sz="1300" spc="-10" dirty="0">
                <a:latin typeface="Calibri"/>
                <a:cs typeface="Calibri"/>
              </a:rPr>
              <a:t>découverte) durant</a:t>
            </a:r>
            <a:r>
              <a:rPr sz="1300" spc="22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l’été</a:t>
            </a:r>
            <a:endParaRPr sz="1300">
              <a:latin typeface="Calibri"/>
              <a:cs typeface="Calibri"/>
            </a:endParaRPr>
          </a:p>
          <a:p>
            <a:pPr marL="184785" indent="-172720">
              <a:spcBef>
                <a:spcPts val="335"/>
              </a:spcBef>
              <a:buFont typeface="Arial"/>
              <a:buChar char="•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Ouverture officielle du 27 aout au 3</a:t>
            </a:r>
            <a:r>
              <a:rPr sz="1300" spc="1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septembre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2323" y="461898"/>
            <a:ext cx="6005195" cy="43688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EC7C30"/>
                </a:solidFill>
                <a:latin typeface="Calibri"/>
                <a:cs typeface="Calibri"/>
              </a:rPr>
              <a:t>Campagne Appariement </a:t>
            </a:r>
            <a:r>
              <a:rPr sz="2700" spc="-20" dirty="0">
                <a:solidFill>
                  <a:srgbClr val="EC7C30"/>
                </a:solidFill>
                <a:latin typeface="Calibri"/>
                <a:cs typeface="Calibri"/>
              </a:rPr>
              <a:t>DJ </a:t>
            </a:r>
            <a:r>
              <a:rPr sz="2700" dirty="0">
                <a:solidFill>
                  <a:srgbClr val="EC7C30"/>
                </a:solidFill>
                <a:latin typeface="Calibri"/>
                <a:cs typeface="Calibri"/>
              </a:rPr>
              <a:t>2020 : </a:t>
            </a:r>
            <a:r>
              <a:rPr sz="2700" spc="-10" dirty="0">
                <a:solidFill>
                  <a:srgbClr val="EC7C30"/>
                </a:solidFill>
                <a:latin typeface="Calibri"/>
                <a:cs typeface="Calibri"/>
              </a:rPr>
              <a:t>vague</a:t>
            </a:r>
            <a:r>
              <a:rPr sz="2700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EC7C30"/>
                </a:solidFill>
                <a:latin typeface="Calibri"/>
                <a:cs typeface="Calibri"/>
              </a:rPr>
              <a:t>1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9273" y="1843532"/>
            <a:ext cx="51739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spcBef>
                <a:spcPts val="100"/>
              </a:spcBef>
              <a:buFont typeface="Wingdings"/>
              <a:buChar char=""/>
              <a:tabLst>
                <a:tab pos="280035" algn="l"/>
              </a:tabLst>
            </a:pPr>
            <a:r>
              <a:rPr b="1" spc="-30" dirty="0">
                <a:latin typeface="Calibri"/>
                <a:cs typeface="Calibri"/>
              </a:rPr>
              <a:t>L’expression </a:t>
            </a:r>
            <a:r>
              <a:rPr b="1" spc="-5" dirty="0">
                <a:latin typeface="Calibri"/>
                <a:cs typeface="Calibri"/>
              </a:rPr>
              <a:t>des </a:t>
            </a:r>
            <a:r>
              <a:rPr b="1" spc="-10" dirty="0">
                <a:latin typeface="Calibri"/>
                <a:cs typeface="Calibri"/>
              </a:rPr>
              <a:t>vœux </a:t>
            </a:r>
            <a:r>
              <a:rPr b="1" dirty="0">
                <a:latin typeface="Calibri"/>
                <a:cs typeface="Calibri"/>
              </a:rPr>
              <a:t>a </a:t>
            </a:r>
            <a:r>
              <a:rPr b="1" spc="-15" dirty="0">
                <a:latin typeface="Calibri"/>
                <a:cs typeface="Calibri"/>
              </a:rPr>
              <a:t>été </a:t>
            </a:r>
            <a:r>
              <a:rPr b="1" spc="-10" dirty="0">
                <a:latin typeface="Calibri"/>
                <a:cs typeface="Calibri"/>
              </a:rPr>
              <a:t>rapide </a:t>
            </a:r>
            <a:r>
              <a:rPr b="1" spc="-5" dirty="0">
                <a:latin typeface="Calibri"/>
                <a:cs typeface="Calibri"/>
              </a:rPr>
              <a:t>et </a:t>
            </a:r>
            <a:r>
              <a:rPr b="1" dirty="0">
                <a:latin typeface="Calibri"/>
                <a:cs typeface="Calibri"/>
              </a:rPr>
              <a:t>sans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difficulté</a:t>
            </a:r>
            <a:endParaRPr>
              <a:latin typeface="Calibri"/>
              <a:cs typeface="Calibri"/>
            </a:endParaRPr>
          </a:p>
          <a:p>
            <a:pPr marL="280035" marR="1264920" indent="-280035">
              <a:buFont typeface="Wingdings"/>
              <a:buChar char=""/>
              <a:tabLst>
                <a:tab pos="280035" algn="l"/>
              </a:tabLst>
            </a:pPr>
            <a:r>
              <a:rPr b="1" dirty="0">
                <a:latin typeface="Calibri"/>
                <a:cs typeface="Calibri"/>
              </a:rPr>
              <a:t>28 </a:t>
            </a:r>
            <a:r>
              <a:rPr b="1" spc="-5" dirty="0">
                <a:latin typeface="Calibri"/>
                <a:cs typeface="Calibri"/>
              </a:rPr>
              <a:t>candidatures </a:t>
            </a:r>
            <a:r>
              <a:rPr b="1" spc="-10" dirty="0">
                <a:latin typeface="Calibri"/>
                <a:cs typeface="Calibri"/>
              </a:rPr>
              <a:t>attendues </a:t>
            </a:r>
            <a:r>
              <a:rPr b="1" dirty="0">
                <a:latin typeface="Calibri"/>
                <a:cs typeface="Calibri"/>
              </a:rPr>
              <a:t>à la</a:t>
            </a:r>
            <a:r>
              <a:rPr b="1" spc="-11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clôture  </a:t>
            </a:r>
            <a:r>
              <a:rPr b="1" dirty="0">
                <a:latin typeface="Calibri"/>
                <a:cs typeface="Calibri"/>
              </a:rPr>
              <a:t>2 </a:t>
            </a:r>
            <a:r>
              <a:rPr b="1" spc="-10" dirty="0">
                <a:latin typeface="Calibri"/>
                <a:cs typeface="Calibri"/>
              </a:rPr>
              <a:t>internes </a:t>
            </a:r>
            <a:r>
              <a:rPr b="1" spc="-5" dirty="0">
                <a:latin typeface="Calibri"/>
                <a:cs typeface="Calibri"/>
              </a:rPr>
              <a:t>jamais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connectés</a:t>
            </a:r>
            <a:endParaRPr>
              <a:latin typeface="Calibri"/>
              <a:cs typeface="Calibri"/>
            </a:endParaRPr>
          </a:p>
          <a:p>
            <a:pPr marL="407670"/>
            <a:r>
              <a:rPr b="1" dirty="0">
                <a:latin typeface="Calibri"/>
                <a:cs typeface="Calibri"/>
              </a:rPr>
              <a:t>26 </a:t>
            </a:r>
            <a:r>
              <a:rPr b="1" spc="-10" dirty="0">
                <a:latin typeface="Calibri"/>
                <a:cs typeface="Calibri"/>
              </a:rPr>
              <a:t>expressions </a:t>
            </a:r>
            <a:r>
              <a:rPr b="1" dirty="0">
                <a:latin typeface="Calibri"/>
                <a:cs typeface="Calibri"/>
              </a:rPr>
              <a:t>de </a:t>
            </a:r>
            <a:r>
              <a:rPr b="1" spc="-5" dirty="0">
                <a:latin typeface="Calibri"/>
                <a:cs typeface="Calibri"/>
              </a:rPr>
              <a:t>vœux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non-conformes</a:t>
            </a:r>
            <a:endParaRPr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66074" y="1569974"/>
            <a:ext cx="2377440" cy="624840"/>
            <a:chOff x="442074" y="1569974"/>
            <a:chExt cx="2377440" cy="624840"/>
          </a:xfrm>
        </p:grpSpPr>
        <p:sp>
          <p:nvSpPr>
            <p:cNvPr id="6" name="object 6"/>
            <p:cNvSpPr/>
            <p:nvPr/>
          </p:nvSpPr>
          <p:spPr>
            <a:xfrm>
              <a:off x="448424" y="1576324"/>
              <a:ext cx="2364740" cy="612140"/>
            </a:xfrm>
            <a:custGeom>
              <a:avLst/>
              <a:gdLst/>
              <a:ahLst/>
              <a:cxnLst/>
              <a:rect l="l" t="t" r="r" b="b"/>
              <a:pathLst>
                <a:path w="2364740" h="612139">
                  <a:moveTo>
                    <a:pt x="2262136" y="0"/>
                  </a:moveTo>
                  <a:lnTo>
                    <a:pt x="101955" y="0"/>
                  </a:lnTo>
                  <a:lnTo>
                    <a:pt x="62268" y="8022"/>
                  </a:lnTo>
                  <a:lnTo>
                    <a:pt x="29860" y="29892"/>
                  </a:lnTo>
                  <a:lnTo>
                    <a:pt x="8011" y="62311"/>
                  </a:lnTo>
                  <a:lnTo>
                    <a:pt x="0" y="101980"/>
                  </a:lnTo>
                  <a:lnTo>
                    <a:pt x="0" y="509777"/>
                  </a:lnTo>
                  <a:lnTo>
                    <a:pt x="8011" y="549501"/>
                  </a:lnTo>
                  <a:lnTo>
                    <a:pt x="29860" y="581913"/>
                  </a:lnTo>
                  <a:lnTo>
                    <a:pt x="62268" y="603754"/>
                  </a:lnTo>
                  <a:lnTo>
                    <a:pt x="101955" y="611759"/>
                  </a:lnTo>
                  <a:lnTo>
                    <a:pt x="2262136" y="611759"/>
                  </a:lnTo>
                  <a:lnTo>
                    <a:pt x="2301806" y="603754"/>
                  </a:lnTo>
                  <a:lnTo>
                    <a:pt x="2334225" y="581913"/>
                  </a:lnTo>
                  <a:lnTo>
                    <a:pt x="2356094" y="549501"/>
                  </a:lnTo>
                  <a:lnTo>
                    <a:pt x="2364117" y="509777"/>
                  </a:lnTo>
                  <a:lnTo>
                    <a:pt x="2364117" y="101980"/>
                  </a:lnTo>
                  <a:lnTo>
                    <a:pt x="2356094" y="62311"/>
                  </a:lnTo>
                  <a:lnTo>
                    <a:pt x="2334225" y="29892"/>
                  </a:lnTo>
                  <a:lnTo>
                    <a:pt x="2301806" y="8022"/>
                  </a:lnTo>
                  <a:lnTo>
                    <a:pt x="2262136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8424" y="1576324"/>
              <a:ext cx="2364740" cy="612140"/>
            </a:xfrm>
            <a:custGeom>
              <a:avLst/>
              <a:gdLst/>
              <a:ahLst/>
              <a:cxnLst/>
              <a:rect l="l" t="t" r="r" b="b"/>
              <a:pathLst>
                <a:path w="2364740" h="612139">
                  <a:moveTo>
                    <a:pt x="0" y="101980"/>
                  </a:moveTo>
                  <a:lnTo>
                    <a:pt x="8011" y="62311"/>
                  </a:lnTo>
                  <a:lnTo>
                    <a:pt x="29860" y="29892"/>
                  </a:lnTo>
                  <a:lnTo>
                    <a:pt x="62268" y="8022"/>
                  </a:lnTo>
                  <a:lnTo>
                    <a:pt x="101955" y="0"/>
                  </a:lnTo>
                  <a:lnTo>
                    <a:pt x="2262136" y="0"/>
                  </a:lnTo>
                  <a:lnTo>
                    <a:pt x="2301806" y="8022"/>
                  </a:lnTo>
                  <a:lnTo>
                    <a:pt x="2334225" y="29892"/>
                  </a:lnTo>
                  <a:lnTo>
                    <a:pt x="2356094" y="62311"/>
                  </a:lnTo>
                  <a:lnTo>
                    <a:pt x="2364117" y="101980"/>
                  </a:lnTo>
                  <a:lnTo>
                    <a:pt x="2364117" y="509777"/>
                  </a:lnTo>
                  <a:lnTo>
                    <a:pt x="2356094" y="549501"/>
                  </a:lnTo>
                  <a:lnTo>
                    <a:pt x="2334225" y="581913"/>
                  </a:lnTo>
                  <a:lnTo>
                    <a:pt x="2301806" y="603754"/>
                  </a:lnTo>
                  <a:lnTo>
                    <a:pt x="2262136" y="611759"/>
                  </a:lnTo>
                  <a:lnTo>
                    <a:pt x="101955" y="611759"/>
                  </a:lnTo>
                  <a:lnTo>
                    <a:pt x="62268" y="603754"/>
                  </a:lnTo>
                  <a:lnTo>
                    <a:pt x="29860" y="581913"/>
                  </a:lnTo>
                  <a:lnTo>
                    <a:pt x="8011" y="549501"/>
                  </a:lnTo>
                  <a:lnTo>
                    <a:pt x="0" y="509777"/>
                  </a:lnTo>
                  <a:lnTo>
                    <a:pt x="0" y="101980"/>
                  </a:lnTo>
                  <a:close/>
                </a:path>
              </a:pathLst>
            </a:custGeom>
            <a:ln w="12700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97277" y="1617090"/>
            <a:ext cx="9163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œux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2424" y="3296920"/>
            <a:ext cx="2364740" cy="612140"/>
          </a:xfrm>
          <a:custGeom>
            <a:avLst/>
            <a:gdLst/>
            <a:ahLst/>
            <a:cxnLst/>
            <a:rect l="l" t="t" r="r" b="b"/>
            <a:pathLst>
              <a:path w="2364740" h="612139">
                <a:moveTo>
                  <a:pt x="2262136" y="0"/>
                </a:moveTo>
                <a:lnTo>
                  <a:pt x="101955" y="0"/>
                </a:lnTo>
                <a:lnTo>
                  <a:pt x="62268" y="8002"/>
                </a:lnTo>
                <a:lnTo>
                  <a:pt x="29860" y="29829"/>
                </a:lnTo>
                <a:lnTo>
                  <a:pt x="8011" y="62204"/>
                </a:lnTo>
                <a:lnTo>
                  <a:pt x="0" y="101853"/>
                </a:lnTo>
                <a:lnTo>
                  <a:pt x="0" y="509777"/>
                </a:lnTo>
                <a:lnTo>
                  <a:pt x="8011" y="549447"/>
                </a:lnTo>
                <a:lnTo>
                  <a:pt x="29860" y="581866"/>
                </a:lnTo>
                <a:lnTo>
                  <a:pt x="62268" y="603736"/>
                </a:lnTo>
                <a:lnTo>
                  <a:pt x="101955" y="611758"/>
                </a:lnTo>
                <a:lnTo>
                  <a:pt x="2262136" y="611758"/>
                </a:lnTo>
                <a:lnTo>
                  <a:pt x="2301806" y="603736"/>
                </a:lnTo>
                <a:lnTo>
                  <a:pt x="2334225" y="581866"/>
                </a:lnTo>
                <a:lnTo>
                  <a:pt x="2356094" y="549447"/>
                </a:lnTo>
                <a:lnTo>
                  <a:pt x="2364117" y="509777"/>
                </a:lnTo>
                <a:lnTo>
                  <a:pt x="2364117" y="101853"/>
                </a:lnTo>
                <a:lnTo>
                  <a:pt x="2356094" y="62204"/>
                </a:lnTo>
                <a:lnTo>
                  <a:pt x="2334225" y="29829"/>
                </a:lnTo>
                <a:lnTo>
                  <a:pt x="2301806" y="8002"/>
                </a:lnTo>
                <a:lnTo>
                  <a:pt x="2262136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021993" y="3122422"/>
            <a:ext cx="2303145" cy="698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  <a:tabLst>
                <a:tab pos="2277110" algn="l"/>
              </a:tabLst>
            </a:pPr>
            <a:r>
              <a:rPr sz="1300" u="sng" spc="-5" dirty="0">
                <a:uFill>
                  <a:solidFill>
                    <a:srgbClr val="C5DFB4"/>
                  </a:solidFill>
                </a:uFill>
                <a:latin typeface="Times New Roman"/>
                <a:cs typeface="Times New Roman"/>
              </a:rPr>
              <a:t> 	</a:t>
            </a:r>
            <a:endParaRPr sz="1300">
              <a:latin typeface="Times New Roman"/>
              <a:cs typeface="Times New Roman"/>
            </a:endParaRPr>
          </a:p>
          <a:p>
            <a:pPr marR="29845" algn="ctr">
              <a:spcBef>
                <a:spcPts val="140"/>
              </a:spcBef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Classements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5545" y="3079140"/>
            <a:ext cx="5146040" cy="171577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84785" indent="-172720">
              <a:spcBef>
                <a:spcPts val="434"/>
              </a:spcBef>
              <a:buFont typeface="Arial"/>
              <a:buChar char="•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Préouverture de la </a:t>
            </a:r>
            <a:r>
              <a:rPr sz="1300" spc="-10" dirty="0">
                <a:latin typeface="Calibri"/>
                <a:cs typeface="Calibri"/>
              </a:rPr>
              <a:t>plateforme </a:t>
            </a:r>
            <a:r>
              <a:rPr sz="1300" spc="-5" dirty="0">
                <a:latin typeface="Calibri"/>
                <a:cs typeface="Calibri"/>
              </a:rPr>
              <a:t>aux </a:t>
            </a:r>
            <a:r>
              <a:rPr sz="1300" spc="-10" dirty="0">
                <a:latin typeface="Calibri"/>
                <a:cs typeface="Calibri"/>
              </a:rPr>
              <a:t>RTS </a:t>
            </a:r>
            <a:r>
              <a:rPr sz="1300" spc="-5" dirty="0">
                <a:latin typeface="Calibri"/>
                <a:cs typeface="Calibri"/>
              </a:rPr>
              <a:t>(phase de </a:t>
            </a:r>
            <a:r>
              <a:rPr sz="1300" spc="-10" dirty="0">
                <a:latin typeface="Calibri"/>
                <a:cs typeface="Calibri"/>
              </a:rPr>
              <a:t>découverte) durant</a:t>
            </a:r>
            <a:r>
              <a:rPr sz="1300" spc="210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l’été</a:t>
            </a:r>
            <a:endParaRPr sz="1300">
              <a:latin typeface="Calibri"/>
              <a:cs typeface="Calibri"/>
            </a:endParaRPr>
          </a:p>
          <a:p>
            <a:pPr marL="184785" indent="-172720">
              <a:spcBef>
                <a:spcPts val="335"/>
              </a:spcBef>
              <a:buFont typeface="Arial"/>
              <a:buChar char="•"/>
              <a:tabLst>
                <a:tab pos="185420" algn="l"/>
              </a:tabLst>
            </a:pPr>
            <a:r>
              <a:rPr sz="1300" spc="-5" dirty="0">
                <a:latin typeface="Calibri"/>
                <a:cs typeface="Calibri"/>
              </a:rPr>
              <a:t>Ouverture officielle du 3 </a:t>
            </a:r>
            <a:r>
              <a:rPr sz="1300" spc="-10" dirty="0">
                <a:latin typeface="Calibri"/>
                <a:cs typeface="Calibri"/>
              </a:rPr>
              <a:t>septembre </a:t>
            </a:r>
            <a:r>
              <a:rPr sz="1300" spc="-5" dirty="0">
                <a:latin typeface="Calibri"/>
                <a:cs typeface="Calibri"/>
              </a:rPr>
              <a:t>au 9 </a:t>
            </a:r>
            <a:r>
              <a:rPr sz="1300" spc="-10" dirty="0">
                <a:latin typeface="Calibri"/>
                <a:cs typeface="Calibri"/>
              </a:rPr>
              <a:t>septembre </a:t>
            </a:r>
            <a:r>
              <a:rPr sz="1300" spc="5" dirty="0">
                <a:latin typeface="Calibri"/>
                <a:cs typeface="Calibri"/>
              </a:rPr>
              <a:t>(-&gt; </a:t>
            </a:r>
            <a:r>
              <a:rPr sz="1300" spc="-5" dirty="0">
                <a:latin typeface="Calibri"/>
                <a:cs typeface="Calibri"/>
              </a:rPr>
              <a:t>15</a:t>
            </a:r>
            <a:r>
              <a:rPr sz="1300" spc="2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septembre)</a:t>
            </a:r>
            <a:endParaRPr sz="1300">
              <a:latin typeface="Calibri"/>
              <a:cs typeface="Calibri"/>
            </a:endParaRPr>
          </a:p>
          <a:p>
            <a:pPr marL="685165" lvl="1" indent="-266700">
              <a:spcBef>
                <a:spcPts val="875"/>
              </a:spcBef>
              <a:buFont typeface="Wingdings"/>
              <a:buChar char=""/>
              <a:tabLst>
                <a:tab pos="685165" algn="l"/>
              </a:tabLst>
            </a:pPr>
            <a:r>
              <a:rPr b="1" spc="-5" dirty="0">
                <a:latin typeface="Calibri"/>
                <a:cs typeface="Calibri"/>
              </a:rPr>
              <a:t>Compliqué </a:t>
            </a:r>
            <a:r>
              <a:rPr b="1" spc="-10" dirty="0">
                <a:latin typeface="Calibri"/>
                <a:cs typeface="Calibri"/>
              </a:rPr>
              <a:t>(nombreuses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relances)</a:t>
            </a:r>
            <a:endParaRPr>
              <a:latin typeface="Calibri"/>
              <a:cs typeface="Calibri"/>
            </a:endParaRPr>
          </a:p>
          <a:p>
            <a:pPr marL="812800" marR="907415" lvl="1" indent="-394970">
              <a:buFont typeface="Wingdings"/>
              <a:buChar char=""/>
              <a:tabLst>
                <a:tab pos="685165" algn="l"/>
              </a:tabLst>
            </a:pPr>
            <a:r>
              <a:rPr b="1" dirty="0">
                <a:latin typeface="Calibri"/>
                <a:cs typeface="Calibri"/>
              </a:rPr>
              <a:t>125 </a:t>
            </a:r>
            <a:r>
              <a:rPr b="1" spc="-5" dirty="0">
                <a:latin typeface="Calibri"/>
                <a:cs typeface="Calibri"/>
              </a:rPr>
              <a:t>classements </a:t>
            </a:r>
            <a:r>
              <a:rPr b="1" spc="-10" dirty="0">
                <a:latin typeface="Calibri"/>
                <a:cs typeface="Calibri"/>
              </a:rPr>
              <a:t>attendus </a:t>
            </a:r>
            <a:r>
              <a:rPr b="1" dirty="0">
                <a:latin typeface="Calibri"/>
                <a:cs typeface="Calibri"/>
              </a:rPr>
              <a:t>à la</a:t>
            </a:r>
            <a:r>
              <a:rPr b="1" spc="-13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clôture  </a:t>
            </a:r>
            <a:r>
              <a:rPr b="1" dirty="0">
                <a:latin typeface="Calibri"/>
                <a:cs typeface="Calibri"/>
              </a:rPr>
              <a:t>34 </a:t>
            </a:r>
            <a:r>
              <a:rPr b="1" spc="-5" dirty="0">
                <a:latin typeface="Calibri"/>
                <a:cs typeface="Calibri"/>
              </a:rPr>
              <a:t>jamais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connectés</a:t>
            </a:r>
            <a:endParaRPr>
              <a:latin typeface="Calibri"/>
              <a:cs typeface="Calibri"/>
            </a:endParaRPr>
          </a:p>
          <a:p>
            <a:pPr marL="812800"/>
            <a:r>
              <a:rPr b="1" dirty="0">
                <a:latin typeface="Calibri"/>
                <a:cs typeface="Calibri"/>
              </a:rPr>
              <a:t>91</a:t>
            </a:r>
            <a:r>
              <a:rPr b="1" spc="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non-conformes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40267" y="4951794"/>
            <a:ext cx="2296160" cy="607859"/>
          </a:xfrm>
          <a:prstGeom prst="rect">
            <a:avLst/>
          </a:prstGeom>
          <a:solidFill>
            <a:srgbClr val="FFE699"/>
          </a:solidFill>
          <a:ln w="9525">
            <a:solidFill>
              <a:srgbClr val="C00000"/>
            </a:solidFill>
          </a:ln>
        </p:spPr>
        <p:txBody>
          <a:bodyPr vert="horz" wrap="square" lIns="0" tIns="236220" rIns="0" bIns="0" rtlCol="0">
            <a:spAutoFit/>
          </a:bodyPr>
          <a:lstStyle/>
          <a:p>
            <a:pPr marL="292100">
              <a:spcBef>
                <a:spcPts val="1860"/>
              </a:spcBef>
            </a:pPr>
            <a:r>
              <a:rPr sz="2400" b="1" dirty="0">
                <a:solidFill>
                  <a:srgbClr val="E69138"/>
                </a:solidFill>
                <a:latin typeface="Calibri"/>
                <a:cs typeface="Calibri"/>
              </a:rPr>
              <a:t>SiiMOP</a:t>
            </a:r>
            <a:r>
              <a:rPr sz="2400" b="1" spc="-25" dirty="0">
                <a:solidFill>
                  <a:srgbClr val="E6913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E69138"/>
                </a:solidFill>
                <a:latin typeface="Calibri"/>
                <a:cs typeface="Calibri"/>
              </a:rPr>
              <a:t>Appariement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6668" y="5062474"/>
            <a:ext cx="50184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99% des </a:t>
            </a:r>
            <a:r>
              <a:rPr b="1" spc="-5" dirty="0">
                <a:latin typeface="Calibri"/>
                <a:cs typeface="Calibri"/>
              </a:rPr>
              <a:t>étudiants </a:t>
            </a:r>
            <a:r>
              <a:rPr b="1" spc="-15" dirty="0">
                <a:latin typeface="Calibri"/>
                <a:cs typeface="Calibri"/>
              </a:rPr>
              <a:t>affectés </a:t>
            </a:r>
            <a:r>
              <a:rPr b="1" dirty="0">
                <a:latin typeface="Calibri"/>
                <a:cs typeface="Calibri"/>
              </a:rPr>
              <a:t>par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l’algorithme</a:t>
            </a:r>
            <a:endParaRPr>
              <a:latin typeface="Calibri"/>
              <a:cs typeface="Calibri"/>
            </a:endParaRPr>
          </a:p>
          <a:p>
            <a:pPr marL="12700"/>
            <a:r>
              <a:rPr b="1" dirty="0">
                <a:latin typeface="Calibri"/>
                <a:cs typeface="Calibri"/>
              </a:rPr>
              <a:t>(17 </a:t>
            </a:r>
            <a:r>
              <a:rPr b="1" spc="-5" dirty="0">
                <a:latin typeface="Calibri"/>
                <a:cs typeface="Calibri"/>
              </a:rPr>
              <a:t>étudiants </a:t>
            </a:r>
            <a:r>
              <a:rPr b="1" dirty="0">
                <a:latin typeface="Calibri"/>
                <a:cs typeface="Calibri"/>
              </a:rPr>
              <a:t>non </a:t>
            </a:r>
            <a:r>
              <a:rPr b="1" spc="-15" dirty="0">
                <a:latin typeface="Calibri"/>
                <a:cs typeface="Calibri"/>
              </a:rPr>
              <a:t>affectés </a:t>
            </a:r>
            <a:r>
              <a:rPr b="1" dirty="0">
                <a:latin typeface="Calibri"/>
                <a:cs typeface="Calibri"/>
              </a:rPr>
              <a:t>sur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1572)</a:t>
            </a:r>
            <a:endParaRPr>
              <a:latin typeface="Calibri"/>
              <a:cs typeface="Calibri"/>
            </a:endParaRPr>
          </a:p>
          <a:p>
            <a:pPr marL="622300" indent="-266700">
              <a:lnSpc>
                <a:spcPts val="2155"/>
              </a:lnSpc>
              <a:spcBef>
                <a:spcPts val="15"/>
              </a:spcBef>
              <a:buFont typeface="Wingdings"/>
              <a:buChar char=""/>
              <a:tabLst>
                <a:tab pos="622300" algn="l"/>
              </a:tabLst>
            </a:pPr>
            <a:r>
              <a:rPr b="1" dirty="0">
                <a:latin typeface="Calibri"/>
                <a:cs typeface="Calibri"/>
              </a:rPr>
              <a:t>88,3% </a:t>
            </a:r>
            <a:r>
              <a:rPr b="1" spc="-20" dirty="0">
                <a:latin typeface="Calibri"/>
                <a:cs typeface="Calibri"/>
              </a:rPr>
              <a:t>d’affectation </a:t>
            </a:r>
            <a:r>
              <a:rPr b="1" spc="-5" dirty="0">
                <a:latin typeface="Calibri"/>
                <a:cs typeface="Calibri"/>
              </a:rPr>
              <a:t>sur </a:t>
            </a:r>
            <a:r>
              <a:rPr b="1" dirty="0">
                <a:latin typeface="Calibri"/>
                <a:cs typeface="Calibri"/>
              </a:rPr>
              <a:t>un </a:t>
            </a:r>
            <a:r>
              <a:rPr b="1" spc="-10" dirty="0">
                <a:latin typeface="Calibri"/>
                <a:cs typeface="Calibri"/>
              </a:rPr>
              <a:t>vœu </a:t>
            </a:r>
            <a:r>
              <a:rPr b="1" dirty="0">
                <a:latin typeface="Calibri"/>
                <a:cs typeface="Calibri"/>
              </a:rPr>
              <a:t>5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Times New Roman"/>
                <a:cs typeface="Times New Roman"/>
              </a:rPr>
              <a:t>♥</a:t>
            </a:r>
            <a:endParaRPr>
              <a:latin typeface="Times New Roman"/>
              <a:cs typeface="Times New Roman"/>
            </a:endParaRPr>
          </a:p>
          <a:p>
            <a:pPr marL="622300" indent="-266700">
              <a:lnSpc>
                <a:spcPts val="2155"/>
              </a:lnSpc>
              <a:buFont typeface="Wingdings"/>
              <a:buChar char=""/>
              <a:tabLst>
                <a:tab pos="622300" algn="l"/>
              </a:tabLst>
            </a:pPr>
            <a:r>
              <a:rPr b="1" dirty="0">
                <a:latin typeface="Calibri"/>
                <a:cs typeface="Calibri"/>
              </a:rPr>
              <a:t>77,5% </a:t>
            </a:r>
            <a:r>
              <a:rPr b="1" spc="-20" dirty="0">
                <a:latin typeface="Calibri"/>
                <a:cs typeface="Calibri"/>
              </a:rPr>
              <a:t>d’affectation </a:t>
            </a:r>
            <a:r>
              <a:rPr b="1" spc="-5" dirty="0">
                <a:latin typeface="Calibri"/>
                <a:cs typeface="Calibri"/>
              </a:rPr>
              <a:t>sur </a:t>
            </a:r>
            <a:r>
              <a:rPr b="1" dirty="0">
                <a:latin typeface="Calibri"/>
                <a:cs typeface="Calibri"/>
              </a:rPr>
              <a:t>un </a:t>
            </a:r>
            <a:r>
              <a:rPr b="1" spc="-5" dirty="0">
                <a:latin typeface="Calibri"/>
                <a:cs typeface="Calibri"/>
              </a:rPr>
              <a:t>classement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premier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306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3076" y="1558290"/>
            <a:ext cx="402971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350" spc="-5" dirty="0">
                <a:latin typeface="Calibri"/>
                <a:cs typeface="Calibri"/>
              </a:rPr>
              <a:t>Ouverture officielle </a:t>
            </a:r>
            <a:r>
              <a:rPr sz="1350" dirty="0">
                <a:latin typeface="Calibri"/>
                <a:cs typeface="Calibri"/>
              </a:rPr>
              <a:t>du 18 </a:t>
            </a:r>
            <a:r>
              <a:rPr sz="1350" spc="-10" dirty="0">
                <a:latin typeface="Calibri"/>
                <a:cs typeface="Calibri"/>
              </a:rPr>
              <a:t>septembre </a:t>
            </a:r>
            <a:r>
              <a:rPr sz="1350" dirty="0">
                <a:latin typeface="Calibri"/>
                <a:cs typeface="Calibri"/>
              </a:rPr>
              <a:t>au 21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septembre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7747" y="682497"/>
            <a:ext cx="6005195" cy="43688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" dirty="0">
                <a:solidFill>
                  <a:srgbClr val="EC7C30"/>
                </a:solidFill>
                <a:latin typeface="Calibri"/>
                <a:cs typeface="Calibri"/>
              </a:rPr>
              <a:t>Campagne Appariement </a:t>
            </a:r>
            <a:r>
              <a:rPr sz="2700" spc="-20" dirty="0">
                <a:solidFill>
                  <a:srgbClr val="EC7C30"/>
                </a:solidFill>
                <a:latin typeface="Calibri"/>
                <a:cs typeface="Calibri"/>
              </a:rPr>
              <a:t>DJ </a:t>
            </a:r>
            <a:r>
              <a:rPr sz="2700" dirty="0">
                <a:solidFill>
                  <a:srgbClr val="EC7C30"/>
                </a:solidFill>
                <a:latin typeface="Calibri"/>
                <a:cs typeface="Calibri"/>
              </a:rPr>
              <a:t>2020 : </a:t>
            </a:r>
            <a:r>
              <a:rPr sz="2700" spc="-10" dirty="0">
                <a:solidFill>
                  <a:srgbClr val="EC7C30"/>
                </a:solidFill>
                <a:latin typeface="Calibri"/>
                <a:cs typeface="Calibri"/>
              </a:rPr>
              <a:t>vague</a:t>
            </a:r>
            <a:r>
              <a:rPr sz="2700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EC7C30"/>
                </a:solidFill>
                <a:latin typeface="Calibri"/>
                <a:cs typeface="Calibri"/>
              </a:rPr>
              <a:t>2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27753" y="1910841"/>
            <a:ext cx="42665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indent="-320040">
              <a:spcBef>
                <a:spcPts val="100"/>
              </a:spcBef>
              <a:buFont typeface="Wingdings"/>
              <a:buChar char=""/>
              <a:tabLst>
                <a:tab pos="332740" algn="l"/>
              </a:tabLst>
            </a:pPr>
            <a:r>
              <a:rPr b="1" dirty="0">
                <a:latin typeface="Calibri"/>
                <a:cs typeface="Calibri"/>
              </a:rPr>
              <a:t>43 </a:t>
            </a:r>
            <a:r>
              <a:rPr b="1" spc="-10" dirty="0">
                <a:latin typeface="Calibri"/>
                <a:cs typeface="Calibri"/>
              </a:rPr>
              <a:t>internes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:</a:t>
            </a:r>
            <a:endParaRPr>
              <a:latin typeface="Calibri"/>
              <a:cs typeface="Calibri"/>
            </a:endParaRPr>
          </a:p>
          <a:p>
            <a:pPr marL="622300" lvl="1" indent="-266700">
              <a:buFont typeface="Wingdings"/>
              <a:buChar char=""/>
              <a:tabLst>
                <a:tab pos="622300" algn="l"/>
              </a:tabLst>
            </a:pPr>
            <a:r>
              <a:rPr b="1" dirty="0">
                <a:latin typeface="Calibri"/>
                <a:cs typeface="Calibri"/>
              </a:rPr>
              <a:t>2 </a:t>
            </a:r>
            <a:r>
              <a:rPr b="1" spc="-10" dirty="0">
                <a:latin typeface="Calibri"/>
                <a:cs typeface="Calibri"/>
              </a:rPr>
              <a:t>internes </a:t>
            </a:r>
            <a:r>
              <a:rPr b="1" spc="-5" dirty="0">
                <a:latin typeface="Calibri"/>
                <a:cs typeface="Calibri"/>
              </a:rPr>
              <a:t>jamais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connectés</a:t>
            </a:r>
            <a:endParaRPr>
              <a:latin typeface="Calibri"/>
              <a:cs typeface="Calibri"/>
            </a:endParaRPr>
          </a:p>
          <a:p>
            <a:pPr marL="622300" lvl="1" indent="-266700">
              <a:buFont typeface="Wingdings"/>
              <a:buChar char=""/>
              <a:tabLst>
                <a:tab pos="622300" algn="l"/>
              </a:tabLst>
            </a:pPr>
            <a:r>
              <a:rPr b="1" dirty="0">
                <a:latin typeface="Calibri"/>
                <a:cs typeface="Calibri"/>
              </a:rPr>
              <a:t>9 </a:t>
            </a:r>
            <a:r>
              <a:rPr b="1" spc="-10" dirty="0">
                <a:latin typeface="Calibri"/>
                <a:cs typeface="Calibri"/>
              </a:rPr>
              <a:t>expressions </a:t>
            </a:r>
            <a:r>
              <a:rPr b="1" dirty="0">
                <a:latin typeface="Calibri"/>
                <a:cs typeface="Calibri"/>
              </a:rPr>
              <a:t>de </a:t>
            </a:r>
            <a:r>
              <a:rPr b="1" spc="-5" dirty="0">
                <a:latin typeface="Calibri"/>
                <a:cs typeface="Calibri"/>
              </a:rPr>
              <a:t>vœux</a:t>
            </a:r>
            <a:r>
              <a:rPr b="1" spc="-12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non-conformes</a:t>
            </a:r>
            <a:endParaRPr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64245" y="1809242"/>
            <a:ext cx="2376805" cy="624840"/>
            <a:chOff x="840244" y="1809242"/>
            <a:chExt cx="2376805" cy="624840"/>
          </a:xfrm>
        </p:grpSpPr>
        <p:sp>
          <p:nvSpPr>
            <p:cNvPr id="6" name="object 6"/>
            <p:cNvSpPr/>
            <p:nvPr/>
          </p:nvSpPr>
          <p:spPr>
            <a:xfrm>
              <a:off x="846594" y="1815592"/>
              <a:ext cx="2364105" cy="612140"/>
            </a:xfrm>
            <a:custGeom>
              <a:avLst/>
              <a:gdLst/>
              <a:ahLst/>
              <a:cxnLst/>
              <a:rect l="l" t="t" r="r" b="b"/>
              <a:pathLst>
                <a:path w="2364105" h="612139">
                  <a:moveTo>
                    <a:pt x="2262111" y="0"/>
                  </a:moveTo>
                  <a:lnTo>
                    <a:pt x="101968" y="0"/>
                  </a:lnTo>
                  <a:lnTo>
                    <a:pt x="62279" y="8004"/>
                  </a:lnTo>
                  <a:lnTo>
                    <a:pt x="29867" y="29845"/>
                  </a:lnTo>
                  <a:lnTo>
                    <a:pt x="8013" y="62257"/>
                  </a:lnTo>
                  <a:lnTo>
                    <a:pt x="0" y="101981"/>
                  </a:lnTo>
                  <a:lnTo>
                    <a:pt x="0" y="509778"/>
                  </a:lnTo>
                  <a:lnTo>
                    <a:pt x="8013" y="549447"/>
                  </a:lnTo>
                  <a:lnTo>
                    <a:pt x="29867" y="581866"/>
                  </a:lnTo>
                  <a:lnTo>
                    <a:pt x="62279" y="603736"/>
                  </a:lnTo>
                  <a:lnTo>
                    <a:pt x="101968" y="611759"/>
                  </a:lnTo>
                  <a:lnTo>
                    <a:pt x="2262111" y="611759"/>
                  </a:lnTo>
                  <a:lnTo>
                    <a:pt x="2301780" y="603736"/>
                  </a:lnTo>
                  <a:lnTo>
                    <a:pt x="2334199" y="581866"/>
                  </a:lnTo>
                  <a:lnTo>
                    <a:pt x="2356069" y="549447"/>
                  </a:lnTo>
                  <a:lnTo>
                    <a:pt x="2364092" y="509778"/>
                  </a:lnTo>
                  <a:lnTo>
                    <a:pt x="2364092" y="101981"/>
                  </a:lnTo>
                  <a:lnTo>
                    <a:pt x="2356069" y="62257"/>
                  </a:lnTo>
                  <a:lnTo>
                    <a:pt x="2334199" y="29845"/>
                  </a:lnTo>
                  <a:lnTo>
                    <a:pt x="2301780" y="8004"/>
                  </a:lnTo>
                  <a:lnTo>
                    <a:pt x="2262111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6594" y="1815592"/>
              <a:ext cx="2364105" cy="612140"/>
            </a:xfrm>
            <a:custGeom>
              <a:avLst/>
              <a:gdLst/>
              <a:ahLst/>
              <a:cxnLst/>
              <a:rect l="l" t="t" r="r" b="b"/>
              <a:pathLst>
                <a:path w="2364105" h="612139">
                  <a:moveTo>
                    <a:pt x="0" y="101981"/>
                  </a:moveTo>
                  <a:lnTo>
                    <a:pt x="8013" y="62257"/>
                  </a:lnTo>
                  <a:lnTo>
                    <a:pt x="29867" y="29845"/>
                  </a:lnTo>
                  <a:lnTo>
                    <a:pt x="62279" y="8004"/>
                  </a:lnTo>
                  <a:lnTo>
                    <a:pt x="101968" y="0"/>
                  </a:lnTo>
                  <a:lnTo>
                    <a:pt x="2262111" y="0"/>
                  </a:lnTo>
                  <a:lnTo>
                    <a:pt x="2301780" y="8004"/>
                  </a:lnTo>
                  <a:lnTo>
                    <a:pt x="2334199" y="29845"/>
                  </a:lnTo>
                  <a:lnTo>
                    <a:pt x="2356069" y="62257"/>
                  </a:lnTo>
                  <a:lnTo>
                    <a:pt x="2364092" y="101981"/>
                  </a:lnTo>
                  <a:lnTo>
                    <a:pt x="2364092" y="509778"/>
                  </a:lnTo>
                  <a:lnTo>
                    <a:pt x="2356069" y="549447"/>
                  </a:lnTo>
                  <a:lnTo>
                    <a:pt x="2334199" y="581866"/>
                  </a:lnTo>
                  <a:lnTo>
                    <a:pt x="2301780" y="603736"/>
                  </a:lnTo>
                  <a:lnTo>
                    <a:pt x="2262111" y="611759"/>
                  </a:lnTo>
                  <a:lnTo>
                    <a:pt x="101968" y="611759"/>
                  </a:lnTo>
                  <a:lnTo>
                    <a:pt x="62279" y="603736"/>
                  </a:lnTo>
                  <a:lnTo>
                    <a:pt x="29867" y="581866"/>
                  </a:lnTo>
                  <a:lnTo>
                    <a:pt x="8013" y="549447"/>
                  </a:lnTo>
                  <a:lnTo>
                    <a:pt x="0" y="509778"/>
                  </a:lnTo>
                  <a:lnTo>
                    <a:pt x="0" y="101981"/>
                  </a:lnTo>
                  <a:close/>
                </a:path>
              </a:pathLst>
            </a:custGeom>
            <a:ln w="12699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95372" y="1856359"/>
            <a:ext cx="915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œ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64245" y="3290570"/>
            <a:ext cx="2376805" cy="624840"/>
            <a:chOff x="840244" y="3290570"/>
            <a:chExt cx="2376805" cy="624840"/>
          </a:xfrm>
        </p:grpSpPr>
        <p:sp>
          <p:nvSpPr>
            <p:cNvPr id="10" name="object 10"/>
            <p:cNvSpPr/>
            <p:nvPr/>
          </p:nvSpPr>
          <p:spPr>
            <a:xfrm>
              <a:off x="846594" y="3296920"/>
              <a:ext cx="2364105" cy="612140"/>
            </a:xfrm>
            <a:custGeom>
              <a:avLst/>
              <a:gdLst/>
              <a:ahLst/>
              <a:cxnLst/>
              <a:rect l="l" t="t" r="r" b="b"/>
              <a:pathLst>
                <a:path w="2364105" h="612139">
                  <a:moveTo>
                    <a:pt x="2262111" y="0"/>
                  </a:moveTo>
                  <a:lnTo>
                    <a:pt x="101968" y="0"/>
                  </a:lnTo>
                  <a:lnTo>
                    <a:pt x="62279" y="8002"/>
                  </a:lnTo>
                  <a:lnTo>
                    <a:pt x="29867" y="29829"/>
                  </a:lnTo>
                  <a:lnTo>
                    <a:pt x="8013" y="62204"/>
                  </a:lnTo>
                  <a:lnTo>
                    <a:pt x="0" y="101853"/>
                  </a:lnTo>
                  <a:lnTo>
                    <a:pt x="0" y="509777"/>
                  </a:lnTo>
                  <a:lnTo>
                    <a:pt x="8013" y="549447"/>
                  </a:lnTo>
                  <a:lnTo>
                    <a:pt x="29867" y="581866"/>
                  </a:lnTo>
                  <a:lnTo>
                    <a:pt x="62279" y="603736"/>
                  </a:lnTo>
                  <a:lnTo>
                    <a:pt x="101968" y="611758"/>
                  </a:lnTo>
                  <a:lnTo>
                    <a:pt x="2262111" y="611758"/>
                  </a:lnTo>
                  <a:lnTo>
                    <a:pt x="2301780" y="603736"/>
                  </a:lnTo>
                  <a:lnTo>
                    <a:pt x="2334199" y="581866"/>
                  </a:lnTo>
                  <a:lnTo>
                    <a:pt x="2356069" y="549447"/>
                  </a:lnTo>
                  <a:lnTo>
                    <a:pt x="2364092" y="509777"/>
                  </a:lnTo>
                  <a:lnTo>
                    <a:pt x="2364092" y="101853"/>
                  </a:lnTo>
                  <a:lnTo>
                    <a:pt x="2356069" y="62204"/>
                  </a:lnTo>
                  <a:lnTo>
                    <a:pt x="2334199" y="29829"/>
                  </a:lnTo>
                  <a:lnTo>
                    <a:pt x="2301780" y="8002"/>
                  </a:lnTo>
                  <a:lnTo>
                    <a:pt x="2262111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6594" y="3296920"/>
              <a:ext cx="2364105" cy="612140"/>
            </a:xfrm>
            <a:custGeom>
              <a:avLst/>
              <a:gdLst/>
              <a:ahLst/>
              <a:cxnLst/>
              <a:rect l="l" t="t" r="r" b="b"/>
              <a:pathLst>
                <a:path w="2364105" h="612139">
                  <a:moveTo>
                    <a:pt x="0" y="101853"/>
                  </a:moveTo>
                  <a:lnTo>
                    <a:pt x="8013" y="62204"/>
                  </a:lnTo>
                  <a:lnTo>
                    <a:pt x="29867" y="29829"/>
                  </a:lnTo>
                  <a:lnTo>
                    <a:pt x="62279" y="8002"/>
                  </a:lnTo>
                  <a:lnTo>
                    <a:pt x="101968" y="0"/>
                  </a:lnTo>
                  <a:lnTo>
                    <a:pt x="2262111" y="0"/>
                  </a:lnTo>
                  <a:lnTo>
                    <a:pt x="2301780" y="8002"/>
                  </a:lnTo>
                  <a:lnTo>
                    <a:pt x="2334199" y="29829"/>
                  </a:lnTo>
                  <a:lnTo>
                    <a:pt x="2356069" y="62204"/>
                  </a:lnTo>
                  <a:lnTo>
                    <a:pt x="2364092" y="101853"/>
                  </a:lnTo>
                  <a:lnTo>
                    <a:pt x="2364092" y="509777"/>
                  </a:lnTo>
                  <a:lnTo>
                    <a:pt x="2356069" y="549447"/>
                  </a:lnTo>
                  <a:lnTo>
                    <a:pt x="2334199" y="581866"/>
                  </a:lnTo>
                  <a:lnTo>
                    <a:pt x="2301780" y="603736"/>
                  </a:lnTo>
                  <a:lnTo>
                    <a:pt x="2262111" y="611758"/>
                  </a:lnTo>
                  <a:lnTo>
                    <a:pt x="101968" y="611758"/>
                  </a:lnTo>
                  <a:lnTo>
                    <a:pt x="62279" y="603736"/>
                  </a:lnTo>
                  <a:lnTo>
                    <a:pt x="29867" y="581866"/>
                  </a:lnTo>
                  <a:lnTo>
                    <a:pt x="8013" y="549447"/>
                  </a:lnTo>
                  <a:lnTo>
                    <a:pt x="0" y="509777"/>
                  </a:lnTo>
                  <a:lnTo>
                    <a:pt x="0" y="101853"/>
                  </a:lnTo>
                  <a:close/>
                </a:path>
              </a:pathLst>
            </a:custGeom>
            <a:ln w="12700">
              <a:solidFill>
                <a:srgbClr val="C5DF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75662" y="3337941"/>
            <a:ext cx="19526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asseme</a:t>
            </a:r>
            <a:r>
              <a:rPr sz="30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7389" y="3215798"/>
            <a:ext cx="4029710" cy="129921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84785" indent="-172720">
              <a:spcBef>
                <a:spcPts val="930"/>
              </a:spcBef>
              <a:buFont typeface="Arial"/>
              <a:buChar char="•"/>
              <a:tabLst>
                <a:tab pos="185420" algn="l"/>
              </a:tabLst>
            </a:pPr>
            <a:r>
              <a:rPr sz="1350" spc="-5" dirty="0">
                <a:latin typeface="Calibri"/>
                <a:cs typeface="Calibri"/>
              </a:rPr>
              <a:t>Ouverture officielle </a:t>
            </a:r>
            <a:r>
              <a:rPr sz="1350" dirty="0">
                <a:latin typeface="Calibri"/>
                <a:cs typeface="Calibri"/>
              </a:rPr>
              <a:t>du 22 </a:t>
            </a:r>
            <a:r>
              <a:rPr sz="1350" spc="-10" dirty="0">
                <a:latin typeface="Calibri"/>
                <a:cs typeface="Calibri"/>
              </a:rPr>
              <a:t>septembre </a:t>
            </a:r>
            <a:r>
              <a:rPr sz="1350" dirty="0">
                <a:latin typeface="Calibri"/>
                <a:cs typeface="Calibri"/>
              </a:rPr>
              <a:t>au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25septembre</a:t>
            </a:r>
            <a:endParaRPr sz="1350">
              <a:latin typeface="Calibri"/>
              <a:cs typeface="Calibri"/>
            </a:endParaRPr>
          </a:p>
          <a:p>
            <a:pPr marL="442595" lvl="1" indent="-320675">
              <a:spcBef>
                <a:spcPts val="1095"/>
              </a:spcBef>
              <a:buFont typeface="Wingdings"/>
              <a:buChar char=""/>
              <a:tabLst>
                <a:tab pos="443230" algn="l"/>
              </a:tabLst>
            </a:pPr>
            <a:r>
              <a:rPr b="1" dirty="0">
                <a:latin typeface="Calibri"/>
                <a:cs typeface="Calibri"/>
              </a:rPr>
              <a:t>7 </a:t>
            </a:r>
            <a:r>
              <a:rPr b="1" spc="-5" dirty="0">
                <a:latin typeface="Calibri"/>
                <a:cs typeface="Calibri"/>
              </a:rPr>
              <a:t>classements </a:t>
            </a:r>
            <a:r>
              <a:rPr b="1" dirty="0">
                <a:latin typeface="Calibri"/>
                <a:cs typeface="Calibri"/>
              </a:rPr>
              <a:t>en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attentes</a:t>
            </a:r>
            <a:endParaRPr>
              <a:latin typeface="Calibri"/>
              <a:cs typeface="Calibri"/>
            </a:endParaRPr>
          </a:p>
          <a:p>
            <a:pPr marL="680720" lvl="2" indent="-215900">
              <a:buSzPct val="94444"/>
              <a:buFont typeface="Wingdings"/>
              <a:buChar char=""/>
              <a:tabLst>
                <a:tab pos="681355" algn="l"/>
              </a:tabLst>
            </a:pPr>
            <a:r>
              <a:rPr b="1" dirty="0">
                <a:latin typeface="Calibri"/>
                <a:cs typeface="Calibri"/>
              </a:rPr>
              <a:t>5</a:t>
            </a:r>
            <a:r>
              <a:rPr b="1" spc="-5" dirty="0">
                <a:latin typeface="Calibri"/>
                <a:cs typeface="Calibri"/>
              </a:rPr>
              <a:t> non-conformes</a:t>
            </a:r>
            <a:endParaRPr>
              <a:latin typeface="Calibri"/>
              <a:cs typeface="Calibri"/>
            </a:endParaRPr>
          </a:p>
          <a:p>
            <a:pPr marL="680720" lvl="2" indent="-215900">
              <a:buSzPct val="94444"/>
              <a:buFont typeface="Wingdings"/>
              <a:buChar char=""/>
              <a:tabLst>
                <a:tab pos="681355" algn="l"/>
              </a:tabLst>
            </a:pPr>
            <a:r>
              <a:rPr b="1" dirty="0">
                <a:latin typeface="Calibri"/>
                <a:cs typeface="Calibri"/>
              </a:rPr>
              <a:t>2 </a:t>
            </a:r>
            <a:r>
              <a:rPr b="1" spc="-5" dirty="0">
                <a:latin typeface="Calibri"/>
                <a:cs typeface="Calibri"/>
              </a:rPr>
              <a:t>jamais</a:t>
            </a:r>
            <a:r>
              <a:rPr b="1" spc="-10" dirty="0">
                <a:latin typeface="Calibri"/>
                <a:cs typeface="Calibri"/>
              </a:rPr>
              <a:t> connectés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0595" y="4891024"/>
            <a:ext cx="2364105" cy="607859"/>
          </a:xfrm>
          <a:prstGeom prst="rect">
            <a:avLst/>
          </a:prstGeom>
          <a:solidFill>
            <a:srgbClr val="FFE699"/>
          </a:solidFill>
          <a:ln w="9525">
            <a:solidFill>
              <a:srgbClr val="C00000"/>
            </a:solidFill>
          </a:ln>
        </p:spPr>
        <p:txBody>
          <a:bodyPr vert="horz" wrap="square" lIns="0" tIns="236220" rIns="0" bIns="0" rtlCol="0">
            <a:spAutoFit/>
          </a:bodyPr>
          <a:lstStyle/>
          <a:p>
            <a:pPr marL="325120">
              <a:spcBef>
                <a:spcPts val="1860"/>
              </a:spcBef>
            </a:pPr>
            <a:r>
              <a:rPr sz="2400" b="1" dirty="0">
                <a:solidFill>
                  <a:srgbClr val="E69138"/>
                </a:solidFill>
                <a:latin typeface="Calibri"/>
                <a:cs typeface="Calibri"/>
              </a:rPr>
              <a:t>SiiMOP</a:t>
            </a:r>
            <a:r>
              <a:rPr sz="2400" b="1" spc="-25" dirty="0">
                <a:solidFill>
                  <a:srgbClr val="E69138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E69138"/>
                </a:solidFill>
                <a:latin typeface="Calibri"/>
                <a:cs typeface="Calibri"/>
              </a:rPr>
              <a:t>Appariement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37530" y="5224398"/>
            <a:ext cx="4786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indent="-215265">
              <a:spcBef>
                <a:spcPts val="100"/>
              </a:spcBef>
              <a:buFont typeface="Wingdings"/>
              <a:buChar char=""/>
              <a:tabLst>
                <a:tab pos="227965" algn="l"/>
              </a:tabLst>
            </a:pPr>
            <a:r>
              <a:rPr b="1" dirty="0">
                <a:latin typeface="Calibri"/>
                <a:cs typeface="Calibri"/>
              </a:rPr>
              <a:t>93% des </a:t>
            </a:r>
            <a:r>
              <a:rPr b="1" spc="-5" dirty="0">
                <a:latin typeface="Calibri"/>
                <a:cs typeface="Calibri"/>
              </a:rPr>
              <a:t>étudiants sont </a:t>
            </a:r>
            <a:r>
              <a:rPr b="1" spc="-15" dirty="0">
                <a:latin typeface="Calibri"/>
                <a:cs typeface="Calibri"/>
              </a:rPr>
              <a:t>affectés </a:t>
            </a:r>
            <a:r>
              <a:rPr b="1" dirty="0">
                <a:latin typeface="Calibri"/>
                <a:cs typeface="Calibri"/>
              </a:rPr>
              <a:t>par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l’algorithme</a:t>
            </a:r>
            <a:endParaRPr>
              <a:latin typeface="Calibri"/>
              <a:cs typeface="Calibri"/>
            </a:endParaRPr>
          </a:p>
          <a:p>
            <a:pPr marL="220979"/>
            <a:r>
              <a:rPr b="1" dirty="0">
                <a:latin typeface="Calibri"/>
                <a:cs typeface="Calibri"/>
              </a:rPr>
              <a:t>(4 </a:t>
            </a:r>
            <a:r>
              <a:rPr b="1" spc="-5" dirty="0">
                <a:latin typeface="Calibri"/>
                <a:cs typeface="Calibri"/>
              </a:rPr>
              <a:t>étudiants </a:t>
            </a:r>
            <a:r>
              <a:rPr b="1" dirty="0">
                <a:latin typeface="Calibri"/>
                <a:cs typeface="Calibri"/>
              </a:rPr>
              <a:t>non </a:t>
            </a:r>
            <a:r>
              <a:rPr b="1" spc="-15" dirty="0">
                <a:latin typeface="Calibri"/>
                <a:cs typeface="Calibri"/>
              </a:rPr>
              <a:t>affectés </a:t>
            </a:r>
            <a:r>
              <a:rPr b="1" dirty="0">
                <a:latin typeface="Calibri"/>
                <a:cs typeface="Calibri"/>
              </a:rPr>
              <a:t>sur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5" dirty="0">
                <a:latin typeface="Calibri"/>
                <a:cs typeface="Calibri"/>
              </a:rPr>
              <a:t>43</a:t>
            </a:r>
            <a:r>
              <a:rPr sz="1350" b="1" spc="5" dirty="0">
                <a:latin typeface="Calibri"/>
                <a:cs typeface="Calibri"/>
              </a:rPr>
              <a:t>)</a:t>
            </a:r>
            <a:endParaRPr sz="13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000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Cours AO 2021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3390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L. Galois et JC Bel</a:t>
            </a:r>
          </a:p>
        </p:txBody>
      </p:sp>
    </p:spTree>
    <p:extLst>
      <p:ext uri="{BB962C8B-B14F-4D97-AF65-F5344CB8AC3E}">
        <p14:creationId xmlns:p14="http://schemas.microsoft.com/office/powerpoint/2010/main" val="76137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66658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Florian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Cueff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Gouin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Philippe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Adam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Philippe 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Liverneaux</a:t>
                      </a:r>
                      <a:endParaRPr lang="fi-FI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Galois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Laurent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Obert</a:t>
                      </a:r>
                      <a:endParaRPr lang="fr-FR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Pomme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Jouffroy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Philippe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Boisrenoult</a:t>
                      </a:r>
                      <a:endParaRPr lang="fr-FR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Loubignac</a:t>
                      </a:r>
                      <a:endParaRPr lang="fr-FR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Corinne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Bronfen</a:t>
                      </a:r>
                      <a:endParaRPr lang="fr-FR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Métais</a:t>
                      </a:r>
                      <a:endParaRPr lang="en-US" sz="18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58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43665-9904-4149-A4BD-6DF8C63F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Rappel de la situation du Cours AO dans la formation des internes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754144-6F1C-4C8C-A82C-395C7ADB8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Mars 2019 : 123 internes phase socle 2018 formés à l’occasion de 2 cours de 2 journées et demi</a:t>
            </a:r>
          </a:p>
          <a:p>
            <a:pPr lvl="1"/>
            <a:r>
              <a:rPr lang="fr-FR" dirty="0"/>
              <a:t>Caractère obligatoire du cours (CFCOT)</a:t>
            </a:r>
          </a:p>
          <a:p>
            <a:pPr lvl="1"/>
            <a:r>
              <a:rPr lang="fr-FR" dirty="0"/>
              <a:t>Évaluation des internes</a:t>
            </a:r>
          </a:p>
          <a:p>
            <a:pPr lvl="1"/>
            <a:r>
              <a:rPr lang="fr-FR" dirty="0"/>
              <a:t>Succès incontesté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Été 2019 : loi </a:t>
            </a:r>
            <a:r>
              <a:rPr lang="fr-FR" dirty="0" err="1"/>
              <a:t>Buzin</a:t>
            </a:r>
            <a:r>
              <a:rPr lang="fr-FR" dirty="0"/>
              <a:t> interdisant la prise en charge de  l’hospitalité pour les internes</a:t>
            </a:r>
          </a:p>
          <a:p>
            <a:pPr lvl="1"/>
            <a:r>
              <a:rPr lang="fr-FR" dirty="0"/>
              <a:t>Pas de cours possible en 2020</a:t>
            </a:r>
          </a:p>
        </p:txBody>
      </p:sp>
    </p:spTree>
    <p:extLst>
      <p:ext uri="{BB962C8B-B14F-4D97-AF65-F5344CB8AC3E}">
        <p14:creationId xmlns:p14="http://schemas.microsoft.com/office/powerpoint/2010/main" val="3961643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16F56-5B72-4C43-81BB-89AB3652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Propositions du </a:t>
            </a:r>
            <a:r>
              <a:rPr lang="fr-FR"/>
              <a:t>bureau AO TRAUMA </a:t>
            </a:r>
            <a:r>
              <a:rPr lang="fr-FR" dirty="0"/>
              <a:t>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5ED0BB-B9C7-46BE-A66E-3BAEF674B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Sondage via le CJO auprès des internes : &gt; 80% de réponses positives à la prise en charge de l’hospitalité par les internes</a:t>
            </a:r>
          </a:p>
          <a:p>
            <a:endParaRPr lang="fr-FR" dirty="0"/>
          </a:p>
          <a:p>
            <a:r>
              <a:rPr lang="fr-FR" dirty="0"/>
              <a:t>Décision d’organiser un cours sous un nouveau format</a:t>
            </a:r>
          </a:p>
          <a:p>
            <a:pPr lvl="1"/>
            <a:r>
              <a:rPr lang="fr-FR" dirty="0"/>
              <a:t>Perd son caractère obligatoire mais soutenu par le CFCOT</a:t>
            </a:r>
          </a:p>
          <a:p>
            <a:pPr lvl="1"/>
            <a:r>
              <a:rPr lang="fr-FR" dirty="0"/>
              <a:t>Durée + courte 2j pour limiter le reste à charge pour les internes</a:t>
            </a:r>
          </a:p>
          <a:p>
            <a:pPr lvl="1"/>
            <a:r>
              <a:rPr lang="fr-FR" dirty="0"/>
              <a:t>Axé sur la simulation et dossiers</a:t>
            </a:r>
          </a:p>
          <a:p>
            <a:endParaRPr lang="fr-FR" dirty="0"/>
          </a:p>
          <a:p>
            <a:r>
              <a:rPr lang="fr-FR" dirty="0"/>
              <a:t>Organisation du cours en 20121 : 4-8 octobre 2021</a:t>
            </a:r>
          </a:p>
        </p:txBody>
      </p:sp>
    </p:spTree>
    <p:extLst>
      <p:ext uri="{BB962C8B-B14F-4D97-AF65-F5344CB8AC3E}">
        <p14:creationId xmlns:p14="http://schemas.microsoft.com/office/powerpoint/2010/main" val="461827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D419A-E647-4DB5-997F-EFB0E2D31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Modalités cours 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DDDB8-A2F7-4B83-B73D-69F2B0980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2 cours:  semaine du 4 au 8 octobre</a:t>
            </a:r>
          </a:p>
          <a:p>
            <a:endParaRPr lang="fr-FR" dirty="0"/>
          </a:p>
          <a:p>
            <a:r>
              <a:rPr lang="fr-FR" dirty="0"/>
              <a:t>140 places (2x70) pour promotion socle 2020-2021</a:t>
            </a:r>
          </a:p>
          <a:p>
            <a:endParaRPr lang="fr-FR" dirty="0"/>
          </a:p>
          <a:p>
            <a:r>
              <a:rPr lang="fr-FR" dirty="0"/>
              <a:t>Demande engagement écrit des internes (du fait du caractère non obligatoire) : éviter la perte de places</a:t>
            </a:r>
          </a:p>
          <a:p>
            <a:endParaRPr lang="fr-FR" dirty="0"/>
          </a:p>
          <a:p>
            <a:r>
              <a:rPr lang="fr-FR" dirty="0"/>
              <a:t>En cas de reliquat de places : à offrir promo socle 2019-2020 </a:t>
            </a:r>
          </a:p>
        </p:txBody>
      </p:sp>
    </p:spTree>
    <p:extLst>
      <p:ext uri="{BB962C8B-B14F-4D97-AF65-F5344CB8AC3E}">
        <p14:creationId xmlns:p14="http://schemas.microsoft.com/office/powerpoint/2010/main" val="354299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Réforme du 2</a:t>
            </a:r>
            <a:r>
              <a:rPr lang="fr-FR" baseline="30000"/>
              <a:t>ème</a:t>
            </a:r>
            <a:r>
              <a:rPr lang="fr-FR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317612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et P. </a:t>
            </a:r>
            <a:r>
              <a:rPr lang="fr-FR" sz="2400" dirty="0" err="1">
                <a:solidFill>
                  <a:schemeClr val="tx2"/>
                </a:solidFill>
              </a:rPr>
              <a:t>Mansat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98203-0224-3647-A258-AA6235C36C06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D6FAA1-1A95-C248-9AC4-AE830F96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R2C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24B74B0-59F7-024E-AE4C-07CCE0C5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840" y="1052736"/>
            <a:ext cx="9432320" cy="507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70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DEF385-5C61-3441-A311-53D5F51E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R2C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461EFAB-2B49-EF4E-A276-77165B6A8595}"/>
              </a:ext>
            </a:extLst>
          </p:cNvPr>
          <p:cNvSpPr/>
          <p:nvPr/>
        </p:nvSpPr>
        <p:spPr>
          <a:xfrm>
            <a:off x="947428" y="2060848"/>
            <a:ext cx="10297144" cy="23042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19D064-548A-BA4B-A9A8-149F177B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993" y="1403648"/>
            <a:ext cx="10972800" cy="4569371"/>
          </a:xfrm>
          <a:ln w="1270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Connaissances</a:t>
            </a:r>
          </a:p>
          <a:p>
            <a:pPr marL="457200" lvl="1" indent="0">
              <a:buNone/>
            </a:pPr>
            <a:r>
              <a:rPr lang="fr-FR" dirty="0"/>
              <a:t>Rang A : Connaissances devant être maîtrisées en fin de 2</a:t>
            </a:r>
            <a:r>
              <a:rPr lang="fr-FR" baseline="30000" dirty="0"/>
              <a:t>ème</a:t>
            </a:r>
            <a:r>
              <a:rPr lang="fr-FR" dirty="0"/>
              <a:t> cycle. Indispensables à tout médecin</a:t>
            </a:r>
            <a:endParaRPr lang="en-US" dirty="0"/>
          </a:p>
          <a:p>
            <a:pPr marL="457200" lvl="1" indent="0">
              <a:buNone/>
            </a:pPr>
            <a:r>
              <a:rPr lang="fr-FR" dirty="0"/>
              <a:t>Rang B : connaissances plus approfondies, acquises en fin de 2e cycle pour être apte dès le premier jour de phase socle</a:t>
            </a:r>
            <a:endParaRPr lang="en-US" dirty="0"/>
          </a:p>
          <a:p>
            <a:pPr marL="457200" lvl="1" indent="0">
              <a:buNone/>
            </a:pPr>
            <a:r>
              <a:rPr lang="fr-FR" dirty="0"/>
              <a:t>Rang C : éléments de spécialités, programme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Compétences </a:t>
            </a:r>
          </a:p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Parcours</a:t>
            </a:r>
          </a:p>
        </p:txBody>
      </p:sp>
    </p:spTree>
    <p:extLst>
      <p:ext uri="{BB962C8B-B14F-4D97-AF65-F5344CB8AC3E}">
        <p14:creationId xmlns:p14="http://schemas.microsoft.com/office/powerpoint/2010/main" val="2507147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777226-7C3A-8A40-9EA8-0AC705A4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Connaissances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506DDD-7DC1-2E4C-9E9B-7B2FBC782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8500" y="1403648"/>
            <a:ext cx="7142584" cy="4569371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/>
              <a:t>Nouveaux outils docimologiques</a:t>
            </a:r>
          </a:p>
          <a:p>
            <a:pPr lvl="1"/>
            <a:r>
              <a:rPr lang="fr-FR" dirty="0"/>
              <a:t>Key-</a:t>
            </a:r>
            <a:r>
              <a:rPr lang="fr-FR" dirty="0" err="1"/>
              <a:t>Features</a:t>
            </a:r>
            <a:r>
              <a:rPr lang="fr-FR" dirty="0"/>
              <a:t> </a:t>
            </a:r>
            <a:r>
              <a:rPr lang="fr-FR" dirty="0" err="1"/>
              <a:t>Problems</a:t>
            </a:r>
            <a:endParaRPr lang="fr-FR" dirty="0"/>
          </a:p>
          <a:p>
            <a:pPr lvl="1"/>
            <a:r>
              <a:rPr lang="fr-FR" dirty="0"/>
              <a:t>QROC</a:t>
            </a:r>
          </a:p>
          <a:p>
            <a:pPr lvl="1"/>
            <a:r>
              <a:rPr lang="fr-FR" dirty="0"/>
              <a:t>QCM à zone</a:t>
            </a:r>
          </a:p>
          <a:p>
            <a:pPr lvl="1"/>
            <a:r>
              <a:rPr lang="fr-FR" dirty="0"/>
              <a:t>QRU</a:t>
            </a:r>
          </a:p>
          <a:p>
            <a:pPr lvl="1"/>
            <a:r>
              <a:rPr lang="fr-FR" dirty="0"/>
              <a:t>QRM one best </a:t>
            </a:r>
            <a:r>
              <a:rPr lang="fr-FR" dirty="0" err="1"/>
              <a:t>answer</a:t>
            </a:r>
            <a:endParaRPr lang="fr-FR" dirty="0"/>
          </a:p>
          <a:p>
            <a:pPr lvl="1"/>
            <a:r>
              <a:rPr lang="fr-FR" dirty="0"/>
              <a:t>LCA</a:t>
            </a:r>
          </a:p>
          <a:p>
            <a:pPr lvl="1"/>
            <a:r>
              <a:rPr lang="fr-FR" dirty="0"/>
              <a:t>Test de Concordance de Script </a:t>
            </a:r>
          </a:p>
        </p:txBody>
      </p:sp>
    </p:spTree>
    <p:extLst>
      <p:ext uri="{BB962C8B-B14F-4D97-AF65-F5344CB8AC3E}">
        <p14:creationId xmlns:p14="http://schemas.microsoft.com/office/powerpoint/2010/main" val="2785772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2A53F-4C6E-E848-9ED1-0A73F069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KFP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A74723FE-9906-8341-A092-B29CF7683AD9}"/>
              </a:ext>
            </a:extLst>
          </p:cNvPr>
          <p:cNvGrpSpPr/>
          <p:nvPr/>
        </p:nvGrpSpPr>
        <p:grpSpPr>
          <a:xfrm>
            <a:off x="1741088" y="692696"/>
            <a:ext cx="5415915" cy="5426075"/>
            <a:chOff x="1741088" y="1199755"/>
            <a:chExt cx="5415915" cy="542607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D7547BB-6393-7A4E-BD59-43FC177CED60}"/>
                </a:ext>
              </a:extLst>
            </p:cNvPr>
            <p:cNvSpPr/>
            <p:nvPr/>
          </p:nvSpPr>
          <p:spPr>
            <a:xfrm>
              <a:off x="1741088" y="1199755"/>
              <a:ext cx="1965452" cy="54256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FD257BBE-8B34-764B-BB63-A02B2D2261F6}"/>
                </a:ext>
              </a:extLst>
            </p:cNvPr>
            <p:cNvSpPr/>
            <p:nvPr/>
          </p:nvSpPr>
          <p:spPr>
            <a:xfrm>
              <a:off x="4929738" y="2487538"/>
              <a:ext cx="2218690" cy="765810"/>
            </a:xfrm>
            <a:custGeom>
              <a:avLst/>
              <a:gdLst/>
              <a:ahLst/>
              <a:cxnLst/>
              <a:rect l="l" t="t" r="r" b="b"/>
              <a:pathLst>
                <a:path w="2218690" h="765810">
                  <a:moveTo>
                    <a:pt x="0" y="127610"/>
                  </a:moveTo>
                  <a:lnTo>
                    <a:pt x="10028" y="77938"/>
                  </a:lnTo>
                  <a:lnTo>
                    <a:pt x="37376" y="37376"/>
                  </a:lnTo>
                  <a:lnTo>
                    <a:pt x="77938" y="10028"/>
                  </a:lnTo>
                  <a:lnTo>
                    <a:pt x="127610" y="0"/>
                  </a:lnTo>
                  <a:lnTo>
                    <a:pt x="2090772" y="0"/>
                  </a:lnTo>
                  <a:lnTo>
                    <a:pt x="2140444" y="10028"/>
                  </a:lnTo>
                  <a:lnTo>
                    <a:pt x="2181006" y="37376"/>
                  </a:lnTo>
                  <a:lnTo>
                    <a:pt x="2208354" y="77938"/>
                  </a:lnTo>
                  <a:lnTo>
                    <a:pt x="2218382" y="127610"/>
                  </a:lnTo>
                  <a:lnTo>
                    <a:pt x="2218382" y="638043"/>
                  </a:lnTo>
                  <a:lnTo>
                    <a:pt x="2208354" y="687715"/>
                  </a:lnTo>
                  <a:lnTo>
                    <a:pt x="2181006" y="728277"/>
                  </a:lnTo>
                  <a:lnTo>
                    <a:pt x="2140444" y="755625"/>
                  </a:lnTo>
                  <a:lnTo>
                    <a:pt x="2090772" y="765654"/>
                  </a:lnTo>
                  <a:lnTo>
                    <a:pt x="127610" y="765654"/>
                  </a:lnTo>
                  <a:lnTo>
                    <a:pt x="77938" y="755625"/>
                  </a:lnTo>
                  <a:lnTo>
                    <a:pt x="37376" y="728277"/>
                  </a:lnTo>
                  <a:lnTo>
                    <a:pt x="10028" y="687715"/>
                  </a:lnTo>
                  <a:lnTo>
                    <a:pt x="0" y="638043"/>
                  </a:lnTo>
                  <a:lnTo>
                    <a:pt x="0" y="127610"/>
                  </a:lnTo>
                  <a:close/>
                </a:path>
              </a:pathLst>
            </a:custGeom>
            <a:ln w="1670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71AC46F3-E227-D243-9D72-1384F634CE94}"/>
              </a:ext>
            </a:extLst>
          </p:cNvPr>
          <p:cNvSpPr txBox="1"/>
          <p:nvPr/>
        </p:nvSpPr>
        <p:spPr>
          <a:xfrm>
            <a:off x="5051084" y="1979393"/>
            <a:ext cx="1975485" cy="7448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1299"/>
              </a:lnSpc>
              <a:spcBef>
                <a:spcPts val="105"/>
              </a:spcBef>
            </a:pPr>
            <a:r>
              <a:rPr sz="1550" spc="5" dirty="0">
                <a:latin typeface="Calibri"/>
                <a:cs typeface="Calibri"/>
              </a:rPr>
              <a:t>Vignette </a:t>
            </a:r>
            <a:r>
              <a:rPr sz="1550" spc="10" dirty="0">
                <a:latin typeface="Calibri"/>
                <a:cs typeface="Calibri"/>
              </a:rPr>
              <a:t>clinique</a:t>
            </a:r>
            <a:r>
              <a:rPr sz="1550" spc="-6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courte  (</a:t>
            </a:r>
            <a:r>
              <a:rPr sz="1550" i="1" spc="5" dirty="0">
                <a:latin typeface="Calibri"/>
                <a:cs typeface="Calibri"/>
              </a:rPr>
              <a:t>situation clinique de  départ</a:t>
            </a:r>
            <a:r>
              <a:rPr sz="1550" spc="5" dirty="0">
                <a:latin typeface="Calibri"/>
                <a:cs typeface="Calibri"/>
              </a:rPr>
              <a:t>)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id="{65F9D8F7-B27D-E44A-BA27-D516CF4B716B}"/>
              </a:ext>
            </a:extLst>
          </p:cNvPr>
          <p:cNvGrpSpPr/>
          <p:nvPr/>
        </p:nvGrpSpPr>
        <p:grpSpPr>
          <a:xfrm>
            <a:off x="1717739" y="700871"/>
            <a:ext cx="3212465" cy="5454650"/>
            <a:chOff x="1717739" y="1207930"/>
            <a:chExt cx="3212465" cy="5454650"/>
          </a:xfrm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93500030-10A5-1142-9DED-DCB7506DF405}"/>
                </a:ext>
              </a:extLst>
            </p:cNvPr>
            <p:cNvSpPr/>
            <p:nvPr/>
          </p:nvSpPr>
          <p:spPr>
            <a:xfrm>
              <a:off x="1726312" y="1216502"/>
              <a:ext cx="2027555" cy="1438275"/>
            </a:xfrm>
            <a:custGeom>
              <a:avLst/>
              <a:gdLst/>
              <a:ahLst/>
              <a:cxnLst/>
              <a:rect l="l" t="t" r="r" b="b"/>
              <a:pathLst>
                <a:path w="2027554" h="1438275">
                  <a:moveTo>
                    <a:pt x="0" y="239691"/>
                  </a:moveTo>
                  <a:lnTo>
                    <a:pt x="4869" y="191385"/>
                  </a:lnTo>
                  <a:lnTo>
                    <a:pt x="18836" y="146392"/>
                  </a:lnTo>
                  <a:lnTo>
                    <a:pt x="40935" y="105677"/>
                  </a:lnTo>
                  <a:lnTo>
                    <a:pt x="70204" y="70204"/>
                  </a:lnTo>
                  <a:lnTo>
                    <a:pt x="105677" y="40935"/>
                  </a:lnTo>
                  <a:lnTo>
                    <a:pt x="146392" y="18836"/>
                  </a:lnTo>
                  <a:lnTo>
                    <a:pt x="191385" y="4869"/>
                  </a:lnTo>
                  <a:lnTo>
                    <a:pt x="239691" y="0"/>
                  </a:lnTo>
                  <a:lnTo>
                    <a:pt x="1787333" y="0"/>
                  </a:lnTo>
                  <a:lnTo>
                    <a:pt x="1835639" y="4869"/>
                  </a:lnTo>
                  <a:lnTo>
                    <a:pt x="1880631" y="18836"/>
                  </a:lnTo>
                  <a:lnTo>
                    <a:pt x="1921346" y="40935"/>
                  </a:lnTo>
                  <a:lnTo>
                    <a:pt x="1956820" y="70204"/>
                  </a:lnTo>
                  <a:lnTo>
                    <a:pt x="1986089" y="105677"/>
                  </a:lnTo>
                  <a:lnTo>
                    <a:pt x="2008188" y="146392"/>
                  </a:lnTo>
                  <a:lnTo>
                    <a:pt x="2022155" y="191385"/>
                  </a:lnTo>
                  <a:lnTo>
                    <a:pt x="2027024" y="239691"/>
                  </a:lnTo>
                  <a:lnTo>
                    <a:pt x="2027024" y="1198436"/>
                  </a:lnTo>
                  <a:lnTo>
                    <a:pt x="2022155" y="1246742"/>
                  </a:lnTo>
                  <a:lnTo>
                    <a:pt x="2008188" y="1291735"/>
                  </a:lnTo>
                  <a:lnTo>
                    <a:pt x="1986089" y="1332450"/>
                  </a:lnTo>
                  <a:lnTo>
                    <a:pt x="1956820" y="1367924"/>
                  </a:lnTo>
                  <a:lnTo>
                    <a:pt x="1921346" y="1397193"/>
                  </a:lnTo>
                  <a:lnTo>
                    <a:pt x="1880631" y="1419292"/>
                  </a:lnTo>
                  <a:lnTo>
                    <a:pt x="1835639" y="1433259"/>
                  </a:lnTo>
                  <a:lnTo>
                    <a:pt x="1787333" y="1438128"/>
                  </a:lnTo>
                  <a:lnTo>
                    <a:pt x="239691" y="1438128"/>
                  </a:lnTo>
                  <a:lnTo>
                    <a:pt x="191385" y="1433259"/>
                  </a:lnTo>
                  <a:lnTo>
                    <a:pt x="146392" y="1419292"/>
                  </a:lnTo>
                  <a:lnTo>
                    <a:pt x="105677" y="1397193"/>
                  </a:lnTo>
                  <a:lnTo>
                    <a:pt x="70204" y="1367924"/>
                  </a:lnTo>
                  <a:lnTo>
                    <a:pt x="40935" y="1332450"/>
                  </a:lnTo>
                  <a:lnTo>
                    <a:pt x="18836" y="1291735"/>
                  </a:lnTo>
                  <a:lnTo>
                    <a:pt x="4869" y="1246742"/>
                  </a:lnTo>
                  <a:lnTo>
                    <a:pt x="0" y="1198436"/>
                  </a:lnTo>
                  <a:lnTo>
                    <a:pt x="0" y="239691"/>
                  </a:lnTo>
                  <a:close/>
                </a:path>
              </a:pathLst>
            </a:custGeom>
            <a:ln w="1670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34CB2F5A-41C5-B247-9C5A-8C2DC1E5CE54}"/>
                </a:ext>
              </a:extLst>
            </p:cNvPr>
            <p:cNvSpPr/>
            <p:nvPr/>
          </p:nvSpPr>
          <p:spPr>
            <a:xfrm>
              <a:off x="1751369" y="2654631"/>
              <a:ext cx="2002155" cy="3999229"/>
            </a:xfrm>
            <a:custGeom>
              <a:avLst/>
              <a:gdLst/>
              <a:ahLst/>
              <a:cxnLst/>
              <a:rect l="l" t="t" r="r" b="b"/>
              <a:pathLst>
                <a:path w="2002154" h="3999229">
                  <a:moveTo>
                    <a:pt x="0" y="333668"/>
                  </a:moveTo>
                  <a:lnTo>
                    <a:pt x="3617" y="284361"/>
                  </a:lnTo>
                  <a:lnTo>
                    <a:pt x="14127" y="237300"/>
                  </a:lnTo>
                  <a:lnTo>
                    <a:pt x="31012" y="193002"/>
                  </a:lnTo>
                  <a:lnTo>
                    <a:pt x="53756" y="151982"/>
                  </a:lnTo>
                  <a:lnTo>
                    <a:pt x="81843" y="114757"/>
                  </a:lnTo>
                  <a:lnTo>
                    <a:pt x="114757" y="81843"/>
                  </a:lnTo>
                  <a:lnTo>
                    <a:pt x="151982" y="53756"/>
                  </a:lnTo>
                  <a:lnTo>
                    <a:pt x="193002" y="31011"/>
                  </a:lnTo>
                  <a:lnTo>
                    <a:pt x="237300" y="14127"/>
                  </a:lnTo>
                  <a:lnTo>
                    <a:pt x="284361" y="3617"/>
                  </a:lnTo>
                  <a:lnTo>
                    <a:pt x="333668" y="0"/>
                  </a:lnTo>
                  <a:lnTo>
                    <a:pt x="1668296" y="0"/>
                  </a:lnTo>
                  <a:lnTo>
                    <a:pt x="1717603" y="3617"/>
                  </a:lnTo>
                  <a:lnTo>
                    <a:pt x="1764664" y="14127"/>
                  </a:lnTo>
                  <a:lnTo>
                    <a:pt x="1808962" y="31011"/>
                  </a:lnTo>
                  <a:lnTo>
                    <a:pt x="1849982" y="53756"/>
                  </a:lnTo>
                  <a:lnTo>
                    <a:pt x="1887207" y="81843"/>
                  </a:lnTo>
                  <a:lnTo>
                    <a:pt x="1920121" y="114757"/>
                  </a:lnTo>
                  <a:lnTo>
                    <a:pt x="1948209" y="151982"/>
                  </a:lnTo>
                  <a:lnTo>
                    <a:pt x="1970953" y="193002"/>
                  </a:lnTo>
                  <a:lnTo>
                    <a:pt x="1987838" y="237300"/>
                  </a:lnTo>
                  <a:lnTo>
                    <a:pt x="1998347" y="284361"/>
                  </a:lnTo>
                  <a:lnTo>
                    <a:pt x="2001965" y="333668"/>
                  </a:lnTo>
                  <a:lnTo>
                    <a:pt x="2001965" y="3665156"/>
                  </a:lnTo>
                  <a:lnTo>
                    <a:pt x="1998347" y="3714463"/>
                  </a:lnTo>
                  <a:lnTo>
                    <a:pt x="1987838" y="3761524"/>
                  </a:lnTo>
                  <a:lnTo>
                    <a:pt x="1970953" y="3805822"/>
                  </a:lnTo>
                  <a:lnTo>
                    <a:pt x="1948209" y="3846842"/>
                  </a:lnTo>
                  <a:lnTo>
                    <a:pt x="1920121" y="3884067"/>
                  </a:lnTo>
                  <a:lnTo>
                    <a:pt x="1887207" y="3916981"/>
                  </a:lnTo>
                  <a:lnTo>
                    <a:pt x="1849982" y="3945068"/>
                  </a:lnTo>
                  <a:lnTo>
                    <a:pt x="1808962" y="3967812"/>
                  </a:lnTo>
                  <a:lnTo>
                    <a:pt x="1764664" y="3984697"/>
                  </a:lnTo>
                  <a:lnTo>
                    <a:pt x="1717603" y="3995207"/>
                  </a:lnTo>
                  <a:lnTo>
                    <a:pt x="1668296" y="3998824"/>
                  </a:lnTo>
                  <a:lnTo>
                    <a:pt x="333668" y="3998824"/>
                  </a:lnTo>
                  <a:lnTo>
                    <a:pt x="284361" y="3995207"/>
                  </a:lnTo>
                  <a:lnTo>
                    <a:pt x="237300" y="3984697"/>
                  </a:lnTo>
                  <a:lnTo>
                    <a:pt x="193002" y="3967812"/>
                  </a:lnTo>
                  <a:lnTo>
                    <a:pt x="151982" y="3945068"/>
                  </a:lnTo>
                  <a:lnTo>
                    <a:pt x="114757" y="3916981"/>
                  </a:lnTo>
                  <a:lnTo>
                    <a:pt x="81843" y="3884067"/>
                  </a:lnTo>
                  <a:lnTo>
                    <a:pt x="53756" y="3846842"/>
                  </a:lnTo>
                  <a:lnTo>
                    <a:pt x="31012" y="3805822"/>
                  </a:lnTo>
                  <a:lnTo>
                    <a:pt x="14127" y="3761524"/>
                  </a:lnTo>
                  <a:lnTo>
                    <a:pt x="3617" y="3714463"/>
                  </a:lnTo>
                  <a:lnTo>
                    <a:pt x="0" y="3665156"/>
                  </a:lnTo>
                  <a:lnTo>
                    <a:pt x="0" y="333668"/>
                  </a:lnTo>
                  <a:close/>
                </a:path>
              </a:pathLst>
            </a:custGeom>
            <a:ln w="1670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3A2BDBC-C8EE-A74D-A00A-5A1BD378A7F9}"/>
                </a:ext>
              </a:extLst>
            </p:cNvPr>
            <p:cNvSpPr/>
            <p:nvPr/>
          </p:nvSpPr>
          <p:spPr>
            <a:xfrm>
              <a:off x="3753167" y="1927224"/>
              <a:ext cx="1176655" cy="2242185"/>
            </a:xfrm>
            <a:custGeom>
              <a:avLst/>
              <a:gdLst/>
              <a:ahLst/>
              <a:cxnLst/>
              <a:rect l="l" t="t" r="r" b="b"/>
              <a:pathLst>
                <a:path w="1176654" h="2242185">
                  <a:moveTo>
                    <a:pt x="1176604" y="2194699"/>
                  </a:moveTo>
                  <a:lnTo>
                    <a:pt x="1160183" y="2184704"/>
                  </a:lnTo>
                  <a:lnTo>
                    <a:pt x="1094359" y="2144611"/>
                  </a:lnTo>
                  <a:lnTo>
                    <a:pt x="1089228" y="2145855"/>
                  </a:lnTo>
                  <a:lnTo>
                    <a:pt x="1084427" y="2153742"/>
                  </a:lnTo>
                  <a:lnTo>
                    <a:pt x="1085672" y="2158873"/>
                  </a:lnTo>
                  <a:lnTo>
                    <a:pt x="1129296" y="2185454"/>
                  </a:lnTo>
                  <a:lnTo>
                    <a:pt x="317" y="2164003"/>
                  </a:lnTo>
                  <a:lnTo>
                    <a:pt x="0" y="2180704"/>
                  </a:lnTo>
                  <a:lnTo>
                    <a:pt x="1128979" y="2202154"/>
                  </a:lnTo>
                  <a:lnTo>
                    <a:pt x="1084376" y="2227046"/>
                  </a:lnTo>
                  <a:lnTo>
                    <a:pt x="1082929" y="2232139"/>
                  </a:lnTo>
                  <a:lnTo>
                    <a:pt x="1087424" y="2240191"/>
                  </a:lnTo>
                  <a:lnTo>
                    <a:pt x="1092517" y="2241639"/>
                  </a:lnTo>
                  <a:lnTo>
                    <a:pt x="1176604" y="2194699"/>
                  </a:lnTo>
                  <a:close/>
                </a:path>
                <a:path w="1176654" h="2242185">
                  <a:moveTo>
                    <a:pt x="1176604" y="943152"/>
                  </a:moveTo>
                  <a:lnTo>
                    <a:pt x="1160030" y="933475"/>
                  </a:lnTo>
                  <a:lnTo>
                    <a:pt x="1093419" y="894626"/>
                  </a:lnTo>
                  <a:lnTo>
                    <a:pt x="1088313" y="895972"/>
                  </a:lnTo>
                  <a:lnTo>
                    <a:pt x="1083665" y="903947"/>
                  </a:lnTo>
                  <a:lnTo>
                    <a:pt x="1085011" y="909053"/>
                  </a:lnTo>
                  <a:lnTo>
                    <a:pt x="1129131" y="934796"/>
                  </a:lnTo>
                  <a:lnTo>
                    <a:pt x="596722" y="934796"/>
                  </a:lnTo>
                  <a:lnTo>
                    <a:pt x="596722" y="0"/>
                  </a:lnTo>
                  <a:lnTo>
                    <a:pt x="580009" y="0"/>
                  </a:lnTo>
                  <a:lnTo>
                    <a:pt x="165" y="0"/>
                  </a:lnTo>
                  <a:lnTo>
                    <a:pt x="165" y="16700"/>
                  </a:lnTo>
                  <a:lnTo>
                    <a:pt x="580009" y="16700"/>
                  </a:lnTo>
                  <a:lnTo>
                    <a:pt x="580009" y="951496"/>
                  </a:lnTo>
                  <a:lnTo>
                    <a:pt x="1129131" y="951496"/>
                  </a:lnTo>
                  <a:lnTo>
                    <a:pt x="1085011" y="977239"/>
                  </a:lnTo>
                  <a:lnTo>
                    <a:pt x="1083665" y="982357"/>
                  </a:lnTo>
                  <a:lnTo>
                    <a:pt x="1088313" y="990320"/>
                  </a:lnTo>
                  <a:lnTo>
                    <a:pt x="1093419" y="991666"/>
                  </a:lnTo>
                  <a:lnTo>
                    <a:pt x="1176604" y="9431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F13A9B43-F19A-AF46-A8DF-5EFB9BFC507E}"/>
              </a:ext>
            </a:extLst>
          </p:cNvPr>
          <p:cNvSpPr txBox="1"/>
          <p:nvPr/>
        </p:nvSpPr>
        <p:spPr>
          <a:xfrm>
            <a:off x="8154841" y="5370213"/>
            <a:ext cx="42862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Calibri"/>
                <a:cs typeface="Calibri"/>
              </a:rPr>
              <a:t>D</a:t>
            </a:r>
            <a:r>
              <a:rPr sz="1050" spc="-80" dirty="0">
                <a:latin typeface="Calibri"/>
                <a:cs typeface="Calibri"/>
              </a:rPr>
              <a:t>’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p</a:t>
            </a:r>
            <a:r>
              <a:rPr sz="1050" spc="-20" dirty="0">
                <a:latin typeface="Calibri"/>
                <a:cs typeface="Calibri"/>
              </a:rPr>
              <a:t>r</a:t>
            </a:r>
            <a:r>
              <a:rPr sz="1050" dirty="0">
                <a:latin typeface="Calibri"/>
                <a:cs typeface="Calibri"/>
              </a:rPr>
              <a:t>ès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E68DDB84-FDE9-A349-83B8-B6F243AFDEBC}"/>
              </a:ext>
            </a:extLst>
          </p:cNvPr>
          <p:cNvSpPr txBox="1"/>
          <p:nvPr/>
        </p:nvSpPr>
        <p:spPr>
          <a:xfrm>
            <a:off x="8956742" y="5370213"/>
            <a:ext cx="131445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spc="-10" dirty="0">
                <a:latin typeface="Calibri"/>
                <a:cs typeface="Calibri"/>
              </a:rPr>
              <a:t>Page </a:t>
            </a:r>
            <a:r>
              <a:rPr sz="1050" dirty="0">
                <a:latin typeface="Calibri"/>
                <a:cs typeface="Calibri"/>
              </a:rPr>
              <a:t>G. </a:t>
            </a:r>
            <a:r>
              <a:rPr sz="1050" i="1" spc="-5" dirty="0">
                <a:latin typeface="Calibri"/>
                <a:cs typeface="Calibri"/>
              </a:rPr>
              <a:t>Acad Med</a:t>
            </a:r>
            <a:r>
              <a:rPr sz="1050" i="1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1995</a:t>
            </a: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5D288397-CB17-FE4B-BB99-3ACC5B8E775E}"/>
              </a:ext>
            </a:extLst>
          </p:cNvPr>
          <p:cNvSpPr txBox="1"/>
          <p:nvPr/>
        </p:nvSpPr>
        <p:spPr>
          <a:xfrm>
            <a:off x="2740491" y="2762583"/>
            <a:ext cx="762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5" dirty="0"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3E7F4720-9F93-A645-8024-5A218851728E}"/>
              </a:ext>
            </a:extLst>
          </p:cNvPr>
          <p:cNvSpPr/>
          <p:nvPr/>
        </p:nvSpPr>
        <p:spPr>
          <a:xfrm>
            <a:off x="4929739" y="2783055"/>
            <a:ext cx="3267710" cy="2082164"/>
          </a:xfrm>
          <a:custGeom>
            <a:avLst/>
            <a:gdLst/>
            <a:ahLst/>
            <a:cxnLst/>
            <a:rect l="l" t="t" r="r" b="b"/>
            <a:pathLst>
              <a:path w="3267709" h="2082164">
                <a:moveTo>
                  <a:pt x="0" y="347018"/>
                </a:moveTo>
                <a:lnTo>
                  <a:pt x="3167" y="299930"/>
                </a:lnTo>
                <a:lnTo>
                  <a:pt x="12395" y="254767"/>
                </a:lnTo>
                <a:lnTo>
                  <a:pt x="27270" y="211943"/>
                </a:lnTo>
                <a:lnTo>
                  <a:pt x="47378" y="171871"/>
                </a:lnTo>
                <a:lnTo>
                  <a:pt x="72305" y="134965"/>
                </a:lnTo>
                <a:lnTo>
                  <a:pt x="101639" y="101639"/>
                </a:lnTo>
                <a:lnTo>
                  <a:pt x="134965" y="72305"/>
                </a:lnTo>
                <a:lnTo>
                  <a:pt x="171871" y="47378"/>
                </a:lnTo>
                <a:lnTo>
                  <a:pt x="211942" y="27270"/>
                </a:lnTo>
                <a:lnTo>
                  <a:pt x="254766" y="12395"/>
                </a:lnTo>
                <a:lnTo>
                  <a:pt x="299929" y="3167"/>
                </a:lnTo>
                <a:lnTo>
                  <a:pt x="347017" y="0"/>
                </a:lnTo>
                <a:lnTo>
                  <a:pt x="2920445" y="0"/>
                </a:lnTo>
                <a:lnTo>
                  <a:pt x="2967533" y="3167"/>
                </a:lnTo>
                <a:lnTo>
                  <a:pt x="3012696" y="12395"/>
                </a:lnTo>
                <a:lnTo>
                  <a:pt x="3055520" y="27270"/>
                </a:lnTo>
                <a:lnTo>
                  <a:pt x="3095592" y="47378"/>
                </a:lnTo>
                <a:lnTo>
                  <a:pt x="3132497" y="72305"/>
                </a:lnTo>
                <a:lnTo>
                  <a:pt x="3165824" y="101639"/>
                </a:lnTo>
                <a:lnTo>
                  <a:pt x="3195158" y="134965"/>
                </a:lnTo>
                <a:lnTo>
                  <a:pt x="3220085" y="171871"/>
                </a:lnTo>
                <a:lnTo>
                  <a:pt x="3240193" y="211943"/>
                </a:lnTo>
                <a:lnTo>
                  <a:pt x="3255067" y="254767"/>
                </a:lnTo>
                <a:lnTo>
                  <a:pt x="3264295" y="299930"/>
                </a:lnTo>
                <a:lnTo>
                  <a:pt x="3267463" y="347018"/>
                </a:lnTo>
                <a:lnTo>
                  <a:pt x="3267463" y="1735049"/>
                </a:lnTo>
                <a:lnTo>
                  <a:pt x="3264295" y="1782137"/>
                </a:lnTo>
                <a:lnTo>
                  <a:pt x="3255067" y="1827300"/>
                </a:lnTo>
                <a:lnTo>
                  <a:pt x="3240193" y="1870124"/>
                </a:lnTo>
                <a:lnTo>
                  <a:pt x="3220085" y="1910196"/>
                </a:lnTo>
                <a:lnTo>
                  <a:pt x="3195158" y="1947101"/>
                </a:lnTo>
                <a:lnTo>
                  <a:pt x="3165824" y="1980428"/>
                </a:lnTo>
                <a:lnTo>
                  <a:pt x="3132497" y="2009761"/>
                </a:lnTo>
                <a:lnTo>
                  <a:pt x="3095592" y="2034689"/>
                </a:lnTo>
                <a:lnTo>
                  <a:pt x="3055520" y="2054797"/>
                </a:lnTo>
                <a:lnTo>
                  <a:pt x="3012696" y="2069671"/>
                </a:lnTo>
                <a:lnTo>
                  <a:pt x="2967533" y="2078899"/>
                </a:lnTo>
                <a:lnTo>
                  <a:pt x="2920445" y="2082067"/>
                </a:lnTo>
                <a:lnTo>
                  <a:pt x="347017" y="2082067"/>
                </a:lnTo>
                <a:lnTo>
                  <a:pt x="299929" y="2078899"/>
                </a:lnTo>
                <a:lnTo>
                  <a:pt x="254766" y="2069671"/>
                </a:lnTo>
                <a:lnTo>
                  <a:pt x="211942" y="2054797"/>
                </a:lnTo>
                <a:lnTo>
                  <a:pt x="171871" y="2034689"/>
                </a:lnTo>
                <a:lnTo>
                  <a:pt x="134965" y="2009761"/>
                </a:lnTo>
                <a:lnTo>
                  <a:pt x="101639" y="1980428"/>
                </a:lnTo>
                <a:lnTo>
                  <a:pt x="72305" y="1947101"/>
                </a:lnTo>
                <a:lnTo>
                  <a:pt x="47378" y="1910196"/>
                </a:lnTo>
                <a:lnTo>
                  <a:pt x="27270" y="1870124"/>
                </a:lnTo>
                <a:lnTo>
                  <a:pt x="12395" y="1827300"/>
                </a:lnTo>
                <a:lnTo>
                  <a:pt x="3167" y="1782137"/>
                </a:lnTo>
                <a:lnTo>
                  <a:pt x="0" y="1735049"/>
                </a:lnTo>
                <a:lnTo>
                  <a:pt x="0" y="347018"/>
                </a:lnTo>
                <a:close/>
              </a:path>
            </a:pathLst>
          </a:custGeom>
          <a:ln w="167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CB887430-7C40-3042-8409-BD52EFC469AD}"/>
              </a:ext>
            </a:extLst>
          </p:cNvPr>
          <p:cNvSpPr txBox="1"/>
          <p:nvPr/>
        </p:nvSpPr>
        <p:spPr>
          <a:xfrm>
            <a:off x="5098867" y="2957712"/>
            <a:ext cx="2757170" cy="170433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855"/>
              </a:lnSpc>
              <a:spcBef>
                <a:spcPts val="125"/>
              </a:spcBef>
            </a:pPr>
            <a:r>
              <a:rPr sz="1550" spc="10" dirty="0">
                <a:latin typeface="Calibri"/>
                <a:cs typeface="Calibri"/>
              </a:rPr>
              <a:t>2 à 3 </a:t>
            </a:r>
            <a:r>
              <a:rPr sz="1550" spc="5" dirty="0">
                <a:latin typeface="Calibri"/>
                <a:cs typeface="Calibri"/>
              </a:rPr>
              <a:t>questions </a:t>
            </a:r>
            <a:r>
              <a:rPr sz="1550" spc="10" dirty="0">
                <a:latin typeface="Calibri"/>
                <a:cs typeface="Calibri"/>
              </a:rPr>
              <a:t>(= </a:t>
            </a:r>
            <a:r>
              <a:rPr sz="1550" i="1" dirty="0">
                <a:latin typeface="Calibri"/>
                <a:cs typeface="Calibri"/>
              </a:rPr>
              <a:t>Key-features</a:t>
            </a:r>
            <a:r>
              <a:rPr sz="1550" dirty="0">
                <a:latin typeface="Calibri"/>
                <a:cs typeface="Calibri"/>
              </a:rPr>
              <a:t>)</a:t>
            </a:r>
            <a:r>
              <a:rPr sz="1550" spc="2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:</a:t>
            </a:r>
            <a:endParaRPr sz="1550" dirty="0">
              <a:latin typeface="Calibri"/>
              <a:cs typeface="Calibri"/>
            </a:endParaRPr>
          </a:p>
          <a:p>
            <a:pPr marL="12700" marR="5080">
              <a:lnSpc>
                <a:spcPts val="1920"/>
              </a:lnSpc>
              <a:spcBef>
                <a:spcPts val="10"/>
              </a:spcBef>
              <a:buClr>
                <a:srgbClr val="0070C0"/>
              </a:buClr>
              <a:buFont typeface="Wingdings"/>
              <a:buChar char=""/>
              <a:tabLst>
                <a:tab pos="236854" algn="l"/>
              </a:tabLst>
            </a:pPr>
            <a:r>
              <a:rPr sz="1550" spc="5" dirty="0">
                <a:latin typeface="Calibri"/>
                <a:cs typeface="Calibri"/>
              </a:rPr>
              <a:t>Questions </a:t>
            </a:r>
            <a:r>
              <a:rPr sz="1550" spc="10" dirty="0">
                <a:latin typeface="Calibri"/>
                <a:cs typeface="Calibri"/>
              </a:rPr>
              <a:t>à </a:t>
            </a:r>
            <a:r>
              <a:rPr sz="1550" spc="5" dirty="0">
                <a:latin typeface="Calibri"/>
                <a:cs typeface="Calibri"/>
              </a:rPr>
              <a:t>réponses ouvertes  </a:t>
            </a:r>
            <a:r>
              <a:rPr sz="1550" spc="10" dirty="0">
                <a:latin typeface="Calibri"/>
                <a:cs typeface="Calibri"/>
              </a:rPr>
              <a:t>(QROC) </a:t>
            </a:r>
            <a:r>
              <a:rPr sz="1550" spc="5" dirty="0">
                <a:latin typeface="Calibri"/>
                <a:cs typeface="Calibri"/>
              </a:rPr>
              <a:t>;</a:t>
            </a:r>
            <a:endParaRPr sz="1550" dirty="0">
              <a:latin typeface="Calibri"/>
              <a:cs typeface="Calibri"/>
            </a:endParaRPr>
          </a:p>
          <a:p>
            <a:pPr marL="12700" marR="6350">
              <a:lnSpc>
                <a:spcPts val="1850"/>
              </a:lnSpc>
              <a:spcBef>
                <a:spcPts val="70"/>
              </a:spcBef>
              <a:buClr>
                <a:srgbClr val="0070C0"/>
              </a:buClr>
              <a:buFont typeface="Wingdings"/>
              <a:buChar char=""/>
              <a:tabLst>
                <a:tab pos="236854" algn="l"/>
              </a:tabLst>
            </a:pPr>
            <a:r>
              <a:rPr sz="1550" spc="5" dirty="0">
                <a:latin typeface="Calibri"/>
                <a:cs typeface="Calibri"/>
              </a:rPr>
              <a:t>“</a:t>
            </a:r>
            <a:r>
              <a:rPr sz="1550" i="1" spc="5" dirty="0">
                <a:latin typeface="Calibri"/>
                <a:cs typeface="Calibri"/>
              </a:rPr>
              <a:t>Short </a:t>
            </a:r>
            <a:r>
              <a:rPr sz="1550" i="1" spc="10" dirty="0">
                <a:latin typeface="Calibri"/>
                <a:cs typeface="Calibri"/>
              </a:rPr>
              <a:t>menu</a:t>
            </a:r>
            <a:r>
              <a:rPr sz="1550" spc="10" dirty="0">
                <a:latin typeface="Calibri"/>
                <a:cs typeface="Calibri"/>
              </a:rPr>
              <a:t>” </a:t>
            </a:r>
            <a:r>
              <a:rPr sz="1550" spc="5" dirty="0">
                <a:latin typeface="Calibri"/>
                <a:cs typeface="Calibri"/>
              </a:rPr>
              <a:t>: </a:t>
            </a:r>
            <a:r>
              <a:rPr sz="1550" spc="10" dirty="0">
                <a:latin typeface="Calibri"/>
                <a:cs typeface="Calibri"/>
              </a:rPr>
              <a:t>15 à 25 options  de </a:t>
            </a:r>
            <a:r>
              <a:rPr sz="1550" spc="5" dirty="0">
                <a:latin typeface="Calibri"/>
                <a:cs typeface="Calibri"/>
              </a:rPr>
              <a:t>réponses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;</a:t>
            </a:r>
            <a:endParaRPr sz="1550" dirty="0">
              <a:latin typeface="Calibri"/>
              <a:cs typeface="Calibri"/>
            </a:endParaRPr>
          </a:p>
          <a:p>
            <a:pPr marL="12700" marR="372745">
              <a:lnSpc>
                <a:spcPts val="1850"/>
              </a:lnSpc>
              <a:spcBef>
                <a:spcPts val="65"/>
              </a:spcBef>
              <a:buClr>
                <a:srgbClr val="0070C0"/>
              </a:buClr>
              <a:buFont typeface="Wingdings"/>
              <a:buChar char=""/>
              <a:tabLst>
                <a:tab pos="236854" algn="l"/>
              </a:tabLst>
            </a:pPr>
            <a:r>
              <a:rPr sz="1550" spc="10" dirty="0">
                <a:latin typeface="Calibri"/>
                <a:cs typeface="Calibri"/>
              </a:rPr>
              <a:t>“</a:t>
            </a:r>
            <a:r>
              <a:rPr sz="1550" i="1" spc="10" dirty="0">
                <a:latin typeface="Calibri"/>
                <a:cs typeface="Calibri"/>
              </a:rPr>
              <a:t>Long menu</a:t>
            </a:r>
            <a:r>
              <a:rPr sz="1550" spc="10" dirty="0">
                <a:latin typeface="Calibri"/>
                <a:cs typeface="Calibri"/>
              </a:rPr>
              <a:t>” </a:t>
            </a:r>
            <a:r>
              <a:rPr sz="1550" spc="5" dirty="0">
                <a:latin typeface="Calibri"/>
                <a:cs typeface="Calibri"/>
              </a:rPr>
              <a:t>: </a:t>
            </a:r>
            <a:r>
              <a:rPr sz="1550" spc="-10" dirty="0">
                <a:latin typeface="Calibri"/>
                <a:cs typeface="Calibri"/>
              </a:rPr>
              <a:t>jusqu’à </a:t>
            </a:r>
            <a:r>
              <a:rPr sz="1550" spc="10" dirty="0">
                <a:latin typeface="Calibri"/>
                <a:cs typeface="Calibri"/>
              </a:rPr>
              <a:t>500  options de</a:t>
            </a:r>
            <a:r>
              <a:rPr sz="155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réponses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27DB8A2-12CD-E04F-81E2-EC2F2290B565}"/>
              </a:ext>
            </a:extLst>
          </p:cNvPr>
          <p:cNvSpPr/>
          <p:nvPr/>
        </p:nvSpPr>
        <p:spPr>
          <a:xfrm>
            <a:off x="8510489" y="1748015"/>
            <a:ext cx="379730" cy="3225800"/>
          </a:xfrm>
          <a:custGeom>
            <a:avLst/>
            <a:gdLst/>
            <a:ahLst/>
            <a:cxnLst/>
            <a:rect l="l" t="t" r="r" b="b"/>
            <a:pathLst>
              <a:path w="379729" h="3225800">
                <a:moveTo>
                  <a:pt x="0" y="0"/>
                </a:moveTo>
                <a:lnTo>
                  <a:pt x="73838" y="2484"/>
                </a:lnTo>
                <a:lnTo>
                  <a:pt x="134135" y="9259"/>
                </a:lnTo>
                <a:lnTo>
                  <a:pt x="174789" y="19308"/>
                </a:lnTo>
                <a:lnTo>
                  <a:pt x="189696" y="1581010"/>
                </a:lnTo>
                <a:lnTo>
                  <a:pt x="204603" y="1593316"/>
                </a:lnTo>
                <a:lnTo>
                  <a:pt x="245257" y="1603365"/>
                </a:lnTo>
                <a:lnTo>
                  <a:pt x="305554" y="1610140"/>
                </a:lnTo>
                <a:lnTo>
                  <a:pt x="379393" y="1612624"/>
                </a:lnTo>
                <a:lnTo>
                  <a:pt x="305554" y="1615108"/>
                </a:lnTo>
                <a:lnTo>
                  <a:pt x="245257" y="1621884"/>
                </a:lnTo>
                <a:lnTo>
                  <a:pt x="204603" y="1631933"/>
                </a:lnTo>
                <a:lnTo>
                  <a:pt x="189696" y="1644239"/>
                </a:lnTo>
                <a:lnTo>
                  <a:pt x="189696" y="3193636"/>
                </a:lnTo>
                <a:lnTo>
                  <a:pt x="174789" y="3205941"/>
                </a:lnTo>
                <a:lnTo>
                  <a:pt x="134135" y="3215990"/>
                </a:lnTo>
                <a:lnTo>
                  <a:pt x="73838" y="3222765"/>
                </a:lnTo>
                <a:lnTo>
                  <a:pt x="0" y="3225249"/>
                </a:lnTo>
              </a:path>
            </a:pathLst>
          </a:custGeom>
          <a:ln w="22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4BF60FB1-645D-7949-B8BF-7340463DC6F5}"/>
              </a:ext>
            </a:extLst>
          </p:cNvPr>
          <p:cNvSpPr txBox="1"/>
          <p:nvPr/>
        </p:nvSpPr>
        <p:spPr>
          <a:xfrm>
            <a:off x="9043599" y="3160860"/>
            <a:ext cx="1074420" cy="501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1550" spc="-20" dirty="0">
                <a:latin typeface="Calibri"/>
                <a:cs typeface="Calibri"/>
              </a:rPr>
              <a:t>K</a:t>
            </a:r>
            <a:r>
              <a:rPr sz="1550" dirty="0">
                <a:latin typeface="Calibri"/>
                <a:cs typeface="Calibri"/>
              </a:rPr>
              <a:t>e</a:t>
            </a:r>
            <a:r>
              <a:rPr sz="1550" spc="-30" dirty="0">
                <a:latin typeface="Calibri"/>
                <a:cs typeface="Calibri"/>
              </a:rPr>
              <a:t>y</a:t>
            </a:r>
            <a:r>
              <a:rPr sz="1550" dirty="0">
                <a:latin typeface="Calibri"/>
                <a:cs typeface="Calibri"/>
              </a:rPr>
              <a:t>-</a:t>
            </a:r>
            <a:r>
              <a:rPr sz="1550" spc="-20" dirty="0">
                <a:latin typeface="Calibri"/>
                <a:cs typeface="Calibri"/>
              </a:rPr>
              <a:t>F</a:t>
            </a:r>
            <a:r>
              <a:rPr sz="1550" spc="10" dirty="0">
                <a:latin typeface="Calibri"/>
                <a:cs typeface="Calibri"/>
              </a:rPr>
              <a:t>e</a:t>
            </a:r>
            <a:r>
              <a:rPr sz="1550" spc="-5" dirty="0">
                <a:latin typeface="Calibri"/>
                <a:cs typeface="Calibri"/>
              </a:rPr>
              <a:t>a</a:t>
            </a:r>
            <a:r>
              <a:rPr sz="1550" dirty="0">
                <a:latin typeface="Calibri"/>
                <a:cs typeface="Calibri"/>
              </a:rPr>
              <a:t>t</a:t>
            </a:r>
            <a:r>
              <a:rPr sz="1550" spc="15" dirty="0">
                <a:latin typeface="Calibri"/>
                <a:cs typeface="Calibri"/>
              </a:rPr>
              <a:t>u</a:t>
            </a:r>
            <a:r>
              <a:rPr sz="1550" spc="-15" dirty="0">
                <a:latin typeface="Calibri"/>
                <a:cs typeface="Calibri"/>
              </a:rPr>
              <a:t>r</a:t>
            </a:r>
            <a:r>
              <a:rPr sz="1550" spc="5" dirty="0">
                <a:latin typeface="Calibri"/>
                <a:cs typeface="Calibri"/>
              </a:rPr>
              <a:t>es  Problem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456F9C34-9EA8-E942-9A53-CB861E89CBB2}"/>
              </a:ext>
            </a:extLst>
          </p:cNvPr>
          <p:cNvSpPr txBox="1"/>
          <p:nvPr/>
        </p:nvSpPr>
        <p:spPr>
          <a:xfrm>
            <a:off x="4350117" y="5370213"/>
            <a:ext cx="2753995" cy="35750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094740" marR="5080" indent="-1082675">
              <a:lnSpc>
                <a:spcPts val="1330"/>
              </a:lnSpc>
              <a:spcBef>
                <a:spcPts val="35"/>
              </a:spcBef>
            </a:pPr>
            <a:r>
              <a:rPr sz="1050" spc="-10" dirty="0">
                <a:solidFill>
                  <a:srgbClr val="002060"/>
                </a:solidFill>
                <a:latin typeface="Calibri"/>
                <a:cs typeface="Calibri"/>
              </a:rPr>
              <a:t>Groupe Pédagogique </a:t>
            </a:r>
            <a:r>
              <a:rPr sz="1050" spc="-5" dirty="0">
                <a:solidFill>
                  <a:srgbClr val="002060"/>
                </a:solidFill>
                <a:latin typeface="Calibri"/>
                <a:cs typeface="Calibri"/>
              </a:rPr>
              <a:t>de la </a:t>
            </a:r>
            <a:r>
              <a:rPr sz="1050" spc="-10" dirty="0">
                <a:solidFill>
                  <a:srgbClr val="002060"/>
                </a:solidFill>
                <a:latin typeface="Calibri"/>
                <a:cs typeface="Calibri"/>
              </a:rPr>
              <a:t>Conférence </a:t>
            </a:r>
            <a:r>
              <a:rPr sz="1050" spc="-5" dirty="0">
                <a:solidFill>
                  <a:srgbClr val="002060"/>
                </a:solidFill>
                <a:latin typeface="Calibri"/>
                <a:cs typeface="Calibri"/>
              </a:rPr>
              <a:t>des </a:t>
            </a:r>
            <a:r>
              <a:rPr sz="1050" spc="-10" dirty="0">
                <a:solidFill>
                  <a:srgbClr val="002060"/>
                </a:solidFill>
                <a:latin typeface="Calibri"/>
                <a:cs typeface="Calibri"/>
              </a:rPr>
              <a:t>Doyens  Paris</a:t>
            </a:r>
            <a:r>
              <a:rPr sz="1050" dirty="0">
                <a:solidFill>
                  <a:srgbClr val="002060"/>
                </a:solidFill>
                <a:latin typeface="Calibri"/>
                <a:cs typeface="Calibri"/>
              </a:rPr>
              <a:t> 2020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78E606DF-08D3-D641-BAB2-707B1EA58D72}"/>
              </a:ext>
            </a:extLst>
          </p:cNvPr>
          <p:cNvSpPr txBox="1"/>
          <p:nvPr/>
        </p:nvSpPr>
        <p:spPr>
          <a:xfrm>
            <a:off x="8956742" y="5542334"/>
            <a:ext cx="1409065" cy="1885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spc="-10" dirty="0">
                <a:latin typeface="Calibri"/>
                <a:cs typeface="Calibri"/>
              </a:rPr>
              <a:t>Farmer </a:t>
            </a:r>
            <a:r>
              <a:rPr sz="1050" dirty="0">
                <a:latin typeface="Calibri"/>
                <a:cs typeface="Calibri"/>
              </a:rPr>
              <a:t>E. </a:t>
            </a:r>
            <a:r>
              <a:rPr sz="1050" i="1" spc="-5" dirty="0">
                <a:latin typeface="Calibri"/>
                <a:cs typeface="Calibri"/>
              </a:rPr>
              <a:t>Med </a:t>
            </a:r>
            <a:r>
              <a:rPr sz="1050" i="1" spc="-10" dirty="0">
                <a:latin typeface="Calibri"/>
                <a:cs typeface="Calibri"/>
              </a:rPr>
              <a:t>Educ</a:t>
            </a:r>
            <a:r>
              <a:rPr sz="1050" i="1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2006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620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044B1-ADB3-AA47-A48C-BED1942B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QCM à Zones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16E8443-F37B-D144-8F28-7987BF297739}"/>
              </a:ext>
            </a:extLst>
          </p:cNvPr>
          <p:cNvSpPr/>
          <p:nvPr/>
        </p:nvSpPr>
        <p:spPr>
          <a:xfrm>
            <a:off x="191344" y="1506561"/>
            <a:ext cx="5904656" cy="3844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7E8E5B66-DD2A-D346-96B0-CD4EF5ECE4BF}"/>
              </a:ext>
            </a:extLst>
          </p:cNvPr>
          <p:cNvGrpSpPr/>
          <p:nvPr/>
        </p:nvGrpSpPr>
        <p:grpSpPr>
          <a:xfrm>
            <a:off x="6456040" y="1506561"/>
            <a:ext cx="4732627" cy="4348268"/>
            <a:chOff x="859317" y="1295456"/>
            <a:chExt cx="6146800" cy="5473700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33A6B589-2D28-004F-BDF4-F730D31DB3CC}"/>
                </a:ext>
              </a:extLst>
            </p:cNvPr>
            <p:cNvSpPr/>
            <p:nvPr/>
          </p:nvSpPr>
          <p:spPr>
            <a:xfrm>
              <a:off x="859317" y="1295456"/>
              <a:ext cx="5408876" cy="34963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0E1B2EC-2CE9-5345-B2A7-82BF7DC6A051}"/>
                </a:ext>
              </a:extLst>
            </p:cNvPr>
            <p:cNvSpPr/>
            <p:nvPr/>
          </p:nvSpPr>
          <p:spPr>
            <a:xfrm>
              <a:off x="864725" y="4467885"/>
              <a:ext cx="6141016" cy="23010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736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72A38-DAB0-6E41-B644-601914AB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79209"/>
            <a:ext cx="3744416" cy="1143000"/>
          </a:xfrm>
        </p:spPr>
        <p:txBody>
          <a:bodyPr/>
          <a:lstStyle/>
          <a:p>
            <a:r>
              <a:rPr lang="fr-FR" dirty="0"/>
              <a:t>QCM « riche »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3C34BC4-A18A-DB48-B59C-AD24CB046C65}"/>
              </a:ext>
            </a:extLst>
          </p:cNvPr>
          <p:cNvSpPr/>
          <p:nvPr/>
        </p:nvSpPr>
        <p:spPr>
          <a:xfrm>
            <a:off x="2316056" y="944513"/>
            <a:ext cx="7559888" cy="4452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547DE01-FEE4-704A-831E-E33775859EE9}"/>
              </a:ext>
            </a:extLst>
          </p:cNvPr>
          <p:cNvSpPr txBox="1"/>
          <p:nvPr/>
        </p:nvSpPr>
        <p:spPr>
          <a:xfrm>
            <a:off x="263352" y="5760269"/>
            <a:ext cx="9841889" cy="6161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192530" algn="r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latin typeface="Calibri"/>
                <a:cs typeface="Calibri"/>
              </a:rPr>
              <a:t>Anderson </a:t>
            </a:r>
            <a:r>
              <a:rPr sz="1950" spc="-95" dirty="0">
                <a:latin typeface="Calibri"/>
                <a:cs typeface="Calibri"/>
              </a:rPr>
              <a:t>LW, </a:t>
            </a:r>
            <a:r>
              <a:rPr sz="1950" dirty="0">
                <a:latin typeface="Calibri"/>
                <a:cs typeface="Calibri"/>
              </a:rPr>
              <a:t>Krathwohl </a:t>
            </a:r>
            <a:r>
              <a:rPr sz="1950" spc="15" dirty="0">
                <a:latin typeface="Calibri"/>
                <a:cs typeface="Calibri"/>
              </a:rPr>
              <a:t>DR. A </a:t>
            </a:r>
            <a:r>
              <a:rPr sz="1950" spc="-5" dirty="0">
                <a:latin typeface="Calibri"/>
                <a:cs typeface="Calibri"/>
              </a:rPr>
              <a:t>taxonomy for </a:t>
            </a:r>
            <a:r>
              <a:rPr sz="1950" spc="15" dirty="0">
                <a:latin typeface="Calibri"/>
                <a:cs typeface="Calibri"/>
              </a:rPr>
              <a:t>learning, </a:t>
            </a:r>
            <a:r>
              <a:rPr sz="1950" spc="10" dirty="0">
                <a:latin typeface="Calibri"/>
                <a:cs typeface="Calibri"/>
              </a:rPr>
              <a:t>teaching, </a:t>
            </a:r>
            <a:r>
              <a:rPr sz="1950" spc="15" dirty="0">
                <a:latin typeface="Calibri"/>
                <a:cs typeface="Calibri"/>
              </a:rPr>
              <a:t>and </a:t>
            </a:r>
            <a:r>
              <a:rPr sz="1950" spc="10" dirty="0">
                <a:latin typeface="Calibri"/>
                <a:cs typeface="Calibri"/>
              </a:rPr>
              <a:t>assessing: </a:t>
            </a:r>
            <a:r>
              <a:rPr sz="1950" spc="15" dirty="0">
                <a:latin typeface="Calibri"/>
                <a:cs typeface="Calibri"/>
              </a:rPr>
              <a:t>a </a:t>
            </a:r>
            <a:r>
              <a:rPr sz="1950" spc="5" dirty="0">
                <a:latin typeface="Calibri"/>
                <a:cs typeface="Calibri"/>
              </a:rPr>
              <a:t>revision </a:t>
            </a:r>
            <a:r>
              <a:rPr sz="1950" spc="10" dirty="0">
                <a:latin typeface="Calibri"/>
                <a:cs typeface="Calibri"/>
              </a:rPr>
              <a:t>of  </a:t>
            </a:r>
            <a:r>
              <a:rPr sz="1950" spc="-5" dirty="0">
                <a:latin typeface="Calibri"/>
                <a:cs typeface="Calibri"/>
              </a:rPr>
              <a:t>Bloom’s taxonomy </a:t>
            </a:r>
            <a:r>
              <a:rPr sz="1950" spc="10" dirty="0">
                <a:latin typeface="Calibri"/>
                <a:cs typeface="Calibri"/>
              </a:rPr>
              <a:t>of educational </a:t>
            </a:r>
            <a:r>
              <a:rPr sz="1950" spc="5" dirty="0">
                <a:latin typeface="Calibri"/>
                <a:cs typeface="Calibri"/>
              </a:rPr>
              <a:t>objectives. </a:t>
            </a:r>
            <a:r>
              <a:rPr sz="1950" spc="15" dirty="0">
                <a:latin typeface="Calibri"/>
                <a:cs typeface="Calibri"/>
              </a:rPr>
              <a:t>New </a:t>
            </a:r>
            <a:r>
              <a:rPr sz="1950" spc="-35" dirty="0">
                <a:latin typeface="Calibri"/>
                <a:cs typeface="Calibri"/>
              </a:rPr>
              <a:t>YorkNY: </a:t>
            </a:r>
            <a:r>
              <a:rPr sz="1950" spc="15" dirty="0">
                <a:latin typeface="Calibri"/>
                <a:cs typeface="Calibri"/>
              </a:rPr>
              <a:t>Longmans;</a:t>
            </a:r>
            <a:r>
              <a:rPr sz="1950" spc="10" dirty="0">
                <a:latin typeface="Calibri"/>
                <a:cs typeface="Calibri"/>
              </a:rPr>
              <a:t>2001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446F678-F154-CD42-85CE-41E3D7B0ACF0}"/>
              </a:ext>
            </a:extLst>
          </p:cNvPr>
          <p:cNvSpPr txBox="1"/>
          <p:nvPr/>
        </p:nvSpPr>
        <p:spPr>
          <a:xfrm>
            <a:off x="9597476" y="3429000"/>
            <a:ext cx="1745543" cy="55463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b="1" spc="-5" dirty="0">
                <a:latin typeface="Calibri"/>
                <a:cs typeface="Calibri"/>
              </a:rPr>
              <a:t>Level</a:t>
            </a:r>
            <a:r>
              <a:rPr sz="3500" b="1" spc="-55" dirty="0">
                <a:latin typeface="Calibri"/>
                <a:cs typeface="Calibri"/>
              </a:rPr>
              <a:t> </a:t>
            </a:r>
            <a:r>
              <a:rPr sz="3500" b="1" dirty="0">
                <a:latin typeface="Calibri"/>
                <a:cs typeface="Calibri"/>
              </a:rPr>
              <a:t>II</a:t>
            </a:r>
            <a:endParaRPr sz="3500" dirty="0">
              <a:latin typeface="Calibri"/>
              <a:cs typeface="Calibri"/>
            </a:endParaRP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FDA9D743-7CE8-B34E-92E8-0FDB51CCBE07}"/>
              </a:ext>
            </a:extLst>
          </p:cNvPr>
          <p:cNvGrpSpPr/>
          <p:nvPr/>
        </p:nvGrpSpPr>
        <p:grpSpPr>
          <a:xfrm>
            <a:off x="7944706" y="908720"/>
            <a:ext cx="737685" cy="4542356"/>
            <a:chOff x="6649515" y="641677"/>
            <a:chExt cx="907415" cy="6326505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AA020765-5765-5B4C-B0A4-27CFD06EB0D1}"/>
                </a:ext>
              </a:extLst>
            </p:cNvPr>
            <p:cNvSpPr/>
            <p:nvPr/>
          </p:nvSpPr>
          <p:spPr>
            <a:xfrm>
              <a:off x="6649515" y="3739205"/>
              <a:ext cx="907084" cy="21165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0B34E6FA-8FD5-834F-81D2-1AADEF7212EE}"/>
                </a:ext>
              </a:extLst>
            </p:cNvPr>
            <p:cNvSpPr/>
            <p:nvPr/>
          </p:nvSpPr>
          <p:spPr>
            <a:xfrm>
              <a:off x="6695271" y="3779520"/>
              <a:ext cx="793750" cy="1984375"/>
            </a:xfrm>
            <a:custGeom>
              <a:avLst/>
              <a:gdLst/>
              <a:ahLst/>
              <a:cxnLst/>
              <a:rect l="l" t="t" r="r" b="b"/>
              <a:pathLst>
                <a:path w="793750" h="1984375">
                  <a:moveTo>
                    <a:pt x="0" y="0"/>
                  </a:moveTo>
                  <a:lnTo>
                    <a:pt x="81150" y="341"/>
                  </a:lnTo>
                  <a:lnTo>
                    <a:pt x="159955" y="1343"/>
                  </a:lnTo>
                  <a:lnTo>
                    <a:pt x="236018" y="2973"/>
                  </a:lnTo>
                  <a:lnTo>
                    <a:pt x="308939" y="5197"/>
                  </a:lnTo>
                  <a:lnTo>
                    <a:pt x="378318" y="7982"/>
                  </a:lnTo>
                  <a:lnTo>
                    <a:pt x="443758" y="11295"/>
                  </a:lnTo>
                  <a:lnTo>
                    <a:pt x="504859" y="15102"/>
                  </a:lnTo>
                  <a:lnTo>
                    <a:pt x="561222" y="19371"/>
                  </a:lnTo>
                  <a:lnTo>
                    <a:pt x="612448" y="24068"/>
                  </a:lnTo>
                  <a:lnTo>
                    <a:pt x="658138" y="29159"/>
                  </a:lnTo>
                  <a:lnTo>
                    <a:pt x="697894" y="34612"/>
                  </a:lnTo>
                  <a:lnTo>
                    <a:pt x="758005" y="46470"/>
                  </a:lnTo>
                  <a:lnTo>
                    <a:pt x="793688" y="66138"/>
                  </a:lnTo>
                  <a:lnTo>
                    <a:pt x="793688" y="1918081"/>
                  </a:lnTo>
                  <a:lnTo>
                    <a:pt x="789590" y="1924844"/>
                  </a:lnTo>
                  <a:lnTo>
                    <a:pt x="731316" y="1943826"/>
                  </a:lnTo>
                  <a:lnTo>
                    <a:pt x="658138" y="1955060"/>
                  </a:lnTo>
                  <a:lnTo>
                    <a:pt x="612448" y="1960152"/>
                  </a:lnTo>
                  <a:lnTo>
                    <a:pt x="561222" y="1964849"/>
                  </a:lnTo>
                  <a:lnTo>
                    <a:pt x="504859" y="1969117"/>
                  </a:lnTo>
                  <a:lnTo>
                    <a:pt x="443758" y="1972925"/>
                  </a:lnTo>
                  <a:lnTo>
                    <a:pt x="378318" y="1976238"/>
                  </a:lnTo>
                  <a:lnTo>
                    <a:pt x="308939" y="1979023"/>
                  </a:lnTo>
                  <a:lnTo>
                    <a:pt x="236018" y="1981247"/>
                  </a:lnTo>
                  <a:lnTo>
                    <a:pt x="159955" y="1982876"/>
                  </a:lnTo>
                  <a:lnTo>
                    <a:pt x="81150" y="1983879"/>
                  </a:lnTo>
                  <a:lnTo>
                    <a:pt x="0" y="1984220"/>
                  </a:lnTo>
                </a:path>
              </a:pathLst>
            </a:custGeom>
            <a:ln w="419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B3BAB212-D979-DE48-83B3-38781B245988}"/>
                </a:ext>
              </a:extLst>
            </p:cNvPr>
            <p:cNvSpPr/>
            <p:nvPr/>
          </p:nvSpPr>
          <p:spPr>
            <a:xfrm>
              <a:off x="6649515" y="5801983"/>
              <a:ext cx="907084" cy="11657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A10C88E5-C7C1-E947-9A20-9122284B76FE}"/>
                </a:ext>
              </a:extLst>
            </p:cNvPr>
            <p:cNvSpPr/>
            <p:nvPr/>
          </p:nvSpPr>
          <p:spPr>
            <a:xfrm>
              <a:off x="6695271" y="5843108"/>
              <a:ext cx="793750" cy="1031875"/>
            </a:xfrm>
            <a:custGeom>
              <a:avLst/>
              <a:gdLst/>
              <a:ahLst/>
              <a:cxnLst/>
              <a:rect l="l" t="t" r="r" b="b"/>
              <a:pathLst>
                <a:path w="793750" h="1031875">
                  <a:moveTo>
                    <a:pt x="0" y="0"/>
                  </a:moveTo>
                  <a:lnTo>
                    <a:pt x="81150" y="341"/>
                  </a:lnTo>
                  <a:lnTo>
                    <a:pt x="159955" y="1343"/>
                  </a:lnTo>
                  <a:lnTo>
                    <a:pt x="236018" y="2973"/>
                  </a:lnTo>
                  <a:lnTo>
                    <a:pt x="308939" y="5197"/>
                  </a:lnTo>
                  <a:lnTo>
                    <a:pt x="378318" y="7982"/>
                  </a:lnTo>
                  <a:lnTo>
                    <a:pt x="443758" y="11295"/>
                  </a:lnTo>
                  <a:lnTo>
                    <a:pt x="504859" y="15102"/>
                  </a:lnTo>
                  <a:lnTo>
                    <a:pt x="561222" y="19371"/>
                  </a:lnTo>
                  <a:lnTo>
                    <a:pt x="612448" y="24068"/>
                  </a:lnTo>
                  <a:lnTo>
                    <a:pt x="658138" y="29159"/>
                  </a:lnTo>
                  <a:lnTo>
                    <a:pt x="697894" y="34612"/>
                  </a:lnTo>
                  <a:lnTo>
                    <a:pt x="758005" y="46470"/>
                  </a:lnTo>
                  <a:lnTo>
                    <a:pt x="793688" y="66137"/>
                  </a:lnTo>
                  <a:lnTo>
                    <a:pt x="793688" y="965656"/>
                  </a:lnTo>
                  <a:lnTo>
                    <a:pt x="789590" y="972418"/>
                  </a:lnTo>
                  <a:lnTo>
                    <a:pt x="731316" y="991400"/>
                  </a:lnTo>
                  <a:lnTo>
                    <a:pt x="658138" y="1002635"/>
                  </a:lnTo>
                  <a:lnTo>
                    <a:pt x="612448" y="1007726"/>
                  </a:lnTo>
                  <a:lnTo>
                    <a:pt x="561222" y="1012423"/>
                  </a:lnTo>
                  <a:lnTo>
                    <a:pt x="504859" y="1016692"/>
                  </a:lnTo>
                  <a:lnTo>
                    <a:pt x="443758" y="1020499"/>
                  </a:lnTo>
                  <a:lnTo>
                    <a:pt x="378318" y="1023812"/>
                  </a:lnTo>
                  <a:lnTo>
                    <a:pt x="308939" y="1026597"/>
                  </a:lnTo>
                  <a:lnTo>
                    <a:pt x="236018" y="1028821"/>
                  </a:lnTo>
                  <a:lnTo>
                    <a:pt x="159955" y="1030451"/>
                  </a:lnTo>
                  <a:lnTo>
                    <a:pt x="81150" y="1031453"/>
                  </a:lnTo>
                  <a:lnTo>
                    <a:pt x="0" y="1031794"/>
                  </a:lnTo>
                </a:path>
              </a:pathLst>
            </a:custGeom>
            <a:ln w="419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3AD1DDAD-DB49-4843-B54F-6640BB61B21B}"/>
                </a:ext>
              </a:extLst>
            </p:cNvPr>
            <p:cNvSpPr/>
            <p:nvPr/>
          </p:nvSpPr>
          <p:spPr>
            <a:xfrm>
              <a:off x="6649515" y="641677"/>
              <a:ext cx="907084" cy="31512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91BD28A3-596E-3540-8F26-F8F040CB8942}"/>
                </a:ext>
              </a:extLst>
            </p:cNvPr>
            <p:cNvSpPr/>
            <p:nvPr/>
          </p:nvSpPr>
          <p:spPr>
            <a:xfrm>
              <a:off x="6695271" y="684136"/>
              <a:ext cx="793750" cy="3016250"/>
            </a:xfrm>
            <a:custGeom>
              <a:avLst/>
              <a:gdLst/>
              <a:ahLst/>
              <a:cxnLst/>
              <a:rect l="l" t="t" r="r" b="b"/>
              <a:pathLst>
                <a:path w="793750" h="3016250">
                  <a:moveTo>
                    <a:pt x="0" y="0"/>
                  </a:moveTo>
                  <a:lnTo>
                    <a:pt x="81150" y="341"/>
                  </a:lnTo>
                  <a:lnTo>
                    <a:pt x="159955" y="1343"/>
                  </a:lnTo>
                  <a:lnTo>
                    <a:pt x="236018" y="2973"/>
                  </a:lnTo>
                  <a:lnTo>
                    <a:pt x="308939" y="5197"/>
                  </a:lnTo>
                  <a:lnTo>
                    <a:pt x="378318" y="7982"/>
                  </a:lnTo>
                  <a:lnTo>
                    <a:pt x="443758" y="11295"/>
                  </a:lnTo>
                  <a:lnTo>
                    <a:pt x="504859" y="15102"/>
                  </a:lnTo>
                  <a:lnTo>
                    <a:pt x="561222" y="19371"/>
                  </a:lnTo>
                  <a:lnTo>
                    <a:pt x="612448" y="24068"/>
                  </a:lnTo>
                  <a:lnTo>
                    <a:pt x="658138" y="29159"/>
                  </a:lnTo>
                  <a:lnTo>
                    <a:pt x="697894" y="34613"/>
                  </a:lnTo>
                  <a:lnTo>
                    <a:pt x="758005" y="46471"/>
                  </a:lnTo>
                  <a:lnTo>
                    <a:pt x="793688" y="66138"/>
                  </a:lnTo>
                  <a:lnTo>
                    <a:pt x="793688" y="2949876"/>
                  </a:lnTo>
                  <a:lnTo>
                    <a:pt x="789590" y="2956638"/>
                  </a:lnTo>
                  <a:lnTo>
                    <a:pt x="731316" y="2975620"/>
                  </a:lnTo>
                  <a:lnTo>
                    <a:pt x="658138" y="2986855"/>
                  </a:lnTo>
                  <a:lnTo>
                    <a:pt x="612448" y="2991946"/>
                  </a:lnTo>
                  <a:lnTo>
                    <a:pt x="561222" y="2996643"/>
                  </a:lnTo>
                  <a:lnTo>
                    <a:pt x="504859" y="3000912"/>
                  </a:lnTo>
                  <a:lnTo>
                    <a:pt x="443758" y="3004719"/>
                  </a:lnTo>
                  <a:lnTo>
                    <a:pt x="378318" y="3008032"/>
                  </a:lnTo>
                  <a:lnTo>
                    <a:pt x="308939" y="3010817"/>
                  </a:lnTo>
                  <a:lnTo>
                    <a:pt x="236018" y="3013041"/>
                  </a:lnTo>
                  <a:lnTo>
                    <a:pt x="159955" y="3014671"/>
                  </a:lnTo>
                  <a:lnTo>
                    <a:pt x="81150" y="3015673"/>
                  </a:lnTo>
                  <a:lnTo>
                    <a:pt x="0" y="3016015"/>
                  </a:lnTo>
                </a:path>
              </a:pathLst>
            </a:custGeom>
            <a:ln w="419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4">
            <a:extLst>
              <a:ext uri="{FF2B5EF4-FFF2-40B4-BE49-F238E27FC236}">
                <a16:creationId xmlns:a16="http://schemas.microsoft.com/office/drawing/2014/main" id="{E6ED8069-67E8-0047-A90D-13B185A41FD5}"/>
              </a:ext>
            </a:extLst>
          </p:cNvPr>
          <p:cNvSpPr txBox="1"/>
          <p:nvPr/>
        </p:nvSpPr>
        <p:spPr>
          <a:xfrm>
            <a:off x="9597477" y="4682238"/>
            <a:ext cx="1745543" cy="55463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b="1" spc="-5" dirty="0">
                <a:latin typeface="Calibri"/>
                <a:cs typeface="Calibri"/>
              </a:rPr>
              <a:t>Level</a:t>
            </a:r>
            <a:r>
              <a:rPr sz="3500" b="1" spc="-55" dirty="0">
                <a:latin typeface="Calibri"/>
                <a:cs typeface="Calibri"/>
              </a:rPr>
              <a:t> </a:t>
            </a:r>
            <a:r>
              <a:rPr sz="3500" b="1" dirty="0">
                <a:latin typeface="Calibri"/>
                <a:cs typeface="Calibri"/>
              </a:rPr>
              <a:t>I</a:t>
            </a:r>
            <a:endParaRPr sz="3500" dirty="0">
              <a:latin typeface="Calibri"/>
              <a:cs typeface="Calibri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2E84F3E-2871-0B4F-AAD2-3C3A0144E7AC}"/>
              </a:ext>
            </a:extLst>
          </p:cNvPr>
          <p:cNvSpPr txBox="1"/>
          <p:nvPr/>
        </p:nvSpPr>
        <p:spPr>
          <a:xfrm>
            <a:off x="9587065" y="1927216"/>
            <a:ext cx="1745543" cy="55463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b="1" spc="-5" dirty="0">
                <a:latin typeface="Calibri"/>
                <a:cs typeface="Calibri"/>
              </a:rPr>
              <a:t>Level</a:t>
            </a:r>
            <a:r>
              <a:rPr sz="3500" b="1" spc="-55" dirty="0">
                <a:latin typeface="Calibri"/>
                <a:cs typeface="Calibri"/>
              </a:rPr>
              <a:t> </a:t>
            </a:r>
            <a:r>
              <a:rPr sz="3500" b="1" dirty="0">
                <a:latin typeface="Calibri"/>
                <a:cs typeface="Calibri"/>
              </a:rPr>
              <a:t>II</a:t>
            </a:r>
            <a:r>
              <a:rPr lang="fr-FR" sz="3500" b="1" dirty="0">
                <a:latin typeface="Calibri"/>
                <a:cs typeface="Calibri"/>
              </a:rPr>
              <a:t>I</a:t>
            </a:r>
            <a:endParaRPr sz="3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10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589702"/>
              </p:ext>
            </p:extLst>
          </p:nvPr>
        </p:nvGraphicFramePr>
        <p:xfrm>
          <a:off x="1775522" y="116632"/>
          <a:ext cx="8712966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900"/>
                        <a:t>Membres es-qualité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Patricia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Thoreux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s.section CNU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Philippe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Tracol</a:t>
                      </a:r>
                      <a:endParaRPr lang="fr-FR" sz="19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Président CNP-COT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Bruno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Dohin</a:t>
                      </a:r>
                      <a:endParaRPr lang="fi-FI" sz="19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Collège de Pédiatrie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it-IT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Martz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CJO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19337" y="2132856"/>
          <a:ext cx="12072662" cy="4571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5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54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900"/>
                        <a:t>13 Coordonnateurs</a:t>
                      </a:r>
                      <a:r>
                        <a:rPr lang="fr-FR" sz="1900" baseline="0"/>
                        <a:t> régionaux DES (invités permanents)</a:t>
                      </a:r>
                      <a:endParaRPr lang="fr-FR" sz="19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156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Nich</a:t>
                      </a:r>
                      <a:endParaRPr lang="fr-FR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Pays</a:t>
                      </a:r>
                      <a:r>
                        <a:rPr lang="fr-FR" sz="1900" b="0" i="0" u="none" strike="noStrike" baseline="0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de Loire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Henri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Migaud</a:t>
                      </a:r>
                      <a:endParaRPr lang="fi-FI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Haut de France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  <a:r>
                        <a:rPr lang="fr-FR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Hulet</a:t>
                      </a:r>
                      <a:endParaRPr lang="fi-FI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Normandie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Dominique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Le</a:t>
                      </a:r>
                      <a:r>
                        <a:rPr lang="fi-FI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900" b="0" i="0" u="none" strike="noStrike" baseline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Nen</a:t>
                      </a:r>
                      <a:endParaRPr lang="fi-FI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Bretagne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Jean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Brilhault</a:t>
                      </a:r>
                      <a:endParaRPr lang="fi-FI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Centre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pl-PL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Olivier</a:t>
                      </a:r>
                      <a:r>
                        <a:rPr lang="pl-PL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l-PL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Nouvelle</a:t>
                      </a:r>
                      <a:r>
                        <a:rPr lang="fr-FR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Aquitaine</a:t>
                      </a:r>
                      <a:endParaRPr lang="fr-FR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Occitanie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Georges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Curvale</a:t>
                      </a:r>
                      <a:endParaRPr lang="fr-FR" sz="19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PACA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Elvire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Servien</a:t>
                      </a:r>
                      <a:endParaRPr lang="hu-HU" sz="19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Auvergne-</a:t>
                      </a:r>
                      <a:r>
                        <a:rPr lang="fr-FR" sz="19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Rhônes</a:t>
                      </a:r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-Alpes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Emmanuel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Baulot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Bourgogne-Franche</a:t>
                      </a:r>
                      <a:r>
                        <a:rPr lang="fr-FR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Comté</a:t>
                      </a:r>
                      <a:endParaRPr lang="fr-FR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Yann-Philippe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Charles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Grand</a:t>
                      </a:r>
                      <a:r>
                        <a:rPr lang="fr-FR" sz="19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Est</a:t>
                      </a:r>
                      <a:endParaRPr lang="fr-FR" sz="19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Pascal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Bizot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IDF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7620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Jean-Louis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9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Rouvillain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Antilles-Guyane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594CA8-40B7-874F-B38A-A236052F46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556F2CF-C990-734A-AD9A-E82DFA01A92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30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BACC69-F8CE-524C-8DBC-A290F0A3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de Concordance de script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0A8ABD-B2F8-0A47-BBE9-31C411E9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37820" indent="-315595" algn="just">
              <a:spcBef>
                <a:spcPts val="125"/>
              </a:spcBef>
              <a:buFont typeface="Arial"/>
              <a:buChar char="•"/>
              <a:tabLst>
                <a:tab pos="338455" algn="l"/>
              </a:tabLst>
            </a:pPr>
            <a:r>
              <a:rPr lang="fr-FR" sz="2400" b="1" spc="10" dirty="0">
                <a:latin typeface="+mj-lt"/>
                <a:cs typeface="Arial"/>
              </a:rPr>
              <a:t>Mesurer </a:t>
            </a:r>
            <a:r>
              <a:rPr lang="fr-FR" sz="2400" b="1" spc="15" dirty="0">
                <a:latin typeface="+mj-lt"/>
                <a:cs typeface="Arial"/>
              </a:rPr>
              <a:t>un </a:t>
            </a:r>
            <a:r>
              <a:rPr lang="fr-FR" sz="2400" b="1" spc="10" dirty="0">
                <a:latin typeface="+mj-lt"/>
                <a:cs typeface="Arial"/>
              </a:rPr>
              <a:t>aspect particulier </a:t>
            </a:r>
            <a:r>
              <a:rPr lang="fr-FR" sz="2400" b="1" spc="15" dirty="0">
                <a:latin typeface="+mj-lt"/>
                <a:cs typeface="Arial"/>
              </a:rPr>
              <a:t>du </a:t>
            </a:r>
            <a:r>
              <a:rPr lang="fr-FR" sz="2400" b="1" spc="10" dirty="0">
                <a:latin typeface="+mj-lt"/>
                <a:cs typeface="Arial"/>
              </a:rPr>
              <a:t>raisonnement clinique </a:t>
            </a:r>
            <a:r>
              <a:rPr lang="fr-FR" sz="2400" b="1" spc="5" dirty="0">
                <a:latin typeface="+mj-lt"/>
                <a:cs typeface="Arial"/>
              </a:rPr>
              <a:t>:</a:t>
            </a:r>
            <a:endParaRPr lang="fr-FR" sz="2400" dirty="0">
              <a:latin typeface="+mj-lt"/>
              <a:cs typeface="Arial"/>
            </a:endParaRPr>
          </a:p>
          <a:p>
            <a:pPr marL="842010" marR="305435" lvl="1" indent="-314960">
              <a:lnSpc>
                <a:spcPct val="100800"/>
              </a:lnSpc>
              <a:spcBef>
                <a:spcPts val="45"/>
              </a:spcBef>
              <a:buChar char="—"/>
              <a:tabLst>
                <a:tab pos="842644" algn="l"/>
              </a:tabLst>
            </a:pPr>
            <a:r>
              <a:rPr lang="fr-FR" sz="2100" spc="-5" dirty="0">
                <a:latin typeface="+mj-lt"/>
                <a:cs typeface="Arial"/>
              </a:rPr>
              <a:t>l’aptitude à interpréter </a:t>
            </a:r>
            <a:r>
              <a:rPr lang="fr-FR" sz="2100" dirty="0">
                <a:latin typeface="+mj-lt"/>
                <a:cs typeface="Arial"/>
              </a:rPr>
              <a:t>des </a:t>
            </a:r>
            <a:r>
              <a:rPr lang="fr-FR" sz="2100" spc="-5" dirty="0">
                <a:latin typeface="+mj-lt"/>
                <a:cs typeface="Arial"/>
              </a:rPr>
              <a:t>informations médicales </a:t>
            </a:r>
            <a:r>
              <a:rPr lang="fr-FR" sz="2100" dirty="0">
                <a:latin typeface="+mj-lt"/>
                <a:cs typeface="Arial"/>
              </a:rPr>
              <a:t>dans </a:t>
            </a:r>
            <a:r>
              <a:rPr lang="fr-FR" sz="2100" spc="-5" dirty="0">
                <a:latin typeface="+mj-lt"/>
                <a:cs typeface="Arial"/>
              </a:rPr>
              <a:t>un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contexte  d’incertitude</a:t>
            </a:r>
            <a:r>
              <a:rPr lang="fr-FR" sz="2100" b="1" spc="-5" dirty="0">
                <a:solidFill>
                  <a:srgbClr val="0000FF"/>
                </a:solidFill>
                <a:latin typeface="+mj-lt"/>
                <a:cs typeface="Arial"/>
              </a:rPr>
              <a:t>.</a:t>
            </a:r>
            <a:endParaRPr lang="fr-FR" sz="2100" dirty="0">
              <a:latin typeface="+mj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har char="—"/>
            </a:pPr>
            <a:endParaRPr lang="fr-FR" sz="2250" dirty="0">
              <a:latin typeface="+mj-lt"/>
              <a:cs typeface="Arial"/>
            </a:endParaRPr>
          </a:p>
          <a:p>
            <a:pPr marL="400685" indent="-378460" algn="just">
              <a:buFont typeface="Arial"/>
              <a:buChar char="•"/>
              <a:tabLst>
                <a:tab pos="401320" algn="l"/>
              </a:tabLst>
            </a:pPr>
            <a:r>
              <a:rPr lang="fr-FR" sz="2400" b="1" spc="10" dirty="0">
                <a:latin typeface="+mj-lt"/>
                <a:cs typeface="Arial"/>
              </a:rPr>
              <a:t>Originalités</a:t>
            </a:r>
            <a:r>
              <a:rPr lang="fr-FR" sz="2400" b="1" spc="5" dirty="0">
                <a:latin typeface="+mj-lt"/>
                <a:cs typeface="Arial"/>
              </a:rPr>
              <a:t> :</a:t>
            </a:r>
            <a:endParaRPr lang="fr-FR" sz="2400" dirty="0">
              <a:latin typeface="+mj-lt"/>
              <a:cs typeface="Arial"/>
            </a:endParaRPr>
          </a:p>
          <a:p>
            <a:pPr marL="904875" marR="5080" lvl="1" indent="-378460" algn="just">
              <a:lnSpc>
                <a:spcPct val="98700"/>
              </a:lnSpc>
              <a:spcBef>
                <a:spcPts val="95"/>
              </a:spcBef>
              <a:buFont typeface="Arial"/>
              <a:buChar char="—"/>
              <a:tabLst>
                <a:tab pos="905510" algn="l"/>
              </a:tabLst>
            </a:pP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Comparaison des choix des étudiants à ceux d’un panel  d’experts </a:t>
            </a:r>
            <a:r>
              <a:rPr lang="fr-FR" sz="2100" spc="-5" dirty="0">
                <a:solidFill>
                  <a:srgbClr val="0000FF"/>
                </a:solidFill>
                <a:latin typeface="+mj-lt"/>
                <a:cs typeface="Arial"/>
              </a:rPr>
              <a:t>: </a:t>
            </a:r>
            <a:r>
              <a:rPr lang="fr-FR" sz="2100" spc="-5" dirty="0">
                <a:latin typeface="+mj-lt"/>
                <a:cs typeface="Arial"/>
              </a:rPr>
              <a:t>plus </a:t>
            </a:r>
            <a:r>
              <a:rPr lang="fr-FR" sz="2100" dirty="0">
                <a:latin typeface="+mj-lt"/>
                <a:cs typeface="Arial"/>
              </a:rPr>
              <a:t>leurs </a:t>
            </a:r>
            <a:r>
              <a:rPr lang="fr-FR" sz="2100" spc="-5" dirty="0">
                <a:latin typeface="+mj-lt"/>
                <a:cs typeface="Arial"/>
              </a:rPr>
              <a:t>choix se </a:t>
            </a:r>
            <a:r>
              <a:rPr lang="fr-FR" sz="2100" dirty="0">
                <a:latin typeface="+mj-lt"/>
                <a:cs typeface="Arial"/>
              </a:rPr>
              <a:t>rapprochent </a:t>
            </a:r>
            <a:r>
              <a:rPr lang="fr-FR" sz="2100" spc="-5" dirty="0">
                <a:latin typeface="+mj-lt"/>
                <a:cs typeface="Arial"/>
              </a:rPr>
              <a:t>de ceux </a:t>
            </a:r>
            <a:r>
              <a:rPr lang="fr-FR" sz="2100" dirty="0">
                <a:latin typeface="+mj-lt"/>
                <a:cs typeface="Arial"/>
              </a:rPr>
              <a:t>des </a:t>
            </a:r>
            <a:r>
              <a:rPr lang="fr-FR" sz="2100" spc="-5" dirty="0">
                <a:latin typeface="+mj-lt"/>
                <a:cs typeface="Arial"/>
              </a:rPr>
              <a:t>experts, </a:t>
            </a:r>
            <a:r>
              <a:rPr lang="fr-FR" sz="2100" dirty="0">
                <a:latin typeface="+mj-lt"/>
                <a:cs typeface="Arial"/>
              </a:rPr>
              <a:t>plus  </a:t>
            </a:r>
            <a:r>
              <a:rPr lang="fr-FR" sz="2100" spc="-5" dirty="0">
                <a:latin typeface="+mj-lt"/>
                <a:cs typeface="Arial"/>
              </a:rPr>
              <a:t>le </a:t>
            </a:r>
            <a:r>
              <a:rPr lang="fr-FR" sz="2100" dirty="0">
                <a:latin typeface="+mj-lt"/>
                <a:cs typeface="Arial"/>
              </a:rPr>
              <a:t>raisonnement des </a:t>
            </a:r>
            <a:r>
              <a:rPr lang="fr-FR" sz="2100" spc="-5" dirty="0">
                <a:latin typeface="+mj-lt"/>
                <a:cs typeface="Arial"/>
              </a:rPr>
              <a:t>étudiants est </a:t>
            </a:r>
            <a:r>
              <a:rPr lang="fr-FR" sz="2100" dirty="0">
                <a:latin typeface="+mj-lt"/>
                <a:cs typeface="Arial"/>
              </a:rPr>
              <a:t>considéré </a:t>
            </a:r>
            <a:r>
              <a:rPr lang="fr-FR" sz="2100" spc="-5" dirty="0">
                <a:latin typeface="+mj-lt"/>
                <a:cs typeface="Arial"/>
              </a:rPr>
              <a:t>comme performant</a:t>
            </a:r>
            <a:endParaRPr lang="fr-FR" sz="2100" dirty="0">
              <a:latin typeface="+mj-lt"/>
              <a:cs typeface="Arial"/>
            </a:endParaRPr>
          </a:p>
          <a:p>
            <a:pPr marL="904875" marR="6350" lvl="1" indent="-378460" algn="just">
              <a:lnSpc>
                <a:spcPct val="100800"/>
              </a:lnSpc>
              <a:buChar char="—"/>
              <a:tabLst>
                <a:tab pos="905510" algn="l"/>
              </a:tabLst>
            </a:pPr>
            <a:r>
              <a:rPr lang="fr-FR" sz="2100" spc="-5" dirty="0">
                <a:latin typeface="+mj-lt"/>
                <a:cs typeface="Arial"/>
              </a:rPr>
              <a:t>Intègre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la notion d’incertitude </a:t>
            </a:r>
            <a:r>
              <a:rPr lang="fr-FR" sz="2100" spc="-5" dirty="0">
                <a:latin typeface="+mj-lt"/>
                <a:cs typeface="Arial"/>
              </a:rPr>
              <a:t>: </a:t>
            </a:r>
            <a:r>
              <a:rPr lang="fr-FR" sz="2100" dirty="0">
                <a:latin typeface="+mj-lt"/>
                <a:cs typeface="Arial"/>
              </a:rPr>
              <a:t>recommandations non applicables </a:t>
            </a:r>
            <a:r>
              <a:rPr lang="fr-FR" sz="2100" spc="-5" dirty="0">
                <a:latin typeface="+mj-lt"/>
                <a:cs typeface="Arial"/>
              </a:rPr>
              <a:t>à  un cas </a:t>
            </a:r>
            <a:r>
              <a:rPr lang="fr-FR" sz="2100" spc="-15" dirty="0">
                <a:latin typeface="+mj-lt"/>
                <a:cs typeface="Arial"/>
              </a:rPr>
              <a:t>particulier, </a:t>
            </a:r>
            <a:r>
              <a:rPr lang="fr-FR" sz="2100" spc="5" dirty="0">
                <a:latin typeface="+mj-lt"/>
                <a:cs typeface="Arial"/>
              </a:rPr>
              <a:t>etc</a:t>
            </a:r>
            <a:r>
              <a:rPr lang="fr-FR" sz="1950" spc="5" dirty="0">
                <a:latin typeface="+mj-lt"/>
                <a:cs typeface="Arial"/>
              </a:rPr>
              <a:t>…</a:t>
            </a:r>
            <a:endParaRPr lang="fr-FR" sz="1950" dirty="0">
              <a:latin typeface="+mj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har char="—"/>
            </a:pPr>
            <a:endParaRPr lang="fr-FR" sz="2350" dirty="0">
              <a:latin typeface="+mj-lt"/>
              <a:cs typeface="Arial"/>
            </a:endParaRPr>
          </a:p>
          <a:p>
            <a:pPr marL="390525" indent="-378460">
              <a:buFont typeface="Arial"/>
              <a:buChar char="•"/>
              <a:tabLst>
                <a:tab pos="390525" algn="l"/>
                <a:tab pos="391160" algn="l"/>
              </a:tabLst>
            </a:pPr>
            <a:r>
              <a:rPr lang="fr-FR" sz="2400" b="1" spc="10" dirty="0">
                <a:latin typeface="+mj-lt"/>
                <a:cs typeface="Arial"/>
              </a:rPr>
              <a:t>Caractéristiques</a:t>
            </a:r>
            <a:r>
              <a:rPr lang="fr-FR" sz="2400" b="1" dirty="0">
                <a:latin typeface="+mj-lt"/>
                <a:cs typeface="Arial"/>
              </a:rPr>
              <a:t> </a:t>
            </a:r>
            <a:r>
              <a:rPr lang="fr-FR" sz="2400" b="1" spc="5" dirty="0">
                <a:latin typeface="+mj-lt"/>
                <a:cs typeface="Arial"/>
              </a:rPr>
              <a:t>:</a:t>
            </a:r>
            <a:endParaRPr lang="fr-FR" sz="2400" dirty="0">
              <a:latin typeface="+mj-lt"/>
              <a:cs typeface="Arial"/>
            </a:endParaRPr>
          </a:p>
          <a:p>
            <a:pPr marL="1209040" lvl="1" indent="-378460">
              <a:lnSpc>
                <a:spcPts val="2515"/>
              </a:lnSpc>
              <a:spcBef>
                <a:spcPts val="65"/>
              </a:spcBef>
              <a:buChar char="—"/>
              <a:tabLst>
                <a:tab pos="1209040" algn="l"/>
                <a:tab pos="1209675" algn="l"/>
              </a:tabLst>
            </a:pPr>
            <a:r>
              <a:rPr lang="fr-FR" sz="2100" spc="-30" dirty="0">
                <a:latin typeface="+mj-lt"/>
                <a:cs typeface="Arial"/>
              </a:rPr>
              <a:t>Technique </a:t>
            </a:r>
            <a:r>
              <a:rPr lang="fr-FR" sz="2100" spc="-5" dirty="0">
                <a:latin typeface="+mj-lt"/>
                <a:cs typeface="Arial"/>
              </a:rPr>
              <a:t>d’évaluation</a:t>
            </a:r>
            <a:r>
              <a:rPr lang="fr-FR" sz="2100" spc="30" dirty="0">
                <a:latin typeface="+mj-lt"/>
                <a:cs typeface="Arial"/>
              </a:rPr>
              <a:t>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standardisée</a:t>
            </a:r>
            <a:endParaRPr lang="fr-FR" sz="2100" dirty="0">
              <a:latin typeface="+mj-lt"/>
              <a:cs typeface="Arial"/>
            </a:endParaRPr>
          </a:p>
          <a:p>
            <a:pPr marL="1209040" lvl="1" indent="-378460">
              <a:lnSpc>
                <a:spcPts val="2475"/>
              </a:lnSpc>
              <a:buChar char="—"/>
              <a:tabLst>
                <a:tab pos="1209040" algn="l"/>
                <a:tab pos="1209675" algn="l"/>
              </a:tabLst>
            </a:pPr>
            <a:r>
              <a:rPr lang="fr-FR" sz="2100" dirty="0">
                <a:latin typeface="+mj-lt"/>
                <a:cs typeface="Arial"/>
              </a:rPr>
              <a:t>Format </a:t>
            </a:r>
            <a:r>
              <a:rPr lang="fr-FR" sz="2100" b="1" i="1" spc="-5" dirty="0" err="1">
                <a:solidFill>
                  <a:srgbClr val="0000FF"/>
                </a:solidFill>
                <a:latin typeface="+mj-lt"/>
                <a:cs typeface="Arial"/>
              </a:rPr>
              <a:t>docimologiquement</a:t>
            </a:r>
            <a:r>
              <a:rPr lang="fr-FR" sz="2100" b="1" i="1" spc="-10" dirty="0">
                <a:solidFill>
                  <a:srgbClr val="0000FF"/>
                </a:solidFill>
                <a:latin typeface="+mj-lt"/>
                <a:cs typeface="Arial"/>
              </a:rPr>
              <a:t>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validé</a:t>
            </a:r>
            <a:endParaRPr lang="fr-FR" sz="2100" dirty="0">
              <a:latin typeface="+mj-lt"/>
              <a:cs typeface="Arial"/>
            </a:endParaRPr>
          </a:p>
          <a:p>
            <a:pPr marL="1209040" lvl="1" indent="-378460">
              <a:lnSpc>
                <a:spcPts val="2475"/>
              </a:lnSpc>
              <a:buChar char="—"/>
              <a:tabLst>
                <a:tab pos="1209040" algn="l"/>
                <a:tab pos="1209675" algn="l"/>
              </a:tabLst>
            </a:pPr>
            <a:r>
              <a:rPr lang="fr-FR" sz="2100" spc="-5" dirty="0">
                <a:latin typeface="+mj-lt"/>
                <a:cs typeface="Arial"/>
              </a:rPr>
              <a:t>Repose sur </a:t>
            </a:r>
            <a:r>
              <a:rPr lang="fr-FR" sz="2100" dirty="0">
                <a:latin typeface="+mj-lt"/>
                <a:cs typeface="Arial"/>
              </a:rPr>
              <a:t>des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bases conceptuelles</a:t>
            </a:r>
            <a:r>
              <a:rPr lang="fr-FR" sz="2100" b="1" i="1" spc="10" dirty="0">
                <a:solidFill>
                  <a:srgbClr val="0000FF"/>
                </a:solidFill>
                <a:latin typeface="+mj-lt"/>
                <a:cs typeface="Arial"/>
              </a:rPr>
              <a:t> </a:t>
            </a:r>
            <a:r>
              <a:rPr lang="fr-FR" sz="2100" b="1" i="1" spc="-5" dirty="0">
                <a:solidFill>
                  <a:srgbClr val="0000FF"/>
                </a:solidFill>
                <a:latin typeface="+mj-lt"/>
                <a:cs typeface="Arial"/>
              </a:rPr>
              <a:t>solides</a:t>
            </a:r>
            <a:endParaRPr lang="fr-FR" sz="2100" dirty="0">
              <a:latin typeface="+mj-lt"/>
              <a:cs typeface="Arial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3673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B8A8D534-0DD2-F74D-9804-99EAF9247521}"/>
              </a:ext>
            </a:extLst>
          </p:cNvPr>
          <p:cNvSpPr txBox="1">
            <a:spLocks/>
          </p:cNvSpPr>
          <p:nvPr/>
        </p:nvSpPr>
        <p:spPr>
          <a:xfrm>
            <a:off x="112975" y="352411"/>
            <a:ext cx="1935481" cy="694421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5"/>
              </a:spcBef>
            </a:pPr>
            <a:r>
              <a:rPr lang="fr-FR" spc="25" dirty="0"/>
              <a:t>TCS</a:t>
            </a:r>
            <a:endParaRPr lang="fr-FR" spc="15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FEA8B2C-E2C8-FC40-B3A4-1DD0EAF74D10}"/>
              </a:ext>
            </a:extLst>
          </p:cNvPr>
          <p:cNvSpPr txBox="1"/>
          <p:nvPr/>
        </p:nvSpPr>
        <p:spPr>
          <a:xfrm>
            <a:off x="2095158" y="625221"/>
            <a:ext cx="7372350" cy="617285"/>
          </a:xfrm>
          <a:prstGeom prst="rect">
            <a:avLst/>
          </a:prstGeom>
          <a:ln w="31496">
            <a:solidFill>
              <a:srgbClr val="FF00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100330" marR="290195">
              <a:lnSpc>
                <a:spcPct val="119700"/>
              </a:lnSpc>
              <a:spcBef>
                <a:spcPts val="5"/>
              </a:spcBef>
            </a:pPr>
            <a:r>
              <a:rPr sz="1750" b="1" spc="-30" dirty="0">
                <a:latin typeface="Arial"/>
                <a:cs typeface="Arial"/>
              </a:rPr>
              <a:t>Vous </a:t>
            </a:r>
            <a:r>
              <a:rPr sz="1750" b="1" dirty="0">
                <a:latin typeface="Arial"/>
                <a:cs typeface="Arial"/>
              </a:rPr>
              <a:t>vous apprêtez </a:t>
            </a:r>
            <a:r>
              <a:rPr sz="1750" b="1" spc="5" dirty="0">
                <a:latin typeface="Arial"/>
                <a:cs typeface="Arial"/>
              </a:rPr>
              <a:t>à partir en voiture le matin </a:t>
            </a:r>
            <a:r>
              <a:rPr lang="fr-FR" sz="1750" b="1" spc="5" dirty="0">
                <a:latin typeface="Arial"/>
                <a:cs typeface="Arial"/>
              </a:rPr>
              <a:t>en hiver</a:t>
            </a:r>
            <a:r>
              <a:rPr sz="1750" b="1" dirty="0">
                <a:latin typeface="Arial"/>
                <a:cs typeface="Arial"/>
              </a:rPr>
              <a:t>.  </a:t>
            </a:r>
            <a:r>
              <a:rPr sz="1750" b="1" spc="5" dirty="0">
                <a:latin typeface="Arial"/>
                <a:cs typeface="Arial"/>
              </a:rPr>
              <a:t>Il </a:t>
            </a:r>
            <a:r>
              <a:rPr sz="1750" b="1" dirty="0">
                <a:latin typeface="Arial"/>
                <a:cs typeface="Arial"/>
              </a:rPr>
              <a:t>neige. </a:t>
            </a:r>
            <a:r>
              <a:rPr sz="1750" b="1" spc="-25" dirty="0">
                <a:latin typeface="Arial"/>
                <a:cs typeface="Arial"/>
              </a:rPr>
              <a:t>Votre </a:t>
            </a:r>
            <a:r>
              <a:rPr sz="1750" b="1" spc="5" dirty="0">
                <a:latin typeface="Arial"/>
                <a:cs typeface="Arial"/>
              </a:rPr>
              <a:t>voiture </a:t>
            </a:r>
            <a:r>
              <a:rPr sz="1750" b="1" dirty="0">
                <a:latin typeface="Arial"/>
                <a:cs typeface="Arial"/>
              </a:rPr>
              <a:t>est garée dans </a:t>
            </a:r>
            <a:r>
              <a:rPr sz="1750" b="1" spc="5" dirty="0">
                <a:latin typeface="Arial"/>
                <a:cs typeface="Arial"/>
              </a:rPr>
              <a:t>la </a:t>
            </a:r>
            <a:r>
              <a:rPr sz="1750" b="1" dirty="0">
                <a:latin typeface="Arial"/>
                <a:cs typeface="Arial"/>
              </a:rPr>
              <a:t>rue. </a:t>
            </a:r>
            <a:r>
              <a:rPr sz="1750" b="1" spc="5" dirty="0">
                <a:latin typeface="Arial"/>
                <a:cs typeface="Arial"/>
              </a:rPr>
              <a:t>Elle ne démarre</a:t>
            </a:r>
            <a:r>
              <a:rPr sz="1750" b="1" spc="135" dirty="0">
                <a:latin typeface="Arial"/>
                <a:cs typeface="Arial"/>
              </a:rPr>
              <a:t> </a:t>
            </a:r>
            <a:r>
              <a:rPr sz="1750" b="1" dirty="0">
                <a:latin typeface="Arial"/>
                <a:cs typeface="Arial"/>
              </a:rPr>
              <a:t>pas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1F5CC0A-0C47-5743-9F2C-67015A7DEC82}"/>
              </a:ext>
            </a:extLst>
          </p:cNvPr>
          <p:cNvSpPr/>
          <p:nvPr/>
        </p:nvSpPr>
        <p:spPr>
          <a:xfrm>
            <a:off x="2263137" y="1381125"/>
            <a:ext cx="0" cy="4457065"/>
          </a:xfrm>
          <a:custGeom>
            <a:avLst/>
            <a:gdLst/>
            <a:ahLst/>
            <a:cxnLst/>
            <a:rect l="l" t="t" r="r" b="b"/>
            <a:pathLst>
              <a:path h="4457065">
                <a:moveTo>
                  <a:pt x="0" y="0"/>
                </a:moveTo>
                <a:lnTo>
                  <a:pt x="1" y="4456684"/>
                </a:lnTo>
              </a:path>
            </a:pathLst>
          </a:custGeom>
          <a:ln w="31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id="{174D230C-26A5-EB4B-BBFF-B089B2123666}"/>
              </a:ext>
            </a:extLst>
          </p:cNvPr>
          <p:cNvGrpSpPr/>
          <p:nvPr/>
        </p:nvGrpSpPr>
        <p:grpSpPr>
          <a:xfrm>
            <a:off x="9386355" y="774447"/>
            <a:ext cx="1268730" cy="5079365"/>
            <a:chOff x="8857678" y="1493055"/>
            <a:chExt cx="1268730" cy="5079365"/>
          </a:xfrm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73D8D3BC-298B-0841-86EE-046F0CBE4C15}"/>
                </a:ext>
              </a:extLst>
            </p:cNvPr>
            <p:cNvSpPr/>
            <p:nvPr/>
          </p:nvSpPr>
          <p:spPr>
            <a:xfrm>
              <a:off x="8873553" y="2099733"/>
              <a:ext cx="0" cy="4457065"/>
            </a:xfrm>
            <a:custGeom>
              <a:avLst/>
              <a:gdLst/>
              <a:ahLst/>
              <a:cxnLst/>
              <a:rect l="l" t="t" r="r" b="b"/>
              <a:pathLst>
                <a:path h="4457065">
                  <a:moveTo>
                    <a:pt x="0" y="0"/>
                  </a:moveTo>
                  <a:lnTo>
                    <a:pt x="1" y="4456684"/>
                  </a:lnTo>
                </a:path>
              </a:pathLst>
            </a:custGeom>
            <a:ln w="314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50DCD185-8363-B64E-A091-26C3D3ECA104}"/>
                </a:ext>
              </a:extLst>
            </p:cNvPr>
            <p:cNvSpPr/>
            <p:nvPr/>
          </p:nvSpPr>
          <p:spPr>
            <a:xfrm>
              <a:off x="8936035" y="1508930"/>
              <a:ext cx="1174115" cy="812165"/>
            </a:xfrm>
            <a:custGeom>
              <a:avLst/>
              <a:gdLst/>
              <a:ahLst/>
              <a:cxnLst/>
              <a:rect l="l" t="t" r="r" b="b"/>
              <a:pathLst>
                <a:path w="1174115" h="812164">
                  <a:moveTo>
                    <a:pt x="843663" y="811892"/>
                  </a:moveTo>
                  <a:lnTo>
                    <a:pt x="1174094" y="568549"/>
                  </a:lnTo>
                  <a:lnTo>
                    <a:pt x="1015809" y="568549"/>
                  </a:lnTo>
                  <a:lnTo>
                    <a:pt x="1015809" y="467101"/>
                  </a:lnTo>
                  <a:lnTo>
                    <a:pt x="1013508" y="422117"/>
                  </a:lnTo>
                  <a:lnTo>
                    <a:pt x="1006746" y="378343"/>
                  </a:lnTo>
                  <a:lnTo>
                    <a:pt x="995733" y="335974"/>
                  </a:lnTo>
                  <a:lnTo>
                    <a:pt x="980680" y="295206"/>
                  </a:lnTo>
                  <a:lnTo>
                    <a:pt x="961798" y="256235"/>
                  </a:lnTo>
                  <a:lnTo>
                    <a:pt x="939298" y="219257"/>
                  </a:lnTo>
                  <a:lnTo>
                    <a:pt x="913390" y="184467"/>
                  </a:lnTo>
                  <a:lnTo>
                    <a:pt x="884284" y="152061"/>
                  </a:lnTo>
                  <a:lnTo>
                    <a:pt x="852192" y="122235"/>
                  </a:lnTo>
                  <a:lnTo>
                    <a:pt x="817325" y="95185"/>
                  </a:lnTo>
                  <a:lnTo>
                    <a:pt x="779892" y="71107"/>
                  </a:lnTo>
                  <a:lnTo>
                    <a:pt x="740106" y="50195"/>
                  </a:lnTo>
                  <a:lnTo>
                    <a:pt x="698175" y="32647"/>
                  </a:lnTo>
                  <a:lnTo>
                    <a:pt x="654312" y="18657"/>
                  </a:lnTo>
                  <a:lnTo>
                    <a:pt x="608726" y="8422"/>
                  </a:lnTo>
                  <a:lnTo>
                    <a:pt x="561629" y="2138"/>
                  </a:lnTo>
                  <a:lnTo>
                    <a:pt x="513231" y="0"/>
                  </a:lnTo>
                  <a:lnTo>
                    <a:pt x="0" y="0"/>
                  </a:lnTo>
                  <a:lnTo>
                    <a:pt x="0" y="243342"/>
                  </a:lnTo>
                  <a:lnTo>
                    <a:pt x="513231" y="243342"/>
                  </a:lnTo>
                  <a:lnTo>
                    <a:pt x="549520" y="249251"/>
                  </a:lnTo>
                  <a:lnTo>
                    <a:pt x="612225" y="292496"/>
                  </a:lnTo>
                  <a:lnTo>
                    <a:pt x="636739" y="327147"/>
                  </a:lnTo>
                  <a:lnTo>
                    <a:pt x="655426" y="368693"/>
                  </a:lnTo>
                  <a:lnTo>
                    <a:pt x="667335" y="415792"/>
                  </a:lnTo>
                  <a:lnTo>
                    <a:pt x="671516" y="467101"/>
                  </a:lnTo>
                  <a:lnTo>
                    <a:pt x="671516" y="568549"/>
                  </a:lnTo>
                  <a:lnTo>
                    <a:pt x="513231" y="568549"/>
                  </a:lnTo>
                  <a:lnTo>
                    <a:pt x="843663" y="811892"/>
                  </a:lnTo>
                  <a:close/>
                </a:path>
              </a:pathLst>
            </a:custGeom>
            <a:ln w="3149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42EE5D23-16A7-2D42-9803-64A63604DC53}"/>
                </a:ext>
              </a:extLst>
            </p:cNvPr>
            <p:cNvSpPr/>
            <p:nvPr/>
          </p:nvSpPr>
          <p:spPr>
            <a:xfrm>
              <a:off x="8874429" y="3491681"/>
              <a:ext cx="955675" cy="897890"/>
            </a:xfrm>
            <a:custGeom>
              <a:avLst/>
              <a:gdLst/>
              <a:ahLst/>
              <a:cxnLst/>
              <a:rect l="l" t="t" r="r" b="b"/>
              <a:pathLst>
                <a:path w="955675" h="897889">
                  <a:moveTo>
                    <a:pt x="686501" y="897636"/>
                  </a:moveTo>
                  <a:lnTo>
                    <a:pt x="955378" y="628594"/>
                  </a:lnTo>
                  <a:lnTo>
                    <a:pt x="826579" y="628594"/>
                  </a:lnTo>
                  <a:lnTo>
                    <a:pt x="826579" y="516431"/>
                  </a:lnTo>
                  <a:lnTo>
                    <a:pt x="824467" y="463631"/>
                  </a:lnTo>
                  <a:lnTo>
                    <a:pt x="818270" y="412355"/>
                  </a:lnTo>
                  <a:lnTo>
                    <a:pt x="808192" y="362864"/>
                  </a:lnTo>
                  <a:lnTo>
                    <a:pt x="794439" y="315417"/>
                  </a:lnTo>
                  <a:lnTo>
                    <a:pt x="777217" y="270274"/>
                  </a:lnTo>
                  <a:lnTo>
                    <a:pt x="756731" y="227694"/>
                  </a:lnTo>
                  <a:lnTo>
                    <a:pt x="733187" y="187937"/>
                  </a:lnTo>
                  <a:lnTo>
                    <a:pt x="706792" y="151263"/>
                  </a:lnTo>
                  <a:lnTo>
                    <a:pt x="677750" y="117931"/>
                  </a:lnTo>
                  <a:lnTo>
                    <a:pt x="646266" y="88201"/>
                  </a:lnTo>
                  <a:lnTo>
                    <a:pt x="612548" y="62332"/>
                  </a:lnTo>
                  <a:lnTo>
                    <a:pt x="576800" y="40585"/>
                  </a:lnTo>
                  <a:lnTo>
                    <a:pt x="539228" y="23218"/>
                  </a:lnTo>
                  <a:lnTo>
                    <a:pt x="500037" y="10492"/>
                  </a:lnTo>
                  <a:lnTo>
                    <a:pt x="459434" y="2666"/>
                  </a:lnTo>
                  <a:lnTo>
                    <a:pt x="417624" y="0"/>
                  </a:lnTo>
                  <a:lnTo>
                    <a:pt x="0" y="0"/>
                  </a:lnTo>
                  <a:lnTo>
                    <a:pt x="0" y="269041"/>
                  </a:lnTo>
                  <a:lnTo>
                    <a:pt x="417624" y="269041"/>
                  </a:lnTo>
                  <a:lnTo>
                    <a:pt x="447153" y="275574"/>
                  </a:lnTo>
                  <a:lnTo>
                    <a:pt x="498176" y="323387"/>
                  </a:lnTo>
                  <a:lnTo>
                    <a:pt x="518124" y="361697"/>
                  </a:lnTo>
                  <a:lnTo>
                    <a:pt x="533330" y="407631"/>
                  </a:lnTo>
                  <a:lnTo>
                    <a:pt x="543021" y="459704"/>
                  </a:lnTo>
                  <a:lnTo>
                    <a:pt x="546423" y="516431"/>
                  </a:lnTo>
                  <a:lnTo>
                    <a:pt x="546423" y="628594"/>
                  </a:lnTo>
                  <a:lnTo>
                    <a:pt x="417624" y="628594"/>
                  </a:lnTo>
                  <a:lnTo>
                    <a:pt x="686501" y="897636"/>
                  </a:lnTo>
                  <a:close/>
                </a:path>
              </a:pathLst>
            </a:custGeom>
            <a:ln w="3149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3" name="object 11">
            <a:extLst>
              <a:ext uri="{FF2B5EF4-FFF2-40B4-BE49-F238E27FC236}">
                <a16:creationId xmlns:a16="http://schemas.microsoft.com/office/drawing/2014/main" id="{5AD700F4-F938-CE47-9FD4-E0507F310A38}"/>
              </a:ext>
            </a:extLst>
          </p:cNvPr>
          <p:cNvGraphicFramePr>
            <a:graphicFrameLocks noGrp="1"/>
          </p:cNvGraphicFramePr>
          <p:nvPr/>
        </p:nvGraphicFramePr>
        <p:xfrm>
          <a:off x="2247389" y="1365377"/>
          <a:ext cx="7138669" cy="4398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135">
                <a:tc>
                  <a:txBody>
                    <a:bodyPr/>
                    <a:lstStyle/>
                    <a:p>
                      <a:pPr marL="486409" marR="479425" indent="81280">
                        <a:lnSpc>
                          <a:spcPct val="119700"/>
                        </a:lnSpc>
                        <a:spcBef>
                          <a:spcPts val="5"/>
                        </a:spcBef>
                      </a:pP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 vous  pensiez</a:t>
                      </a:r>
                      <a:r>
                        <a:rPr sz="1750" b="1" spc="-6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8005" marR="254000" indent="-286385">
                        <a:lnSpc>
                          <a:spcPts val="2090"/>
                        </a:lnSpc>
                        <a:spcBef>
                          <a:spcPts val="495"/>
                        </a:spcBef>
                      </a:pP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Et </a:t>
                      </a:r>
                      <a:r>
                        <a:rPr sz="1750" b="1" spc="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qu’alors</a:t>
                      </a:r>
                      <a:r>
                        <a:rPr sz="1750" b="1" spc="-5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vous  constatez</a:t>
                      </a:r>
                      <a:r>
                        <a:rPr sz="1750" b="1" spc="-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290" marR="154305" indent="1270" algn="ctr">
                        <a:lnSpc>
                          <a:spcPts val="2090"/>
                        </a:lnSpc>
                        <a:spcBef>
                          <a:spcPts val="495"/>
                        </a:spcBef>
                      </a:pPr>
                      <a:r>
                        <a:rPr sz="175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L’impact </a:t>
                      </a:r>
                      <a:r>
                        <a:rPr sz="1750" b="1" spc="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de cette  nouvelle information</a:t>
                      </a:r>
                      <a:r>
                        <a:rPr sz="1750" b="1" spc="-7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sur  votre hypothèse est</a:t>
                      </a:r>
                      <a:r>
                        <a:rPr sz="1750" b="1" spc="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35">
                <a:tc>
                  <a:txBody>
                    <a:bodyPr/>
                    <a:lstStyle/>
                    <a:p>
                      <a:pPr marL="100330" marR="116839">
                        <a:lnSpc>
                          <a:spcPct val="100800"/>
                        </a:lnSpc>
                        <a:spcBef>
                          <a:spcPts val="340"/>
                        </a:spcBef>
                      </a:pPr>
                      <a:r>
                        <a:rPr sz="1750" spc="5" dirty="0">
                          <a:latin typeface="Arial"/>
                          <a:cs typeface="Arial"/>
                        </a:rPr>
                        <a:t>Que votre 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réservoir est</a:t>
                      </a:r>
                      <a:r>
                        <a:rPr sz="17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vide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 marR="144780">
                        <a:lnSpc>
                          <a:spcPts val="2090"/>
                        </a:lnSpc>
                        <a:spcBef>
                          <a:spcPts val="195"/>
                        </a:spcBef>
                      </a:pPr>
                      <a:r>
                        <a:rPr sz="1750" spc="-25" dirty="0">
                          <a:latin typeface="Arial"/>
                          <a:cs typeface="Arial"/>
                        </a:rPr>
                        <a:t>Vous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avez roulé la  </a:t>
                      </a:r>
                      <a:r>
                        <a:rPr sz="1750" spc="-5" dirty="0">
                          <a:latin typeface="Arial"/>
                          <a:cs typeface="Arial"/>
                        </a:rPr>
                        <a:t>veille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avec le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témoin  du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réservoir</a:t>
                      </a:r>
                      <a:r>
                        <a:rPr sz="17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allumé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>
                        <a:lnSpc>
                          <a:spcPts val="2060"/>
                        </a:lnSpc>
                        <a:tabLst>
                          <a:tab pos="931544" algn="l"/>
                          <a:tab pos="1383030" algn="l"/>
                          <a:tab pos="1696720" algn="l"/>
                          <a:tab pos="2204720" algn="l"/>
                        </a:tabLst>
                      </a:pPr>
                      <a:r>
                        <a:rPr sz="1750" b="1" spc="5" dirty="0">
                          <a:latin typeface="Arial"/>
                          <a:cs typeface="Arial"/>
                        </a:rPr>
                        <a:t>-2	-1	0	+1	+2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133">
                <a:tc>
                  <a:txBody>
                    <a:bodyPr/>
                    <a:lstStyle/>
                    <a:p>
                      <a:pPr marL="100330" marR="714375">
                        <a:lnSpc>
                          <a:spcPts val="2090"/>
                        </a:lnSpc>
                        <a:spcBef>
                          <a:spcPts val="455"/>
                        </a:spcBef>
                      </a:pPr>
                      <a:r>
                        <a:rPr sz="1750" spc="5" dirty="0">
                          <a:latin typeface="Arial"/>
                          <a:cs typeface="Arial"/>
                        </a:rPr>
                        <a:t>Que votre 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batterie</a:t>
                      </a:r>
                      <a:r>
                        <a:rPr sz="17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est 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morte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577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 marR="253365">
                        <a:lnSpc>
                          <a:spcPct val="100099"/>
                        </a:lnSpc>
                        <a:spcBef>
                          <a:spcPts val="110"/>
                        </a:spcBef>
                      </a:pPr>
                      <a:r>
                        <a:rPr sz="1750" spc="-25" dirty="0">
                          <a:latin typeface="Arial"/>
                          <a:cs typeface="Arial"/>
                        </a:rPr>
                        <a:t>Vous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avez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acheté  votre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voiture</a:t>
                      </a:r>
                      <a:r>
                        <a:rPr sz="17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neuve  </a:t>
                      </a:r>
                      <a:r>
                        <a:rPr sz="1750" spc="-5" dirty="0">
                          <a:latin typeface="Arial"/>
                          <a:cs typeface="Arial"/>
                        </a:rPr>
                        <a:t>il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y a 4</a:t>
                      </a:r>
                      <a:r>
                        <a:rPr sz="17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ans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9425">
                        <a:lnSpc>
                          <a:spcPts val="2055"/>
                        </a:lnSpc>
                        <a:tabLst>
                          <a:tab pos="930910" algn="l"/>
                          <a:tab pos="1382395" algn="l"/>
                          <a:tab pos="1696085" algn="l"/>
                          <a:tab pos="2203450" algn="l"/>
                        </a:tabLst>
                      </a:pPr>
                      <a:r>
                        <a:rPr sz="1750" b="1" spc="5" dirty="0">
                          <a:latin typeface="Arial"/>
                          <a:cs typeface="Arial"/>
                        </a:rPr>
                        <a:t>-2	-1	0	+1	+2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135">
                <a:tc>
                  <a:txBody>
                    <a:bodyPr/>
                    <a:lstStyle/>
                    <a:p>
                      <a:pPr marL="100330" marR="367030">
                        <a:lnSpc>
                          <a:spcPts val="2090"/>
                        </a:lnSpc>
                        <a:spcBef>
                          <a:spcPts val="204"/>
                        </a:spcBef>
                      </a:pPr>
                      <a:r>
                        <a:rPr sz="1750" spc="5" dirty="0">
                          <a:latin typeface="Arial"/>
                          <a:cs typeface="Arial"/>
                        </a:rPr>
                        <a:t>Que votre 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alternateur ne  fonctionne</a:t>
                      </a:r>
                      <a:r>
                        <a:rPr sz="17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pas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30" marR="195580">
                        <a:lnSpc>
                          <a:spcPts val="2090"/>
                        </a:lnSpc>
                        <a:spcBef>
                          <a:spcPts val="204"/>
                        </a:spcBef>
                      </a:pPr>
                      <a:r>
                        <a:rPr sz="1750" dirty="0">
                          <a:latin typeface="Arial"/>
                          <a:cs typeface="Arial"/>
                        </a:rPr>
                        <a:t>Rien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ne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s’allume</a:t>
                      </a:r>
                      <a:r>
                        <a:rPr sz="175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750" spc="5" dirty="0">
                          <a:latin typeface="Arial"/>
                          <a:cs typeface="Arial"/>
                        </a:rPr>
                        <a:t>au  </a:t>
                      </a:r>
                      <a:r>
                        <a:rPr sz="1750" dirty="0">
                          <a:latin typeface="Arial"/>
                          <a:cs typeface="Arial"/>
                        </a:rPr>
                        <a:t>démarrage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9425">
                        <a:lnSpc>
                          <a:spcPts val="2045"/>
                        </a:lnSpc>
                        <a:tabLst>
                          <a:tab pos="930910" algn="l"/>
                          <a:tab pos="1382395" algn="l"/>
                          <a:tab pos="1696085" algn="l"/>
                          <a:tab pos="2203450" algn="l"/>
                        </a:tabLst>
                      </a:pPr>
                      <a:r>
                        <a:rPr sz="1750" b="1" spc="5" dirty="0">
                          <a:latin typeface="Arial"/>
                          <a:cs typeface="Arial"/>
                        </a:rPr>
                        <a:t>-2	-1	0	+1	+2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402">
                <a:tc gridSpan="3"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2491105" algn="l"/>
                          <a:tab pos="5351780" algn="l"/>
                        </a:tabLst>
                      </a:pPr>
                      <a:r>
                        <a:rPr sz="1550" b="1" spc="-10" dirty="0">
                          <a:latin typeface="Arial"/>
                          <a:cs typeface="Arial"/>
                        </a:rPr>
                        <a:t>-2:</a:t>
                      </a:r>
                      <a:r>
                        <a:rPr sz="15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5" dirty="0">
                          <a:latin typeface="Arial"/>
                          <a:cs typeface="Arial"/>
                        </a:rPr>
                        <a:t>Totalement</a:t>
                      </a:r>
                      <a:r>
                        <a:rPr sz="15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négatif	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0 : Ni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plus ni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moins négatif	+1 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5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Positif</a:t>
                      </a:r>
                      <a:endParaRPr sz="1550">
                        <a:latin typeface="Arial"/>
                        <a:cs typeface="Arial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  <a:spcBef>
                          <a:spcPts val="360"/>
                        </a:spcBef>
                        <a:tabLst>
                          <a:tab pos="5390515" algn="l"/>
                        </a:tabLst>
                      </a:pPr>
                      <a:r>
                        <a:rPr sz="1550" b="1" spc="-10" dirty="0">
                          <a:latin typeface="Arial"/>
                          <a:cs typeface="Arial"/>
                        </a:rPr>
                        <a:t>-1: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Négatif	+2 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1550" b="1" spc="-30" dirty="0">
                          <a:latin typeface="Arial"/>
                          <a:cs typeface="Arial"/>
                        </a:rPr>
                        <a:t>Très</a:t>
                      </a:r>
                      <a:r>
                        <a:rPr sz="15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positif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2730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object 12">
            <a:extLst>
              <a:ext uri="{FF2B5EF4-FFF2-40B4-BE49-F238E27FC236}">
                <a16:creationId xmlns:a16="http://schemas.microsoft.com/office/drawing/2014/main" id="{18C1A302-437F-DA4A-9B1A-E5B603C5A43F}"/>
              </a:ext>
            </a:extLst>
          </p:cNvPr>
          <p:cNvSpPr txBox="1"/>
          <p:nvPr/>
        </p:nvSpPr>
        <p:spPr>
          <a:xfrm>
            <a:off x="9805278" y="1671908"/>
            <a:ext cx="905510" cy="8255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ts val="2090"/>
              </a:lnSpc>
              <a:spcBef>
                <a:spcPts val="190"/>
              </a:spcBef>
            </a:pPr>
            <a:r>
              <a:rPr sz="1750" b="1" spc="-3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750" b="1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gne</a:t>
            </a:r>
            <a:r>
              <a:rPr sz="1750" b="1" spc="5" dirty="0">
                <a:solidFill>
                  <a:srgbClr val="FF0000"/>
                </a:solidFill>
                <a:latin typeface="Arial"/>
                <a:cs typeface="Arial"/>
              </a:rPr>
              <a:t>tte  clinique  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courte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2057E06E-AA6F-7D4D-B397-EFD634188F3E}"/>
              </a:ext>
            </a:extLst>
          </p:cNvPr>
          <p:cNvSpPr txBox="1"/>
          <p:nvPr/>
        </p:nvSpPr>
        <p:spPr>
          <a:xfrm>
            <a:off x="923405" y="2593550"/>
            <a:ext cx="1131570" cy="4857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770"/>
              </a:lnSpc>
              <a:spcBef>
                <a:spcPts val="225"/>
              </a:spcBef>
            </a:pPr>
            <a:r>
              <a:rPr sz="1550" b="1" spc="-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po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èse</a:t>
            </a:r>
            <a:r>
              <a:rPr sz="1550" b="1" spc="-5" dirty="0">
                <a:solidFill>
                  <a:srgbClr val="FF0000"/>
                </a:solidFill>
                <a:latin typeface="Arial"/>
                <a:cs typeface="Arial"/>
              </a:rPr>
              <a:t>s  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pertinentes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E7E3A583-F31F-E749-BD91-4DC09C810634}"/>
              </a:ext>
            </a:extLst>
          </p:cNvPr>
          <p:cNvSpPr/>
          <p:nvPr/>
        </p:nvSpPr>
        <p:spPr>
          <a:xfrm>
            <a:off x="1171275" y="1969051"/>
            <a:ext cx="1935480" cy="344805"/>
          </a:xfrm>
          <a:custGeom>
            <a:avLst/>
            <a:gdLst/>
            <a:ahLst/>
            <a:cxnLst/>
            <a:rect l="l" t="t" r="r" b="b"/>
            <a:pathLst>
              <a:path w="1935480" h="344805">
                <a:moveTo>
                  <a:pt x="876377" y="10488"/>
                </a:moveTo>
                <a:lnTo>
                  <a:pt x="810864" y="20258"/>
                </a:lnTo>
                <a:lnTo>
                  <a:pt x="748489" y="32886"/>
                </a:lnTo>
                <a:lnTo>
                  <a:pt x="689528" y="48202"/>
                </a:lnTo>
                <a:lnTo>
                  <a:pt x="634255" y="66033"/>
                </a:lnTo>
                <a:lnTo>
                  <a:pt x="582944" y="86206"/>
                </a:lnTo>
                <a:lnTo>
                  <a:pt x="535870" y="108548"/>
                </a:lnTo>
                <a:lnTo>
                  <a:pt x="493306" y="132888"/>
                </a:lnTo>
                <a:lnTo>
                  <a:pt x="455527" y="159053"/>
                </a:lnTo>
                <a:lnTo>
                  <a:pt x="422808" y="186870"/>
                </a:lnTo>
                <a:lnTo>
                  <a:pt x="395423" y="216167"/>
                </a:lnTo>
                <a:lnTo>
                  <a:pt x="357750" y="278511"/>
                </a:lnTo>
                <a:lnTo>
                  <a:pt x="344705" y="344706"/>
                </a:lnTo>
                <a:lnTo>
                  <a:pt x="0" y="344706"/>
                </a:lnTo>
                <a:lnTo>
                  <a:pt x="11342" y="282745"/>
                </a:lnTo>
                <a:lnTo>
                  <a:pt x="44045" y="224427"/>
                </a:lnTo>
                <a:lnTo>
                  <a:pt x="96119" y="170726"/>
                </a:lnTo>
                <a:lnTo>
                  <a:pt x="128800" y="145911"/>
                </a:lnTo>
                <a:lnTo>
                  <a:pt x="165577" y="122616"/>
                </a:lnTo>
                <a:lnTo>
                  <a:pt x="206204" y="100962"/>
                </a:lnTo>
                <a:lnTo>
                  <a:pt x="250430" y="81070"/>
                </a:lnTo>
                <a:lnTo>
                  <a:pt x="298008" y="63063"/>
                </a:lnTo>
                <a:lnTo>
                  <a:pt x="348689" y="47062"/>
                </a:lnTo>
                <a:lnTo>
                  <a:pt x="402225" y="33189"/>
                </a:lnTo>
                <a:lnTo>
                  <a:pt x="458367" y="21565"/>
                </a:lnTo>
                <a:lnTo>
                  <a:pt x="516866" y="12313"/>
                </a:lnTo>
                <a:lnTo>
                  <a:pt x="577475" y="5553"/>
                </a:lnTo>
                <a:lnTo>
                  <a:pt x="639943" y="1408"/>
                </a:lnTo>
                <a:lnTo>
                  <a:pt x="704024" y="0"/>
                </a:lnTo>
                <a:lnTo>
                  <a:pt x="1048730" y="0"/>
                </a:lnTo>
                <a:lnTo>
                  <a:pt x="1107929" y="1213"/>
                </a:lnTo>
                <a:lnTo>
                  <a:pt x="1166026" y="4800"/>
                </a:lnTo>
                <a:lnTo>
                  <a:pt x="1222782" y="10677"/>
                </a:lnTo>
                <a:lnTo>
                  <a:pt x="1277959" y="18762"/>
                </a:lnTo>
                <a:lnTo>
                  <a:pt x="1331318" y="28973"/>
                </a:lnTo>
                <a:lnTo>
                  <a:pt x="1382621" y="41226"/>
                </a:lnTo>
                <a:lnTo>
                  <a:pt x="1431630" y="55439"/>
                </a:lnTo>
                <a:lnTo>
                  <a:pt x="1478106" y="71530"/>
                </a:lnTo>
                <a:lnTo>
                  <a:pt x="1521811" y="89415"/>
                </a:lnTo>
                <a:lnTo>
                  <a:pt x="1562506" y="109014"/>
                </a:lnTo>
                <a:lnTo>
                  <a:pt x="1599953" y="130242"/>
                </a:lnTo>
                <a:lnTo>
                  <a:pt x="1633913" y="153018"/>
                </a:lnTo>
                <a:lnTo>
                  <a:pt x="1664149" y="177259"/>
                </a:lnTo>
                <a:lnTo>
                  <a:pt x="1712491" y="229805"/>
                </a:lnTo>
                <a:lnTo>
                  <a:pt x="1935235" y="229805"/>
                </a:lnTo>
                <a:lnTo>
                  <a:pt x="1580399" y="344706"/>
                </a:lnTo>
                <a:lnTo>
                  <a:pt x="1145035" y="229805"/>
                </a:lnTo>
                <a:lnTo>
                  <a:pt x="1367782" y="229805"/>
                </a:lnTo>
                <a:lnTo>
                  <a:pt x="1345712" y="202882"/>
                </a:lnTo>
                <a:lnTo>
                  <a:pt x="1289204" y="153019"/>
                </a:lnTo>
                <a:lnTo>
                  <a:pt x="1255244" y="130243"/>
                </a:lnTo>
                <a:lnTo>
                  <a:pt x="1217797" y="109014"/>
                </a:lnTo>
                <a:lnTo>
                  <a:pt x="1177102" y="89416"/>
                </a:lnTo>
                <a:lnTo>
                  <a:pt x="1133397" y="71530"/>
                </a:lnTo>
                <a:lnTo>
                  <a:pt x="1086921" y="55439"/>
                </a:lnTo>
                <a:lnTo>
                  <a:pt x="1037912" y="41226"/>
                </a:lnTo>
                <a:lnTo>
                  <a:pt x="986609" y="28973"/>
                </a:lnTo>
                <a:lnTo>
                  <a:pt x="933250" y="18763"/>
                </a:lnTo>
                <a:lnTo>
                  <a:pt x="878073" y="10678"/>
                </a:lnTo>
                <a:lnTo>
                  <a:pt x="821317" y="4801"/>
                </a:lnTo>
                <a:lnTo>
                  <a:pt x="763220" y="1214"/>
                </a:lnTo>
                <a:lnTo>
                  <a:pt x="704021" y="0"/>
                </a:lnTo>
              </a:path>
            </a:pathLst>
          </a:custGeom>
          <a:ln w="314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66F2C515-3EA6-9F42-B9A3-029504EDBB21}"/>
              </a:ext>
            </a:extLst>
          </p:cNvPr>
          <p:cNvSpPr txBox="1"/>
          <p:nvPr/>
        </p:nvSpPr>
        <p:spPr>
          <a:xfrm>
            <a:off x="839416" y="5533177"/>
            <a:ext cx="1209040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informations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5CC4A87-074F-AF4F-88A2-8B3AFF9745A8}"/>
              </a:ext>
            </a:extLst>
          </p:cNvPr>
          <p:cNvSpPr txBox="1"/>
          <p:nvPr/>
        </p:nvSpPr>
        <p:spPr>
          <a:xfrm>
            <a:off x="839416" y="5758268"/>
            <a:ext cx="1577340" cy="4991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75"/>
              </a:spcBef>
            </a:pP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upp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lé</a:t>
            </a:r>
            <a:r>
              <a:rPr sz="1550" b="1" spc="-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tai</a:t>
            </a:r>
            <a:r>
              <a:rPr sz="155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es  pertinentes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E7C3DC9B-F435-AD4A-8D16-A1538760DE50}"/>
              </a:ext>
            </a:extLst>
          </p:cNvPr>
          <p:cNvSpPr/>
          <p:nvPr/>
        </p:nvSpPr>
        <p:spPr>
          <a:xfrm>
            <a:off x="1087955" y="3820858"/>
            <a:ext cx="3624579" cy="1652905"/>
          </a:xfrm>
          <a:custGeom>
            <a:avLst/>
            <a:gdLst/>
            <a:ahLst/>
            <a:cxnLst/>
            <a:rect l="l" t="t" r="r" b="b"/>
            <a:pathLst>
              <a:path w="3624579" h="1652904">
                <a:moveTo>
                  <a:pt x="1447850" y="326224"/>
                </a:moveTo>
                <a:lnTo>
                  <a:pt x="1392458" y="358305"/>
                </a:lnTo>
                <a:lnTo>
                  <a:pt x="1338902" y="391227"/>
                </a:lnTo>
                <a:lnTo>
                  <a:pt x="1287222" y="424929"/>
                </a:lnTo>
                <a:lnTo>
                  <a:pt x="1237458" y="459354"/>
                </a:lnTo>
                <a:lnTo>
                  <a:pt x="1189649" y="494441"/>
                </a:lnTo>
                <a:lnTo>
                  <a:pt x="1143836" y="530132"/>
                </a:lnTo>
                <a:lnTo>
                  <a:pt x="1100060" y="566367"/>
                </a:lnTo>
                <a:lnTo>
                  <a:pt x="1058359" y="603088"/>
                </a:lnTo>
                <a:lnTo>
                  <a:pt x="1018775" y="640235"/>
                </a:lnTo>
                <a:lnTo>
                  <a:pt x="981347" y="677749"/>
                </a:lnTo>
                <a:lnTo>
                  <a:pt x="946115" y="715571"/>
                </a:lnTo>
                <a:lnTo>
                  <a:pt x="913119" y="753642"/>
                </a:lnTo>
                <a:lnTo>
                  <a:pt x="882400" y="791902"/>
                </a:lnTo>
                <a:lnTo>
                  <a:pt x="853997" y="830293"/>
                </a:lnTo>
                <a:lnTo>
                  <a:pt x="827950" y="868755"/>
                </a:lnTo>
                <a:lnTo>
                  <a:pt x="804301" y="907229"/>
                </a:lnTo>
                <a:lnTo>
                  <a:pt x="783087" y="945656"/>
                </a:lnTo>
                <a:lnTo>
                  <a:pt x="764351" y="983977"/>
                </a:lnTo>
                <a:lnTo>
                  <a:pt x="748131" y="1022132"/>
                </a:lnTo>
                <a:lnTo>
                  <a:pt x="734468" y="1060063"/>
                </a:lnTo>
                <a:lnTo>
                  <a:pt x="723402" y="1097710"/>
                </a:lnTo>
                <a:lnTo>
                  <a:pt x="714972" y="1135015"/>
                </a:lnTo>
                <a:lnTo>
                  <a:pt x="706185" y="1208358"/>
                </a:lnTo>
                <a:lnTo>
                  <a:pt x="705907" y="1244279"/>
                </a:lnTo>
                <a:lnTo>
                  <a:pt x="708426" y="1279621"/>
                </a:lnTo>
                <a:lnTo>
                  <a:pt x="713782" y="1314324"/>
                </a:lnTo>
                <a:lnTo>
                  <a:pt x="722015" y="1348329"/>
                </a:lnTo>
                <a:lnTo>
                  <a:pt x="733166" y="1381577"/>
                </a:lnTo>
                <a:lnTo>
                  <a:pt x="27561" y="1652709"/>
                </a:lnTo>
                <a:lnTo>
                  <a:pt x="9044" y="1589952"/>
                </a:lnTo>
                <a:lnTo>
                  <a:pt x="570" y="1524987"/>
                </a:lnTo>
                <a:lnTo>
                  <a:pt x="0" y="1491791"/>
                </a:lnTo>
                <a:lnTo>
                  <a:pt x="1821" y="1458179"/>
                </a:lnTo>
                <a:lnTo>
                  <a:pt x="12478" y="1389893"/>
                </a:lnTo>
                <a:lnTo>
                  <a:pt x="32226" y="1320493"/>
                </a:lnTo>
                <a:lnTo>
                  <a:pt x="60746" y="1250346"/>
                </a:lnTo>
                <a:lnTo>
                  <a:pt x="78196" y="1215105"/>
                </a:lnTo>
                <a:lnTo>
                  <a:pt x="97721" y="1179815"/>
                </a:lnTo>
                <a:lnTo>
                  <a:pt x="119279" y="1144520"/>
                </a:lnTo>
                <a:lnTo>
                  <a:pt x="142833" y="1109267"/>
                </a:lnTo>
                <a:lnTo>
                  <a:pt x="168341" y="1074100"/>
                </a:lnTo>
                <a:lnTo>
                  <a:pt x="195764" y="1039066"/>
                </a:lnTo>
                <a:lnTo>
                  <a:pt x="225063" y="1004209"/>
                </a:lnTo>
                <a:lnTo>
                  <a:pt x="256198" y="969577"/>
                </a:lnTo>
                <a:lnTo>
                  <a:pt x="289129" y="935214"/>
                </a:lnTo>
                <a:lnTo>
                  <a:pt x="323817" y="901165"/>
                </a:lnTo>
                <a:lnTo>
                  <a:pt x="360221" y="867478"/>
                </a:lnTo>
                <a:lnTo>
                  <a:pt x="398303" y="834196"/>
                </a:lnTo>
                <a:lnTo>
                  <a:pt x="438022" y="801367"/>
                </a:lnTo>
                <a:lnTo>
                  <a:pt x="479339" y="769035"/>
                </a:lnTo>
                <a:lnTo>
                  <a:pt x="522214" y="737246"/>
                </a:lnTo>
                <a:lnTo>
                  <a:pt x="566607" y="706046"/>
                </a:lnTo>
                <a:lnTo>
                  <a:pt x="612479" y="675480"/>
                </a:lnTo>
                <a:lnTo>
                  <a:pt x="659789" y="645595"/>
                </a:lnTo>
                <a:lnTo>
                  <a:pt x="708500" y="616435"/>
                </a:lnTo>
                <a:lnTo>
                  <a:pt x="758569" y="588046"/>
                </a:lnTo>
                <a:lnTo>
                  <a:pt x="809959" y="560475"/>
                </a:lnTo>
                <a:lnTo>
                  <a:pt x="862629" y="533766"/>
                </a:lnTo>
                <a:lnTo>
                  <a:pt x="916539" y="507965"/>
                </a:lnTo>
                <a:lnTo>
                  <a:pt x="971651" y="483118"/>
                </a:lnTo>
                <a:lnTo>
                  <a:pt x="1027923" y="459271"/>
                </a:lnTo>
                <a:lnTo>
                  <a:pt x="1085317" y="436468"/>
                </a:lnTo>
                <a:lnTo>
                  <a:pt x="1790922" y="165335"/>
                </a:lnTo>
                <a:lnTo>
                  <a:pt x="1847265" y="144401"/>
                </a:lnTo>
                <a:lnTo>
                  <a:pt x="1903619" y="124882"/>
                </a:lnTo>
                <a:lnTo>
                  <a:pt x="1959919" y="106776"/>
                </a:lnTo>
                <a:lnTo>
                  <a:pt x="2016101" y="90086"/>
                </a:lnTo>
                <a:lnTo>
                  <a:pt x="2072101" y="74810"/>
                </a:lnTo>
                <a:lnTo>
                  <a:pt x="2127855" y="60950"/>
                </a:lnTo>
                <a:lnTo>
                  <a:pt x="2183297" y="48507"/>
                </a:lnTo>
                <a:lnTo>
                  <a:pt x="2238364" y="37480"/>
                </a:lnTo>
                <a:lnTo>
                  <a:pt x="2292991" y="27870"/>
                </a:lnTo>
                <a:lnTo>
                  <a:pt x="2347114" y="19678"/>
                </a:lnTo>
                <a:lnTo>
                  <a:pt x="2400668" y="12904"/>
                </a:lnTo>
                <a:lnTo>
                  <a:pt x="2453590" y="7549"/>
                </a:lnTo>
                <a:lnTo>
                  <a:pt x="2505814" y="3612"/>
                </a:lnTo>
                <a:lnTo>
                  <a:pt x="2557276" y="1096"/>
                </a:lnTo>
                <a:lnTo>
                  <a:pt x="2607913" y="0"/>
                </a:lnTo>
                <a:lnTo>
                  <a:pt x="2657659" y="324"/>
                </a:lnTo>
                <a:lnTo>
                  <a:pt x="2706450" y="2069"/>
                </a:lnTo>
                <a:lnTo>
                  <a:pt x="2754223" y="5236"/>
                </a:lnTo>
                <a:lnTo>
                  <a:pt x="2800912" y="9825"/>
                </a:lnTo>
                <a:lnTo>
                  <a:pt x="2846453" y="15837"/>
                </a:lnTo>
                <a:lnTo>
                  <a:pt x="2890781" y="23272"/>
                </a:lnTo>
                <a:lnTo>
                  <a:pt x="2933833" y="32130"/>
                </a:lnTo>
                <a:lnTo>
                  <a:pt x="2975545" y="42413"/>
                </a:lnTo>
                <a:lnTo>
                  <a:pt x="3015851" y="54120"/>
                </a:lnTo>
                <a:lnTo>
                  <a:pt x="3054687" y="67252"/>
                </a:lnTo>
                <a:lnTo>
                  <a:pt x="3091989" y="81810"/>
                </a:lnTo>
                <a:lnTo>
                  <a:pt x="3127693" y="97794"/>
                </a:lnTo>
                <a:lnTo>
                  <a:pt x="3161734" y="115204"/>
                </a:lnTo>
                <a:lnTo>
                  <a:pt x="3224569" y="154307"/>
                </a:lnTo>
                <a:lnTo>
                  <a:pt x="3624411" y="667"/>
                </a:lnTo>
                <a:lnTo>
                  <a:pt x="3038139" y="495871"/>
                </a:lnTo>
                <a:lnTo>
                  <a:pt x="2119121" y="579086"/>
                </a:lnTo>
                <a:lnTo>
                  <a:pt x="2518964" y="425443"/>
                </a:lnTo>
                <a:lnTo>
                  <a:pt x="2488442" y="405178"/>
                </a:lnTo>
                <a:lnTo>
                  <a:pt x="2422087" y="368930"/>
                </a:lnTo>
                <a:lnTo>
                  <a:pt x="2386383" y="352946"/>
                </a:lnTo>
                <a:lnTo>
                  <a:pt x="2349081" y="338388"/>
                </a:lnTo>
                <a:lnTo>
                  <a:pt x="2310245" y="325256"/>
                </a:lnTo>
                <a:lnTo>
                  <a:pt x="2269939" y="313549"/>
                </a:lnTo>
                <a:lnTo>
                  <a:pt x="2228228" y="303267"/>
                </a:lnTo>
                <a:lnTo>
                  <a:pt x="2185176" y="294408"/>
                </a:lnTo>
                <a:lnTo>
                  <a:pt x="2140847" y="286973"/>
                </a:lnTo>
                <a:lnTo>
                  <a:pt x="2095306" y="280962"/>
                </a:lnTo>
                <a:lnTo>
                  <a:pt x="2048617" y="276373"/>
                </a:lnTo>
                <a:lnTo>
                  <a:pt x="2000845" y="273206"/>
                </a:lnTo>
                <a:lnTo>
                  <a:pt x="1952053" y="271460"/>
                </a:lnTo>
                <a:lnTo>
                  <a:pt x="1902307" y="271136"/>
                </a:lnTo>
                <a:lnTo>
                  <a:pt x="1851671" y="272232"/>
                </a:lnTo>
                <a:lnTo>
                  <a:pt x="1800208" y="274749"/>
                </a:lnTo>
                <a:lnTo>
                  <a:pt x="1747984" y="278685"/>
                </a:lnTo>
                <a:lnTo>
                  <a:pt x="1695062" y="284040"/>
                </a:lnTo>
                <a:lnTo>
                  <a:pt x="1641508" y="290814"/>
                </a:lnTo>
                <a:lnTo>
                  <a:pt x="1587385" y="299007"/>
                </a:lnTo>
                <a:lnTo>
                  <a:pt x="1532758" y="308616"/>
                </a:lnTo>
                <a:lnTo>
                  <a:pt x="1477691" y="319643"/>
                </a:lnTo>
                <a:lnTo>
                  <a:pt x="1422249" y="332087"/>
                </a:lnTo>
                <a:lnTo>
                  <a:pt x="1366496" y="345947"/>
                </a:lnTo>
                <a:lnTo>
                  <a:pt x="1310496" y="361222"/>
                </a:lnTo>
                <a:lnTo>
                  <a:pt x="1254313" y="377913"/>
                </a:lnTo>
                <a:lnTo>
                  <a:pt x="1198013" y="396018"/>
                </a:lnTo>
                <a:lnTo>
                  <a:pt x="1141659" y="415538"/>
                </a:lnTo>
                <a:lnTo>
                  <a:pt x="1085316" y="436471"/>
                </a:lnTo>
              </a:path>
            </a:pathLst>
          </a:custGeom>
          <a:ln w="314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DCAA87CB-1E8C-C54C-9589-77D9E6D79CF9}"/>
              </a:ext>
            </a:extLst>
          </p:cNvPr>
          <p:cNvSpPr txBox="1"/>
          <p:nvPr/>
        </p:nvSpPr>
        <p:spPr>
          <a:xfrm>
            <a:off x="9436075" y="3788439"/>
            <a:ext cx="1331595" cy="563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750" b="1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ondé</a:t>
            </a:r>
            <a:r>
              <a:rPr sz="1750" b="1" spc="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750" b="1" spc="5" dirty="0">
                <a:solidFill>
                  <a:srgbClr val="FF0000"/>
                </a:solidFill>
                <a:latin typeface="Arial"/>
                <a:cs typeface="Arial"/>
              </a:rPr>
              <a:t>ti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750" b="1" spc="5" dirty="0">
                <a:solidFill>
                  <a:srgbClr val="FF0000"/>
                </a:solidFill>
                <a:latin typeface="Arial"/>
                <a:cs typeface="Arial"/>
              </a:rPr>
              <a:t>n  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(ancrage)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53303D9-3C09-8944-8D91-E93D5D04EE70}"/>
              </a:ext>
            </a:extLst>
          </p:cNvPr>
          <p:cNvSpPr txBox="1"/>
          <p:nvPr/>
        </p:nvSpPr>
        <p:spPr>
          <a:xfrm>
            <a:off x="9588306" y="4609294"/>
            <a:ext cx="1682756" cy="1432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20"/>
              </a:spcBef>
            </a:pP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Impact de  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chaque  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information  </a:t>
            </a:r>
            <a:r>
              <a:rPr sz="1550" b="1" spc="-10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550" b="1" spc="-15" dirty="0" err="1">
                <a:solidFill>
                  <a:srgbClr val="FF0000"/>
                </a:solidFill>
                <a:latin typeface="Arial"/>
                <a:cs typeface="Arial"/>
              </a:rPr>
              <a:t>upp</a:t>
            </a:r>
            <a:r>
              <a:rPr sz="1550" b="1" spc="-10" dirty="0" err="1">
                <a:solidFill>
                  <a:srgbClr val="FF0000"/>
                </a:solidFill>
                <a:latin typeface="Arial"/>
                <a:cs typeface="Arial"/>
              </a:rPr>
              <a:t>lé</a:t>
            </a:r>
            <a:r>
              <a:rPr sz="1550" b="1" spc="-5" dirty="0" err="1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1550" b="1" spc="-10" dirty="0" err="1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550" b="1" spc="-15" dirty="0" err="1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550" b="1" spc="-5" dirty="0" err="1">
                <a:solidFill>
                  <a:srgbClr val="FF0000"/>
                </a:solidFill>
                <a:latin typeface="Arial"/>
                <a:cs typeface="Arial"/>
              </a:rPr>
              <a:t>taire</a:t>
            </a:r>
            <a:r>
              <a:rPr sz="155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F0000"/>
                </a:solidFill>
                <a:latin typeface="Arial"/>
                <a:cs typeface="Arial"/>
              </a:rPr>
              <a:t>sur  </a:t>
            </a:r>
            <a:r>
              <a:rPr sz="1550" b="1" spc="-15" dirty="0">
                <a:solidFill>
                  <a:srgbClr val="FF0000"/>
                </a:solidFill>
                <a:latin typeface="Arial"/>
                <a:cs typeface="Arial"/>
              </a:rPr>
              <a:t>chaque  hypothèse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D4C550F2-9C43-B249-AF32-A045456213F5}"/>
              </a:ext>
            </a:extLst>
          </p:cNvPr>
          <p:cNvSpPr/>
          <p:nvPr/>
        </p:nvSpPr>
        <p:spPr>
          <a:xfrm>
            <a:off x="8975284" y="5762568"/>
            <a:ext cx="629920" cy="364490"/>
          </a:xfrm>
          <a:custGeom>
            <a:avLst/>
            <a:gdLst/>
            <a:ahLst/>
            <a:cxnLst/>
            <a:rect l="l" t="t" r="r" b="b"/>
            <a:pathLst>
              <a:path w="629920" h="364490">
                <a:moveTo>
                  <a:pt x="90988" y="0"/>
                </a:moveTo>
                <a:lnTo>
                  <a:pt x="90988" y="227471"/>
                </a:lnTo>
                <a:lnTo>
                  <a:pt x="538931" y="227471"/>
                </a:lnTo>
                <a:lnTo>
                  <a:pt x="538931" y="181976"/>
                </a:lnTo>
                <a:lnTo>
                  <a:pt x="629920" y="272965"/>
                </a:lnTo>
                <a:lnTo>
                  <a:pt x="538931" y="363953"/>
                </a:lnTo>
                <a:lnTo>
                  <a:pt x="538931" y="318459"/>
                </a:lnTo>
                <a:lnTo>
                  <a:pt x="0" y="318459"/>
                </a:lnTo>
                <a:lnTo>
                  <a:pt x="0" y="0"/>
                </a:lnTo>
                <a:lnTo>
                  <a:pt x="90988" y="0"/>
                </a:lnTo>
                <a:close/>
              </a:path>
            </a:pathLst>
          </a:custGeom>
          <a:ln w="1049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90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1AD72-6C0E-3C4C-A5B1-58CF818C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Connaissances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B96D7-697D-734C-AF97-37F847B01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0620" marR="5080" indent="0">
              <a:lnSpc>
                <a:spcPct val="100600"/>
              </a:lnSpc>
              <a:spcBef>
                <a:spcPts val="1195"/>
              </a:spcBef>
              <a:buNone/>
            </a:pPr>
            <a:r>
              <a:rPr lang="fr-FR" spc="5" dirty="0">
                <a:solidFill>
                  <a:srgbClr val="0070C0"/>
                </a:solidFill>
                <a:cs typeface="Segoe UI Symbol"/>
              </a:rPr>
              <a:t>Briques élémentaires : QROC, Zones à pointer (images/vidéo), QRU, QRM one best </a:t>
            </a:r>
            <a:r>
              <a:rPr lang="fr-FR" spc="5" dirty="0" err="1">
                <a:solidFill>
                  <a:srgbClr val="0070C0"/>
                </a:solidFill>
                <a:cs typeface="Segoe UI Symbol"/>
              </a:rPr>
              <a:t>answer</a:t>
            </a:r>
            <a:r>
              <a:rPr lang="fr-FR" spc="5" dirty="0">
                <a:solidFill>
                  <a:srgbClr val="0070C0"/>
                </a:solidFill>
                <a:cs typeface="Segoe UI Symbol"/>
              </a:rPr>
              <a:t> (3 à 5 propositions), TCS intégrés</a:t>
            </a:r>
          </a:p>
          <a:p>
            <a:pPr marL="1150620" marR="5080" indent="0">
              <a:lnSpc>
                <a:spcPct val="100600"/>
              </a:lnSpc>
              <a:spcBef>
                <a:spcPts val="1195"/>
              </a:spcBef>
              <a:buNone/>
            </a:pPr>
            <a:r>
              <a:rPr lang="fr-FR" spc="5" dirty="0">
                <a:solidFill>
                  <a:srgbClr val="0070C0"/>
                </a:solidFill>
                <a:cs typeface="Segoe UI Symbol"/>
              </a:rPr>
              <a:t>       Dossiers complexes : </a:t>
            </a:r>
          </a:p>
          <a:p>
            <a:pPr marL="1550670" marR="5080" lvl="1" indent="0">
              <a:lnSpc>
                <a:spcPct val="100600"/>
              </a:lnSpc>
              <a:spcBef>
                <a:spcPts val="1195"/>
              </a:spcBef>
              <a:buNone/>
            </a:pPr>
            <a:r>
              <a:rPr lang="fr-FR" spc="5" dirty="0">
                <a:solidFill>
                  <a:srgbClr val="0070C0"/>
                </a:solidFill>
                <a:cs typeface="Segoe UI Symbol"/>
              </a:rPr>
              <a:t>            Dossiers progressifs</a:t>
            </a:r>
          </a:p>
          <a:p>
            <a:pPr marL="1550670" marR="5080" lvl="1" indent="0">
              <a:lnSpc>
                <a:spcPct val="100600"/>
              </a:lnSpc>
              <a:spcBef>
                <a:spcPts val="1195"/>
              </a:spcBef>
              <a:buNone/>
            </a:pPr>
            <a:r>
              <a:rPr lang="fr-FR" spc="5" dirty="0">
                <a:solidFill>
                  <a:srgbClr val="0070C0"/>
                </a:solidFill>
                <a:cs typeface="Segoe UI Symbol"/>
              </a:rPr>
              <a:t>            avec combinaisons 2 à 8 « briques élémentaires »</a:t>
            </a:r>
          </a:p>
          <a:p>
            <a:pPr marL="1150620" marR="5080" indent="0">
              <a:lnSpc>
                <a:spcPct val="100600"/>
              </a:lnSpc>
              <a:spcBef>
                <a:spcPts val="1195"/>
              </a:spcBef>
              <a:buNone/>
            </a:pPr>
            <a:r>
              <a:rPr lang="fr-FR" spc="5" dirty="0">
                <a:solidFill>
                  <a:srgbClr val="0070C0"/>
                </a:solidFill>
                <a:cs typeface="Segoe UI Symbol"/>
              </a:rPr>
              <a:t>Lecture Critique Article « modernisée » en 2021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8D61A-05C1-594C-95F5-8D550A27FA0D}"/>
              </a:ext>
            </a:extLst>
          </p:cNvPr>
          <p:cNvSpPr/>
          <p:nvPr/>
        </p:nvSpPr>
        <p:spPr>
          <a:xfrm>
            <a:off x="2423592" y="3284984"/>
            <a:ext cx="8352928" cy="165618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Virage 4">
            <a:extLst>
              <a:ext uri="{FF2B5EF4-FFF2-40B4-BE49-F238E27FC236}">
                <a16:creationId xmlns:a16="http://schemas.microsoft.com/office/drawing/2014/main" id="{4899071E-57A9-5945-97EB-6B6EFF6D1E5D}"/>
              </a:ext>
            </a:extLst>
          </p:cNvPr>
          <p:cNvSpPr/>
          <p:nvPr/>
        </p:nvSpPr>
        <p:spPr>
          <a:xfrm rot="5400000">
            <a:off x="6582054" y="2798930"/>
            <a:ext cx="864096" cy="82809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74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63408-4D70-964B-898E-A663BBFB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Compétences : ECOS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62F844-E2E0-724C-A689-7EB4BD395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700807"/>
            <a:ext cx="9167446" cy="3871762"/>
          </a:xfrm>
          <a:ln w="635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800" b="1" dirty="0"/>
              <a:t>ECOS : Examen Clinique Objectif Structuré</a:t>
            </a:r>
          </a:p>
          <a:p>
            <a:pPr marL="457200" lvl="1" indent="0">
              <a:buNone/>
            </a:pPr>
            <a:r>
              <a:rPr lang="fr-FR" dirty="0"/>
              <a:t>basé sur la </a:t>
            </a:r>
            <a:r>
              <a:rPr lang="fr-FR" b="1" dirty="0"/>
              <a:t>simulation</a:t>
            </a:r>
            <a:r>
              <a:rPr lang="fr-FR" dirty="0"/>
              <a:t> : évaluation standardisée </a:t>
            </a:r>
          </a:p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b="1" dirty="0"/>
              <a:t>comportement</a:t>
            </a:r>
          </a:p>
          <a:p>
            <a:pPr marL="457200" lvl="1" indent="0">
              <a:buNone/>
            </a:pPr>
            <a:r>
              <a:rPr lang="fr-FR" b="1" dirty="0"/>
              <a:t>	performances professionnelles 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10 stations 5 à 10 mn</a:t>
            </a:r>
          </a:p>
          <a:p>
            <a:pPr marL="457200" lvl="1" indent="0">
              <a:buNone/>
            </a:pPr>
            <a:r>
              <a:rPr lang="fr-FR" dirty="0"/>
              <a:t>Scénarios cliniques avec questions associées</a:t>
            </a:r>
          </a:p>
          <a:p>
            <a:pPr marL="457200" lvl="1" indent="0">
              <a:buNone/>
            </a:pPr>
            <a:r>
              <a:rPr lang="fr-FR" dirty="0"/>
              <a:t>Stations avec patients standardisés</a:t>
            </a:r>
          </a:p>
          <a:p>
            <a:pPr marL="457200" lvl="1" indent="0">
              <a:buNone/>
            </a:pPr>
            <a:r>
              <a:rPr lang="fr-FR" dirty="0"/>
              <a:t>Fiche consigne à l’étudiant</a:t>
            </a:r>
          </a:p>
          <a:p>
            <a:pPr marL="457200" lvl="1" indent="0">
              <a:buNone/>
            </a:pPr>
            <a:r>
              <a:rPr lang="fr-FR" b="1" dirty="0"/>
              <a:t>Evaluation : exécution , communication</a:t>
            </a:r>
            <a:r>
              <a:rPr lang="fr-FR" dirty="0"/>
              <a:t>, aspects </a:t>
            </a:r>
            <a:r>
              <a:rPr lang="fr-FR" b="1" dirty="0"/>
              <a:t>éthiques </a:t>
            </a:r>
            <a:r>
              <a:rPr lang="fr-FR" dirty="0"/>
              <a:t>et </a:t>
            </a:r>
            <a:r>
              <a:rPr lang="fr-FR" b="1" dirty="0"/>
              <a:t>relationnels</a:t>
            </a:r>
            <a:r>
              <a:rPr lang="fr-FR" dirty="0"/>
              <a:t>.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E85C63-261A-1F44-89A7-09FFF594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399809"/>
            <a:ext cx="3240360" cy="229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892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A18A4-D87D-9741-A649-358ACBF2676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Situations de Départ (356)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380D4C-44F6-8447-9E88-5C9C792E1A33}"/>
              </a:ext>
            </a:extLst>
          </p:cNvPr>
          <p:cNvSpPr txBox="1"/>
          <p:nvPr/>
        </p:nvSpPr>
        <p:spPr>
          <a:xfrm>
            <a:off x="335360" y="1704483"/>
            <a:ext cx="2808312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N° </a:t>
            </a:r>
            <a:r>
              <a:rPr lang="fr-FR" b="1" dirty="0"/>
              <a:t>I. </a:t>
            </a:r>
            <a:r>
              <a:rPr lang="fr-FR" b="1" dirty="0" err="1"/>
              <a:t>Symptômes</a:t>
            </a:r>
            <a:r>
              <a:rPr lang="fr-FR" b="1" dirty="0"/>
              <a:t> et signes cliniques </a:t>
            </a:r>
            <a:endParaRPr lang="fr-FR" dirty="0"/>
          </a:p>
          <a:p>
            <a:r>
              <a:rPr lang="fr-FR" dirty="0"/>
              <a:t>1  constipation </a:t>
            </a:r>
          </a:p>
          <a:p>
            <a:r>
              <a:rPr lang="fr-FR" dirty="0"/>
              <a:t>2  </a:t>
            </a:r>
            <a:r>
              <a:rPr lang="fr-FR" dirty="0" err="1"/>
              <a:t>diarrhée</a:t>
            </a:r>
            <a:r>
              <a:rPr lang="fr-FR" dirty="0"/>
              <a:t> </a:t>
            </a:r>
          </a:p>
          <a:p>
            <a:r>
              <a:rPr lang="fr-FR" dirty="0"/>
              <a:t>3  distension abdominale </a:t>
            </a:r>
          </a:p>
          <a:p>
            <a:r>
              <a:rPr lang="fr-FR" dirty="0"/>
              <a:t>4  douleur abdominale </a:t>
            </a:r>
          </a:p>
          <a:p>
            <a:r>
              <a:rPr lang="fr-FR" dirty="0"/>
              <a:t>5  douleur anale </a:t>
            </a:r>
          </a:p>
          <a:p>
            <a:r>
              <a:rPr lang="fr-FR" dirty="0"/>
              <a:t>6  </a:t>
            </a:r>
            <a:r>
              <a:rPr lang="fr-FR" dirty="0" err="1"/>
              <a:t>hépatomégalie</a:t>
            </a:r>
            <a:r>
              <a:rPr lang="fr-FR" dirty="0"/>
              <a:t> </a:t>
            </a:r>
          </a:p>
          <a:p>
            <a:r>
              <a:rPr lang="fr-FR" dirty="0"/>
              <a:t>7  incontinence </a:t>
            </a:r>
            <a:r>
              <a:rPr lang="fr-FR" dirty="0" err="1"/>
              <a:t>fécale</a:t>
            </a:r>
            <a:r>
              <a:rPr lang="fr-FR" dirty="0"/>
              <a:t> </a:t>
            </a:r>
          </a:p>
          <a:p>
            <a:r>
              <a:rPr lang="fr-FR" dirty="0"/>
              <a:t>8  masse abdominale </a:t>
            </a:r>
          </a:p>
          <a:p>
            <a:r>
              <a:rPr lang="fr-FR" dirty="0"/>
              <a:t>9  masse/</a:t>
            </a:r>
            <a:r>
              <a:rPr lang="fr-FR" dirty="0" err="1"/>
              <a:t>tuméfaction</a:t>
            </a:r>
            <a:r>
              <a:rPr lang="fr-FR" dirty="0"/>
              <a:t> </a:t>
            </a:r>
            <a:r>
              <a:rPr lang="fr-FR" dirty="0" err="1"/>
              <a:t>pariétale</a:t>
            </a:r>
            <a:r>
              <a:rPr lang="fr-FR" dirty="0"/>
              <a:t> </a:t>
            </a:r>
          </a:p>
          <a:p>
            <a:r>
              <a:rPr lang="fr-FR" dirty="0"/>
              <a:t>10  </a:t>
            </a:r>
            <a:r>
              <a:rPr lang="fr-FR" dirty="0" err="1"/>
              <a:t>méléna</a:t>
            </a:r>
            <a:r>
              <a:rPr lang="fr-FR" dirty="0"/>
              <a:t>/rectorragie </a:t>
            </a:r>
          </a:p>
          <a:p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756518-6994-4744-9705-5A64C9A4F698}"/>
              </a:ext>
            </a:extLst>
          </p:cNvPr>
          <p:cNvSpPr txBox="1"/>
          <p:nvPr/>
        </p:nvSpPr>
        <p:spPr>
          <a:xfrm>
            <a:off x="3359696" y="1519039"/>
            <a:ext cx="4176464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65  </a:t>
            </a:r>
            <a:r>
              <a:rPr lang="fr-FR" dirty="0" err="1"/>
              <a:t>déformation</a:t>
            </a:r>
            <a:r>
              <a:rPr lang="fr-FR" dirty="0"/>
              <a:t> rachidienne </a:t>
            </a:r>
          </a:p>
          <a:p>
            <a:r>
              <a:rPr lang="fr-FR" dirty="0"/>
              <a:t>66  apparition d'une </a:t>
            </a:r>
            <a:r>
              <a:rPr lang="fr-FR" dirty="0" err="1"/>
              <a:t>difficulte</a:t>
            </a:r>
            <a:r>
              <a:rPr lang="fr-FR" dirty="0"/>
              <a:t>́ à la marche </a:t>
            </a:r>
          </a:p>
          <a:p>
            <a:r>
              <a:rPr lang="fr-FR" dirty="0"/>
              <a:t>67  douleurs articulaires </a:t>
            </a:r>
          </a:p>
          <a:p>
            <a:r>
              <a:rPr lang="fr-FR" dirty="0"/>
              <a:t>68  boiterie </a:t>
            </a:r>
          </a:p>
          <a:p>
            <a:r>
              <a:rPr lang="fr-FR" dirty="0"/>
              <a:t>69  claudication intermittente d'un membre </a:t>
            </a:r>
          </a:p>
          <a:p>
            <a:r>
              <a:rPr lang="fr-FR" dirty="0"/>
              <a:t>70  </a:t>
            </a:r>
            <a:r>
              <a:rPr lang="fr-FR" dirty="0" err="1"/>
              <a:t>déformation</a:t>
            </a:r>
            <a:r>
              <a:rPr lang="fr-FR" dirty="0"/>
              <a:t> articulaire </a:t>
            </a:r>
          </a:p>
          <a:p>
            <a:r>
              <a:rPr lang="fr-FR" dirty="0"/>
              <a:t>71  douleur d'un membre (</a:t>
            </a:r>
            <a:r>
              <a:rPr lang="fr-FR" dirty="0" err="1"/>
              <a:t>supérieur</a:t>
            </a:r>
            <a:r>
              <a:rPr lang="fr-FR" dirty="0"/>
              <a:t> ou </a:t>
            </a:r>
            <a:r>
              <a:rPr lang="fr-FR" dirty="0" err="1"/>
              <a:t>inférieur</a:t>
            </a:r>
            <a:r>
              <a:rPr lang="fr-FR" dirty="0"/>
              <a:t>) </a:t>
            </a:r>
          </a:p>
          <a:p>
            <a:r>
              <a:rPr lang="fr-FR" dirty="0"/>
              <a:t>72  douleur du rachis (cervical, dorsal ou lombaire) </a:t>
            </a:r>
          </a:p>
          <a:p>
            <a:r>
              <a:rPr lang="fr-FR" dirty="0"/>
              <a:t>73  douleur, </a:t>
            </a:r>
            <a:r>
              <a:rPr lang="fr-FR" dirty="0" err="1"/>
              <a:t>brûlure</a:t>
            </a:r>
            <a:r>
              <a:rPr lang="fr-FR" dirty="0"/>
              <a:t>, crampes et </a:t>
            </a:r>
            <a:r>
              <a:rPr lang="fr-FR" dirty="0" err="1"/>
              <a:t>paresthésies</a:t>
            </a:r>
            <a:r>
              <a:rPr lang="fr-FR" dirty="0"/>
              <a:t> </a:t>
            </a:r>
          </a:p>
          <a:p>
            <a:r>
              <a:rPr lang="fr-FR" dirty="0"/>
              <a:t>74  faiblesse musculaire </a:t>
            </a:r>
          </a:p>
          <a:p>
            <a:r>
              <a:rPr lang="fr-FR" dirty="0"/>
              <a:t>75  </a:t>
            </a:r>
            <a:r>
              <a:rPr lang="fr-FR" dirty="0" err="1"/>
              <a:t>instabilite</a:t>
            </a:r>
            <a:r>
              <a:rPr lang="fr-FR" dirty="0"/>
              <a:t>́ du genou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DBD522-9649-E441-A043-2D63B94DCA29}"/>
              </a:ext>
            </a:extLst>
          </p:cNvPr>
          <p:cNvSpPr txBox="1"/>
          <p:nvPr/>
        </p:nvSpPr>
        <p:spPr>
          <a:xfrm>
            <a:off x="7717594" y="1522290"/>
            <a:ext cx="417646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II. </a:t>
            </a:r>
            <a:r>
              <a:rPr lang="fr-FR" b="1" dirty="0" err="1"/>
              <a:t>Données</a:t>
            </a:r>
            <a:r>
              <a:rPr lang="fr-FR" b="1" dirty="0"/>
              <a:t> paracliniques </a:t>
            </a:r>
            <a:endParaRPr lang="fr-FR" dirty="0"/>
          </a:p>
          <a:p>
            <a:r>
              <a:rPr lang="fr-FR" dirty="0"/>
              <a:t>178  demande/prescription </a:t>
            </a:r>
            <a:r>
              <a:rPr lang="fr-FR" dirty="0" err="1"/>
              <a:t>raisonnée</a:t>
            </a:r>
            <a:r>
              <a:rPr lang="fr-FR" dirty="0"/>
              <a:t> et choix d'un examen diagnostique </a:t>
            </a:r>
          </a:p>
          <a:p>
            <a:r>
              <a:rPr lang="fr-FR" dirty="0"/>
              <a:t>179  </a:t>
            </a:r>
            <a:r>
              <a:rPr lang="fr-FR" dirty="0" err="1"/>
              <a:t>réaction</a:t>
            </a:r>
            <a:r>
              <a:rPr lang="fr-FR" dirty="0"/>
              <a:t> inflammatoire sur </a:t>
            </a:r>
            <a:r>
              <a:rPr lang="fr-FR" dirty="0" err="1"/>
              <a:t>pièce</a:t>
            </a:r>
            <a:r>
              <a:rPr lang="fr-FR" dirty="0"/>
              <a:t> </a:t>
            </a:r>
            <a:r>
              <a:rPr lang="fr-FR" dirty="0" err="1"/>
              <a:t>opératoire</a:t>
            </a:r>
            <a:r>
              <a:rPr lang="fr-FR" dirty="0"/>
              <a:t> /biopsie </a:t>
            </a:r>
          </a:p>
          <a:p>
            <a:r>
              <a:rPr lang="fr-FR" dirty="0"/>
              <a:t>180  </a:t>
            </a:r>
            <a:r>
              <a:rPr lang="fr-FR" dirty="0" err="1"/>
              <a:t>interprétation</a:t>
            </a:r>
            <a:r>
              <a:rPr lang="fr-FR" dirty="0"/>
              <a:t> d'un compte rendu d'anatomopathologie 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EF178D-5BA6-014D-9EF0-8473D6BE53AC}"/>
              </a:ext>
            </a:extLst>
          </p:cNvPr>
          <p:cNvSpPr txBox="1"/>
          <p:nvPr/>
        </p:nvSpPr>
        <p:spPr>
          <a:xfrm>
            <a:off x="7704483" y="3945932"/>
            <a:ext cx="435333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III. Prise en charge aiguë et chronique </a:t>
            </a:r>
            <a:endParaRPr lang="fr-FR" dirty="0"/>
          </a:p>
          <a:p>
            <a:r>
              <a:rPr lang="fr-FR" dirty="0"/>
              <a:t>239  explication </a:t>
            </a:r>
            <a:r>
              <a:rPr lang="fr-FR" dirty="0" err="1"/>
              <a:t>pre</a:t>
            </a:r>
            <a:r>
              <a:rPr lang="fr-FR" dirty="0"/>
              <a:t>́-</a:t>
            </a:r>
            <a:r>
              <a:rPr lang="fr-FR" dirty="0" err="1"/>
              <a:t>opératoire</a:t>
            </a:r>
            <a:r>
              <a:rPr lang="fr-FR" dirty="0"/>
              <a:t> et recueil de consentement d'un geste invasif diagnostique ou </a:t>
            </a:r>
            <a:r>
              <a:rPr lang="fr-FR" dirty="0" err="1"/>
              <a:t>thérapeutique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DC93DB-1F51-7248-B153-E5C500D5A5B3}"/>
              </a:ext>
            </a:extLst>
          </p:cNvPr>
          <p:cNvSpPr txBox="1"/>
          <p:nvPr/>
        </p:nvSpPr>
        <p:spPr>
          <a:xfrm>
            <a:off x="7717594" y="5628634"/>
            <a:ext cx="1800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IV. </a:t>
            </a:r>
            <a:r>
              <a:rPr lang="fr-FR" b="1" dirty="0" err="1"/>
              <a:t>Prévention</a:t>
            </a:r>
            <a:r>
              <a:rPr lang="fr-FR" b="1" dirty="0"/>
              <a:t> </a:t>
            </a:r>
            <a:endParaRPr lang="fr-FR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76B2A1-1D43-1344-8912-281EEE1E7477}"/>
              </a:ext>
            </a:extLst>
          </p:cNvPr>
          <p:cNvSpPr txBox="1"/>
          <p:nvPr/>
        </p:nvSpPr>
        <p:spPr>
          <a:xfrm>
            <a:off x="9599642" y="5637053"/>
            <a:ext cx="22525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V. Situations diverses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74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9B08AB-2C1A-7E44-88F3-31469764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Attendus d’apprentissage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3074B7-B349-F344-B8E4-BB23A7255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 une Situation de Départ donnée</a:t>
            </a:r>
          </a:p>
          <a:p>
            <a:pPr marL="457200" lvl="1" indent="0">
              <a:buNone/>
            </a:pPr>
            <a:r>
              <a:rPr lang="fr-FR" dirty="0"/>
              <a:t>Définir les attendus d’apprentissage</a:t>
            </a:r>
          </a:p>
          <a:p>
            <a:pPr lvl="2"/>
            <a:r>
              <a:rPr lang="fr-FR" dirty="0"/>
              <a:t>Dans la famille  « symptômes et signes cliniques »</a:t>
            </a:r>
          </a:p>
          <a:p>
            <a:pPr marL="1371600" lvl="3" indent="0">
              <a:buNone/>
            </a:pPr>
            <a:r>
              <a:rPr lang="fr-FR" dirty="0"/>
              <a:t>Exemple : </a:t>
            </a:r>
          </a:p>
          <a:p>
            <a:pPr marL="1828800" lvl="4" indent="0">
              <a:buNone/>
            </a:pPr>
            <a:r>
              <a:rPr lang="fr-FR" dirty="0"/>
              <a:t>SD : Douleurs articulaires</a:t>
            </a:r>
          </a:p>
          <a:p>
            <a:pPr marL="1828800" lvl="4" indent="0">
              <a:buNone/>
            </a:pPr>
            <a:r>
              <a:rPr lang="fr-FR" sz="1800" i="1" spc="-10" dirty="0">
                <a:cs typeface="Calibri"/>
              </a:rPr>
              <a:t>Attendus d’apprentissage : Expliquer </a:t>
            </a:r>
            <a:r>
              <a:rPr lang="fr-FR" sz="1800" i="1" spc="-5" dirty="0">
                <a:cs typeface="Calibri"/>
              </a:rPr>
              <a:t>au </a:t>
            </a:r>
            <a:r>
              <a:rPr lang="fr-FR" sz="1800" i="1" spc="-10" dirty="0">
                <a:cs typeface="Calibri"/>
              </a:rPr>
              <a:t>patient </a:t>
            </a:r>
            <a:r>
              <a:rPr lang="fr-FR" sz="1800" i="1" spc="-5" dirty="0">
                <a:cs typeface="Calibri"/>
              </a:rPr>
              <a:t>les </a:t>
            </a:r>
            <a:r>
              <a:rPr lang="fr-FR" sz="1800" i="1" spc="-10" dirty="0">
                <a:cs typeface="Calibri"/>
              </a:rPr>
              <a:t>hypothèses étiologiques </a:t>
            </a:r>
            <a:r>
              <a:rPr lang="fr-FR" sz="1800" i="1" spc="-5" dirty="0">
                <a:cs typeface="Calibri"/>
              </a:rPr>
              <a:t>et les explorations</a:t>
            </a:r>
            <a:r>
              <a:rPr lang="fr-FR" sz="1800" i="1" spc="140" dirty="0">
                <a:cs typeface="Calibri"/>
              </a:rPr>
              <a:t> </a:t>
            </a:r>
            <a:r>
              <a:rPr lang="fr-FR" sz="1800" i="1" spc="-5" dirty="0">
                <a:cs typeface="Calibri"/>
              </a:rPr>
              <a:t>nécessaires</a:t>
            </a:r>
            <a:endParaRPr lang="fr-FR" sz="1800" i="1" dirty="0">
              <a:cs typeface="Calibri"/>
            </a:endParaRPr>
          </a:p>
          <a:p>
            <a:pPr lvl="3"/>
            <a:endParaRPr lang="fr-FR" dirty="0"/>
          </a:p>
          <a:p>
            <a:pPr lvl="2"/>
            <a:r>
              <a:rPr lang="fr-FR" dirty="0"/>
              <a:t>Dans la famille « données paracliniques »</a:t>
            </a:r>
          </a:p>
          <a:p>
            <a:pPr lvl="2"/>
            <a:r>
              <a:rPr lang="fr-FR" dirty="0"/>
              <a:t>Dans la famille « prise en charge » etc.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358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3FB65-A52A-1447-80DA-3977894A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Articulation connaissances-compétences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D1F6D6-1AA0-1142-B54F-08867F5C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992" y="1756008"/>
            <a:ext cx="5779026" cy="45693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/>
              <a:t>Compétences à identifier pour chaque attendus d’apprentissage</a:t>
            </a:r>
          </a:p>
          <a:p>
            <a:pPr marL="0" indent="0">
              <a:buNone/>
            </a:pPr>
            <a:r>
              <a:rPr lang="fr-FR" dirty="0"/>
              <a:t>Exemple : </a:t>
            </a:r>
            <a:r>
              <a:rPr lang="fr-FR" dirty="0">
                <a:solidFill>
                  <a:srgbClr val="FF0000"/>
                </a:solidFill>
              </a:rPr>
              <a:t>SD </a:t>
            </a:r>
            <a:r>
              <a:rPr lang="fr-FR" dirty="0"/>
              <a:t>= Douleurs articulaires </a:t>
            </a:r>
          </a:p>
          <a:p>
            <a:pPr fontAlgn="t"/>
            <a:r>
              <a:rPr lang="fr-FR" dirty="0">
                <a:solidFill>
                  <a:srgbClr val="FF0000"/>
                </a:solidFill>
              </a:rPr>
              <a:t>Attendus apprentissage </a:t>
            </a:r>
            <a:r>
              <a:rPr lang="fr-FR" dirty="0"/>
              <a:t>: </a:t>
            </a:r>
            <a:r>
              <a:rPr lang="fr-FR" i="1" dirty="0"/>
              <a:t>Expliquer au patient les hypothèses étiologiques et les explorations nécessaires</a:t>
            </a:r>
          </a:p>
          <a:p>
            <a:pPr fontAlgn="t"/>
            <a:r>
              <a:rPr lang="fr-FR" dirty="0">
                <a:solidFill>
                  <a:srgbClr val="FF0000"/>
                </a:solidFill>
              </a:rPr>
              <a:t>Domaine</a:t>
            </a:r>
            <a:r>
              <a:rPr lang="fr-FR" dirty="0"/>
              <a:t> : </a:t>
            </a:r>
            <a:r>
              <a:rPr lang="fr-FR" i="1" dirty="0"/>
              <a:t>Entretien/interrogatoire - Annonce</a:t>
            </a:r>
          </a:p>
          <a:p>
            <a:pPr fontAlgn="t"/>
            <a:r>
              <a:rPr lang="fr-FR" dirty="0">
                <a:solidFill>
                  <a:srgbClr val="FF0000"/>
                </a:solidFill>
              </a:rPr>
              <a:t>Compétence générique </a:t>
            </a:r>
            <a:r>
              <a:rPr lang="fr-FR" dirty="0"/>
              <a:t>: </a:t>
            </a:r>
            <a:r>
              <a:rPr lang="fr-FR" i="1" dirty="0"/>
              <a:t>Communicateur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A59B56C-4648-D34A-8252-F35A351A2619}"/>
              </a:ext>
            </a:extLst>
          </p:cNvPr>
          <p:cNvSpPr/>
          <p:nvPr/>
        </p:nvSpPr>
        <p:spPr>
          <a:xfrm>
            <a:off x="604065" y="1196752"/>
            <a:ext cx="5259520" cy="5164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CF7673B-5D6B-0B45-8F7C-F32C46B3D005}"/>
              </a:ext>
            </a:extLst>
          </p:cNvPr>
          <p:cNvSpPr txBox="1"/>
          <p:nvPr/>
        </p:nvSpPr>
        <p:spPr>
          <a:xfrm>
            <a:off x="2081276" y="3030890"/>
            <a:ext cx="2002155" cy="136334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indent="-2540" algn="ctr">
              <a:lnSpc>
                <a:spcPct val="91600"/>
              </a:lnSpc>
              <a:spcBef>
                <a:spcPts val="405"/>
              </a:spcBef>
            </a:pPr>
            <a:r>
              <a:rPr sz="3100" spc="-20" dirty="0">
                <a:latin typeface="Calibri"/>
                <a:cs typeface="Calibri"/>
              </a:rPr>
              <a:t>Evaluation  </a:t>
            </a:r>
            <a:r>
              <a:rPr sz="3100" spc="-10" dirty="0">
                <a:latin typeface="Calibri"/>
                <a:cs typeface="Calibri"/>
              </a:rPr>
              <a:t>par    </a:t>
            </a:r>
            <a:r>
              <a:rPr sz="3100" spc="-30" dirty="0">
                <a:latin typeface="Calibri"/>
                <a:cs typeface="Calibri"/>
              </a:rPr>
              <a:t>c</a:t>
            </a:r>
            <a:r>
              <a:rPr sz="3100" spc="-10" dirty="0">
                <a:latin typeface="Calibri"/>
                <a:cs typeface="Calibri"/>
              </a:rPr>
              <a:t>omp</a:t>
            </a:r>
            <a:r>
              <a:rPr sz="3100" spc="-20" dirty="0">
                <a:latin typeface="Calibri"/>
                <a:cs typeface="Calibri"/>
              </a:rPr>
              <a:t>é</a:t>
            </a:r>
            <a:r>
              <a:rPr sz="3100" spc="-50" dirty="0">
                <a:latin typeface="Calibri"/>
                <a:cs typeface="Calibri"/>
              </a:rPr>
              <a:t>t</a:t>
            </a:r>
            <a:r>
              <a:rPr sz="3100" spc="-5" dirty="0">
                <a:latin typeface="Calibri"/>
                <a:cs typeface="Calibri"/>
              </a:rPr>
              <a:t>ence</a:t>
            </a:r>
            <a:endParaRPr sz="3100" dirty="0">
              <a:latin typeface="Calibri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14DBEAA-339F-0343-9646-877785A6A09C}"/>
              </a:ext>
            </a:extLst>
          </p:cNvPr>
          <p:cNvSpPr txBox="1"/>
          <p:nvPr/>
        </p:nvSpPr>
        <p:spPr>
          <a:xfrm>
            <a:off x="2816098" y="1815373"/>
            <a:ext cx="833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Être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clinicien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2314AF9-13F5-9B4C-BB9C-C1026CC12A1B}"/>
              </a:ext>
            </a:extLst>
          </p:cNvPr>
          <p:cNvSpPr txBox="1"/>
          <p:nvPr/>
        </p:nvSpPr>
        <p:spPr>
          <a:xfrm>
            <a:off x="4226814" y="2496221"/>
            <a:ext cx="102108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38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Être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ts val="1380"/>
              </a:lnSpc>
            </a:pPr>
            <a:r>
              <a:rPr sz="1200" b="1" spc="-5" dirty="0">
                <a:latin typeface="Calibri"/>
                <a:cs typeface="Calibri"/>
              </a:rPr>
              <a:t>com</a:t>
            </a:r>
            <a:r>
              <a:rPr sz="1200" b="1" spc="-10" dirty="0">
                <a:latin typeface="Calibri"/>
                <a:cs typeface="Calibri"/>
              </a:rPr>
              <a:t>m</a:t>
            </a:r>
            <a:r>
              <a:rPr sz="1200" b="1" dirty="0">
                <a:latin typeface="Calibri"/>
                <a:cs typeface="Calibri"/>
              </a:rPr>
              <a:t>uni</a:t>
            </a:r>
            <a:r>
              <a:rPr sz="1200" b="1" spc="-15" dirty="0">
                <a:latin typeface="Calibri"/>
                <a:cs typeface="Calibri"/>
              </a:rPr>
              <a:t>c</a:t>
            </a:r>
            <a:r>
              <a:rPr sz="1200" b="1" spc="-20" dirty="0">
                <a:latin typeface="Calibri"/>
                <a:cs typeface="Calibri"/>
              </a:rPr>
              <a:t>a</a:t>
            </a:r>
            <a:r>
              <a:rPr sz="1200" b="1" spc="-10" dirty="0">
                <a:latin typeface="Calibri"/>
                <a:cs typeface="Calibri"/>
              </a:rPr>
              <a:t>te</a:t>
            </a:r>
            <a:r>
              <a:rPr sz="1200" b="1" dirty="0">
                <a:latin typeface="Calibri"/>
                <a:cs typeface="Calibri"/>
              </a:rPr>
              <a:t>ur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D45FDF2-1813-1842-8531-CC5C91B94CED}"/>
              </a:ext>
            </a:extLst>
          </p:cNvPr>
          <p:cNvSpPr txBox="1"/>
          <p:nvPr/>
        </p:nvSpPr>
        <p:spPr>
          <a:xfrm>
            <a:off x="4609591" y="4101373"/>
            <a:ext cx="1028065" cy="3759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31775" marR="5080" indent="-219710">
              <a:lnSpc>
                <a:spcPts val="1320"/>
              </a:lnSpc>
              <a:spcBef>
                <a:spcPts val="240"/>
              </a:spcBef>
            </a:pPr>
            <a:r>
              <a:rPr sz="1200" b="1" spc="-5" dirty="0">
                <a:latin typeface="Calibri"/>
                <a:cs typeface="Calibri"/>
              </a:rPr>
              <a:t>Acteur </a:t>
            </a:r>
            <a:r>
              <a:rPr sz="1200" b="1" dirty="0">
                <a:latin typeface="Calibri"/>
                <a:cs typeface="Calibri"/>
              </a:rPr>
              <a:t>de</a:t>
            </a:r>
            <a:r>
              <a:rPr sz="1200" b="1" spc="-8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Santé  </a:t>
            </a:r>
            <a:r>
              <a:rPr sz="1200" b="1" spc="-5" dirty="0">
                <a:latin typeface="Calibri"/>
                <a:cs typeface="Calibri"/>
              </a:rPr>
              <a:t>Publique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5681A73-84BA-E540-B1C6-6F9157F7D6DC}"/>
              </a:ext>
            </a:extLst>
          </p:cNvPr>
          <p:cNvSpPr txBox="1"/>
          <p:nvPr/>
        </p:nvSpPr>
        <p:spPr>
          <a:xfrm>
            <a:off x="3824732" y="5500050"/>
            <a:ext cx="5003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Calibri"/>
                <a:cs typeface="Calibri"/>
              </a:rPr>
              <a:t>Ré</a:t>
            </a:r>
            <a:r>
              <a:rPr sz="1200" b="1" dirty="0">
                <a:latin typeface="Calibri"/>
                <a:cs typeface="Calibri"/>
              </a:rPr>
              <a:t>fl</a:t>
            </a:r>
            <a:r>
              <a:rPr sz="1200" b="1" spc="-30" dirty="0">
                <a:latin typeface="Calibri"/>
                <a:cs typeface="Calibri"/>
              </a:rPr>
              <a:t>e</a:t>
            </a:r>
            <a:r>
              <a:rPr sz="1200" b="1" spc="-5" dirty="0">
                <a:latin typeface="Calibri"/>
                <a:cs typeface="Calibri"/>
              </a:rPr>
              <a:t>x</a:t>
            </a:r>
            <a:r>
              <a:rPr sz="1200" b="1" dirty="0">
                <a:latin typeface="Calibri"/>
                <a:cs typeface="Calibri"/>
              </a:rPr>
              <a:t>if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2D7685D-0443-3147-B6C9-27C88F5B690D}"/>
              </a:ext>
            </a:extLst>
          </p:cNvPr>
          <p:cNvSpPr txBox="1"/>
          <p:nvPr/>
        </p:nvSpPr>
        <p:spPr>
          <a:xfrm>
            <a:off x="1982851" y="5500050"/>
            <a:ext cx="8185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Coopérateur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6CF487F-A6AB-5B41-9553-9409F7463863}"/>
              </a:ext>
            </a:extLst>
          </p:cNvPr>
          <p:cNvSpPr txBox="1"/>
          <p:nvPr/>
        </p:nvSpPr>
        <p:spPr>
          <a:xfrm>
            <a:off x="956868" y="4185194"/>
            <a:ext cx="775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Scientifique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5D9E74A-3B6E-9F45-847F-DB9D87EC5B0A}"/>
              </a:ext>
            </a:extLst>
          </p:cNvPr>
          <p:cNvSpPr txBox="1"/>
          <p:nvPr/>
        </p:nvSpPr>
        <p:spPr>
          <a:xfrm>
            <a:off x="1242771" y="2293909"/>
            <a:ext cx="952500" cy="7118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-1905" algn="ctr">
              <a:lnSpc>
                <a:spcPct val="91700"/>
              </a:lnSpc>
              <a:spcBef>
                <a:spcPts val="219"/>
              </a:spcBef>
            </a:pPr>
            <a:r>
              <a:rPr sz="1200" b="1" spc="-5" dirty="0">
                <a:latin typeface="Calibri"/>
                <a:cs typeface="Calibri"/>
              </a:rPr>
              <a:t>Responsable  </a:t>
            </a:r>
            <a:r>
              <a:rPr sz="1200" b="1" dirty="0">
                <a:latin typeface="Calibri"/>
                <a:cs typeface="Calibri"/>
              </a:rPr>
              <a:t>sur le </a:t>
            </a:r>
            <a:r>
              <a:rPr sz="1200" b="1" spc="-5" dirty="0">
                <a:latin typeface="Calibri"/>
                <a:cs typeface="Calibri"/>
              </a:rPr>
              <a:t>plan  éthique </a:t>
            </a:r>
            <a:r>
              <a:rPr sz="1200" b="1" spc="-10" dirty="0">
                <a:latin typeface="Calibri"/>
                <a:cs typeface="Calibri"/>
              </a:rPr>
              <a:t>et  </a:t>
            </a:r>
            <a:r>
              <a:rPr sz="1200" b="1" dirty="0">
                <a:latin typeface="Calibri"/>
                <a:cs typeface="Calibri"/>
              </a:rPr>
              <a:t>d</a:t>
            </a:r>
            <a:r>
              <a:rPr sz="1200" b="1" spc="-5" dirty="0">
                <a:latin typeface="Calibri"/>
                <a:cs typeface="Calibri"/>
              </a:rPr>
              <a:t>é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-10" dirty="0">
                <a:latin typeface="Calibri"/>
                <a:cs typeface="Calibri"/>
              </a:rPr>
              <a:t>nt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ogi</a:t>
            </a:r>
            <a:r>
              <a:rPr sz="1200" b="1" spc="5" dirty="0">
                <a:latin typeface="Calibri"/>
                <a:cs typeface="Calibri"/>
              </a:rPr>
              <a:t>q</a:t>
            </a:r>
            <a:r>
              <a:rPr sz="1200" b="1" dirty="0">
                <a:latin typeface="Calibri"/>
                <a:cs typeface="Calibri"/>
              </a:rPr>
              <a:t>ue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70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C9CFA48A-0AE7-1D4F-8114-F99F8742DB48}"/>
              </a:ext>
            </a:extLst>
          </p:cNvPr>
          <p:cNvGraphicFramePr>
            <a:graphicFrameLocks noGrp="1"/>
          </p:cNvGraphicFramePr>
          <p:nvPr/>
        </p:nvGraphicFramePr>
        <p:xfrm>
          <a:off x="855586" y="274845"/>
          <a:ext cx="10514965" cy="2074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798">
                <a:tc gridSpan="2">
                  <a:txBody>
                    <a:bodyPr/>
                    <a:lstStyle/>
                    <a:p>
                      <a:pPr algn="ctr">
                        <a:lnSpc>
                          <a:spcPts val="1165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Situation de départ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n°67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- S67 : "Douleurs</a:t>
                      </a:r>
                      <a:r>
                        <a:rPr sz="10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articulaires"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96">
                <a:tc>
                  <a:txBody>
                    <a:bodyPr/>
                    <a:lstStyle/>
                    <a:p>
                      <a:pPr algn="ctr">
                        <a:lnSpc>
                          <a:spcPts val="1165"/>
                        </a:lnSpc>
                        <a:spcBef>
                          <a:spcPts val="14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Auteurs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197">
                <a:tc>
                  <a:txBody>
                    <a:bodyPr/>
                    <a:lstStyle/>
                    <a:p>
                      <a:pPr algn="ctr">
                        <a:lnSpc>
                          <a:spcPts val="1160"/>
                        </a:lnSpc>
                        <a:spcBef>
                          <a:spcPts val="15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Relecteurs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58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59385" marR="153670" indent="-12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Items de  connaissance</a:t>
                      </a:r>
                      <a:r>
                        <a:rPr sz="10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en  rapport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5560" marR="27940" indent="-12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Arthrose (129), Infections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ostéo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articulaires (IOA) de l'enfant et de l'adulte (156), Connaître les principaux types de vascularite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systémique,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les organes cibles, les outils  diagnostiques et les moyens thérapeutiques(193), Lupus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systémique.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Syndrome des anti-phospholipides (SAPL) (194), Artérite à cellules géantes (195), polyarthrite rhumatoïde  (196), Spondyloarthrite (197), Arthropathie microcristalline (198), Syndrome douloureux régional complexe (ex algodystrophie) (199), Douleur et épanchement</a:t>
                      </a:r>
                      <a:r>
                        <a:rPr sz="100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articulaire.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Arthrite d'évolution récente</a:t>
                      </a:r>
                      <a:r>
                        <a:rPr sz="10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(200)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66040" marR="60960" indent="-63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Items de  connaissance</a:t>
                      </a:r>
                      <a:r>
                        <a:rPr sz="10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reliés,  non traités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ici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Rachialgies (94), Douleurs lombaires aiguës chez l'enfant et chez l'adulte (270), Lésions péri-articulaires et ligamentaires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du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genou, 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la cheville</a:t>
                      </a:r>
                      <a:r>
                        <a:rPr sz="10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et de l'épaule (361)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D672D277-2D21-7A4F-A4A2-93EDA2131C90}"/>
              </a:ext>
            </a:extLst>
          </p:cNvPr>
          <p:cNvGraphicFramePr>
            <a:graphicFrameLocks noGrp="1"/>
          </p:cNvGraphicFramePr>
          <p:nvPr/>
        </p:nvGraphicFramePr>
        <p:xfrm>
          <a:off x="843724" y="2425112"/>
          <a:ext cx="10516233" cy="3904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62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002">
                <a:tc>
                  <a:txBody>
                    <a:bodyPr/>
                    <a:lstStyle/>
                    <a:p>
                      <a:pPr marL="635" algn="ctr">
                        <a:lnSpc>
                          <a:spcPts val="1035"/>
                        </a:lnSpc>
                        <a:spcBef>
                          <a:spcPts val="5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Attendu d'apprentissage dans la famille "</a:t>
                      </a:r>
                      <a:r>
                        <a:rPr sz="900" b="1" i="1" spc="-5" dirty="0">
                          <a:latin typeface="Calibri"/>
                          <a:cs typeface="Calibri"/>
                        </a:rPr>
                        <a:t>Symptômes </a:t>
                      </a:r>
                      <a:r>
                        <a:rPr sz="900" b="1" i="1" dirty="0">
                          <a:latin typeface="Calibri"/>
                          <a:cs typeface="Calibri"/>
                        </a:rPr>
                        <a:t>et </a:t>
                      </a:r>
                      <a:r>
                        <a:rPr sz="900" b="1" i="1" spc="-5" dirty="0">
                          <a:latin typeface="Calibri"/>
                          <a:cs typeface="Calibri"/>
                        </a:rPr>
                        <a:t>signes</a:t>
                      </a:r>
                      <a:r>
                        <a:rPr sz="900" b="1" i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i="1" dirty="0">
                          <a:latin typeface="Calibri"/>
                          <a:cs typeface="Calibri"/>
                        </a:rPr>
                        <a:t>cliniques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"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1035"/>
                        </a:lnSpc>
                        <a:spcBef>
                          <a:spcPts val="5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Domaines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1035"/>
                        </a:lnSpc>
                        <a:spcBef>
                          <a:spcPts val="5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Compétence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générique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50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22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Organiser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raisonnement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hiérarchiser les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hypothèses</a:t>
                      </a:r>
                      <a:r>
                        <a:rPr sz="7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diagnostiques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22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Stratégie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pertinente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22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Réflexif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003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Expliquer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au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patient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hypothèses étiologiques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les explorations</a:t>
                      </a:r>
                      <a:r>
                        <a:rPr sz="7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nécessaires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</a:t>
                      </a:r>
                      <a:r>
                        <a:rPr sz="7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Annonce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Communicateur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Prescrire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manière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raisonnée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les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explorations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biologiques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adaptées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Stratégie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pertinente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Echanger avec les différents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intervenants (soignants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 médecins)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pour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la réalisation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explorations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diagnostiques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thérapeutiques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Communication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interprofessionnelle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Coopérateur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Argumenter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justifier les explorations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d'imagerie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adaptées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Iconographie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- Stratégie</a:t>
                      </a:r>
                      <a:r>
                        <a:rPr sz="7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pertinente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0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Acteur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santé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publique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algn="ctr">
                        <a:lnSpc>
                          <a:spcPts val="1035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Attendu d'apprentissage spécifique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"</a:t>
                      </a:r>
                      <a:r>
                        <a:rPr sz="900" b="1" i="1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900" b="1" i="1" spc="-5" dirty="0">
                          <a:latin typeface="Calibri"/>
                          <a:cs typeface="Calibri"/>
                        </a:rPr>
                        <a:t>la situation abordée (ici S67)</a:t>
                      </a:r>
                      <a:r>
                        <a:rPr sz="900" b="1" i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"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1035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Domaines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1035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Compétence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générique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Rechercher les signes d'interrogatoire et les signes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cliniques (rhumatologiques,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extra-rhumatologique et généraux)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pour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orienter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l'enquête</a:t>
                      </a:r>
                      <a:r>
                        <a:rPr sz="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étiologique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 examen</a:t>
                      </a:r>
                      <a:r>
                        <a:rPr sz="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1478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Différencier le caractère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aigu, subaigu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ou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chronique</a:t>
                      </a:r>
                      <a:r>
                        <a:rPr sz="7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douleur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 examen</a:t>
                      </a:r>
                      <a:r>
                        <a:rPr sz="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1477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Différencier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une atteinte mono,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oligo ou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polyarticulaire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 examen</a:t>
                      </a:r>
                      <a:r>
                        <a:rPr sz="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478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Différencier les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douleurs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mécaniques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7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inflammatoires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 examen</a:t>
                      </a:r>
                      <a:r>
                        <a:rPr sz="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1350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Rechercher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éléments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gravité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généraux et/ou</a:t>
                      </a:r>
                      <a:r>
                        <a:rPr sz="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fonctionnel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Entretien/interrogatoire - examen</a:t>
                      </a:r>
                      <a:r>
                        <a:rPr sz="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1477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Réaliser l'examen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rhumatologique d'une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articulation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douloureuse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identifier</a:t>
                      </a:r>
                      <a:r>
                        <a:rPr sz="7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épanchement 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Examen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clinique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22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003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Expliquer</a:t>
                      </a:r>
                      <a:r>
                        <a:rPr sz="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patient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les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principes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les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risques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d'une</a:t>
                      </a:r>
                      <a:r>
                        <a:rPr sz="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ponction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Annonce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Communicateur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Interpréter les résultats d'analyse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du liquide</a:t>
                      </a:r>
                      <a:r>
                        <a:rPr sz="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Synthèse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résultats</a:t>
                      </a:r>
                      <a:r>
                        <a:rPr sz="70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d'examen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0875">
                <a:tc>
                  <a:txBody>
                    <a:bodyPr/>
                    <a:lstStyle/>
                    <a:p>
                      <a:pPr marL="889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Prendre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 charge la</a:t>
                      </a:r>
                      <a:r>
                        <a:rPr sz="7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douleur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Stratégie</a:t>
                      </a:r>
                      <a:r>
                        <a:rPr sz="7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pertinente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5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Prendre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en charge les conséquences</a:t>
                      </a:r>
                      <a:r>
                        <a:rPr sz="7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fonctionnelles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Education/prévention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888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Reconnaitre les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principaux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éléments d'orientation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radiologique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sur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clichés</a:t>
                      </a:r>
                      <a:r>
                        <a:rPr sz="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radiologiques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Iconographie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0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0888">
                <a:tc>
                  <a:txBody>
                    <a:bodyPr/>
                    <a:lstStyle/>
                    <a:p>
                      <a:pPr algn="ct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attendu d'apprentissage spécifique </a:t>
                      </a:r>
                      <a:r>
                        <a:rPr sz="900" b="1" i="1" spc="-5" dirty="0">
                          <a:latin typeface="Calibri"/>
                          <a:cs typeface="Calibri"/>
                        </a:rPr>
                        <a:t>"Valorisation </a:t>
                      </a:r>
                      <a:r>
                        <a:rPr sz="900" b="1" i="1" dirty="0">
                          <a:latin typeface="Calibri"/>
                          <a:cs typeface="Calibri"/>
                        </a:rPr>
                        <a:t>du stage</a:t>
                      </a:r>
                      <a:r>
                        <a:rPr sz="900" b="1" i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i="1" dirty="0">
                          <a:latin typeface="Calibri"/>
                          <a:cs typeface="Calibri"/>
                        </a:rPr>
                        <a:t>"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CCCCCC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1030"/>
                        </a:lnSpc>
                        <a:spcBef>
                          <a:spcPts val="6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Compétence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générique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CCCCCC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9BE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0901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Poser l'indication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d'une infiltration</a:t>
                      </a:r>
                      <a:r>
                        <a:rPr sz="7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0888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Réaliser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une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ponction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7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genou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5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0901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Réaliser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une infiltration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Clinicien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9760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45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Expliquer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au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patient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les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principes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et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risques d'une</a:t>
                      </a:r>
                      <a:r>
                        <a:rPr sz="70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infiltration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45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Communicateur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CCCCCC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0893">
                <a:tc>
                  <a:txBody>
                    <a:bodyPr/>
                    <a:lstStyle/>
                    <a:p>
                      <a:pPr marL="8890">
                        <a:lnSpc>
                          <a:spcPts val="780"/>
                        </a:lnSpc>
                        <a:spcBef>
                          <a:spcPts val="309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Evaluer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le retentissement professionnel et social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des douleurs</a:t>
                      </a:r>
                      <a:r>
                        <a:rPr sz="7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articulaires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780"/>
                        </a:lnSpc>
                        <a:spcBef>
                          <a:spcPts val="309"/>
                        </a:spcBef>
                      </a:pPr>
                      <a:r>
                        <a:rPr sz="700" spc="-5" dirty="0">
                          <a:latin typeface="Calibri"/>
                          <a:cs typeface="Calibri"/>
                        </a:rPr>
                        <a:t>Acteur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santé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publique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93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CCCCCC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630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4B1E7-64C5-BF48-B3AF-9CAEAE68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Calendrier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6F4AFA-7D35-9A43-AA0D-95A4A19E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 les étudiants DFASM1 septembre 2020</a:t>
            </a:r>
          </a:p>
          <a:p>
            <a:pPr lvl="1"/>
            <a:r>
              <a:rPr lang="fr-FR" dirty="0"/>
              <a:t>Docimologie moderne sauf TCS</a:t>
            </a:r>
          </a:p>
          <a:p>
            <a:pPr lvl="1"/>
            <a:r>
              <a:rPr lang="fr-FR" dirty="0"/>
              <a:t>Nouveau programme</a:t>
            </a:r>
          </a:p>
          <a:p>
            <a:pPr lvl="1"/>
            <a:r>
              <a:rPr lang="fr-FR" dirty="0"/>
              <a:t>Certificat de Compétences Cliniques (CCC) par ECOS Facultaires en 2023</a:t>
            </a:r>
          </a:p>
          <a:p>
            <a:pPr lvl="1"/>
            <a:r>
              <a:rPr lang="fr-FR" dirty="0" err="1"/>
              <a:t>ECNi</a:t>
            </a:r>
            <a:r>
              <a:rPr lang="fr-FR" dirty="0"/>
              <a:t> Juin 2023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343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Calendrier R2C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Pour les étudiants de DFASM1 septembre 2021</a:t>
            </a:r>
          </a:p>
          <a:p>
            <a:pPr lvl="1"/>
            <a:r>
              <a:rPr lang="fr-FR" dirty="0"/>
              <a:t>Docimologie moderne complète (TCS, LCA modernisée)</a:t>
            </a:r>
          </a:p>
          <a:p>
            <a:pPr lvl="1"/>
            <a:r>
              <a:rPr lang="fr-FR" dirty="0"/>
              <a:t>ECOS annuelles facultaires (validation 2</a:t>
            </a:r>
            <a:r>
              <a:rPr lang="fr-FR" baseline="30000" dirty="0"/>
              <a:t>ème</a:t>
            </a:r>
            <a:r>
              <a:rPr lang="fr-FR" dirty="0"/>
              <a:t> cycle)</a:t>
            </a:r>
          </a:p>
          <a:p>
            <a:pPr lvl="1"/>
            <a:r>
              <a:rPr lang="fr-FR" dirty="0"/>
              <a:t>ECOS Nationales en Mai 2024</a:t>
            </a:r>
          </a:p>
          <a:p>
            <a:r>
              <a:rPr lang="fr-FR" dirty="0"/>
              <a:t>Répartition :</a:t>
            </a:r>
          </a:p>
          <a:p>
            <a:pPr lvl="1"/>
            <a:r>
              <a:rPr lang="fr-FR" dirty="0"/>
              <a:t>« Épreuve dématérialisée nationale » : EDN (connaissances) 50%, Septembre 2023</a:t>
            </a:r>
          </a:p>
          <a:p>
            <a:pPr lvl="1"/>
            <a:r>
              <a:rPr lang="fr-FR" dirty="0"/>
              <a:t>ECOS Nationale 40%, Mai 2024</a:t>
            </a:r>
          </a:p>
          <a:p>
            <a:pPr lvl="1"/>
            <a:r>
              <a:rPr lang="fr-FR" dirty="0"/>
              <a:t>Parcours 10%</a:t>
            </a:r>
          </a:p>
          <a:p>
            <a:r>
              <a:rPr lang="fr-FR" dirty="0"/>
              <a:t>Vœux en Juin 2024</a:t>
            </a:r>
          </a:p>
          <a:p>
            <a:r>
              <a:rPr lang="fr-FR" dirty="0"/>
              <a:t>Choix définitif en juillet</a:t>
            </a:r>
          </a:p>
          <a:p>
            <a:r>
              <a:rPr lang="fr-FR" dirty="0"/>
              <a:t>Affectation en septembre avec période d’immersion</a:t>
            </a:r>
          </a:p>
          <a:p>
            <a:r>
              <a:rPr lang="fr-FR" dirty="0"/>
              <a:t>Prise de fonction 3ème cycle au 1</a:t>
            </a:r>
            <a:r>
              <a:rPr lang="fr-FR" baseline="30000" dirty="0"/>
              <a:t>er</a:t>
            </a:r>
            <a:r>
              <a:rPr lang="fr-FR" dirty="0"/>
              <a:t> octobre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4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30519"/>
              </p:ext>
            </p:extLst>
          </p:nvPr>
        </p:nvGraphicFramePr>
        <p:xfrm>
          <a:off x="839416" y="188640"/>
          <a:ext cx="10729191" cy="4108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4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8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26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Membre</a:t>
                      </a:r>
                      <a:r>
                        <a:rPr lang="fr-FR" sz="1900" b="1" i="0" u="none" strike="noStrike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 invités</a:t>
                      </a:r>
                      <a:endParaRPr lang="fr-FR" sz="19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Antoine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Poichotte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Site internet et PND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Dominique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Chauveaux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EBOT-UEMS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Alexandre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Poignard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Secrétaire Général CNP SOFCOT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Emmanuel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Masmejean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DFMS-DFMSA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Sylvain</a:t>
                      </a:r>
                      <a:endParaRPr lang="fi-FI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Terver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Francophonie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Raphaël</a:t>
                      </a:r>
                      <a:r>
                        <a:rPr lang="nl-NL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Vialle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Centre de Documentation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423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Philippe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Massin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OTSR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 2" descr="Myri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896" y="4905296"/>
            <a:ext cx="1826540" cy="195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87689" y="594928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Apple Chancery" charset="0"/>
                <a:ea typeface="Apple Chancery" charset="0"/>
                <a:cs typeface="Apple Chancery" charset="0"/>
              </a:rPr>
              <a:t>Myriam Rachdi</a:t>
            </a:r>
          </a:p>
        </p:txBody>
      </p:sp>
      <p:pic>
        <p:nvPicPr>
          <p:cNvPr id="6" name="Image 5" descr="Capture d’écran 2016-11-01 à 08.38.32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5714178"/>
            <a:ext cx="683568" cy="11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1B35F9-2AA1-2D44-A17F-E348B8A7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R2C pour CFCOT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10E2B0-B8DC-6C44-B651-2D89A9F9A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Groupes experts nationaux TCS</a:t>
            </a:r>
          </a:p>
          <a:p>
            <a:r>
              <a:rPr lang="fr-FR" dirty="0"/>
              <a:t>Groupes experts nationaux Situations de Départ/ECOS</a:t>
            </a:r>
          </a:p>
          <a:p>
            <a:r>
              <a:rPr lang="fr-FR" dirty="0"/>
              <a:t>Révision du livre du Collège</a:t>
            </a:r>
          </a:p>
          <a:p>
            <a:pPr lvl="1"/>
            <a:r>
              <a:rPr lang="fr-FR" dirty="0"/>
              <a:t>rédaction de fiches synthétiques</a:t>
            </a:r>
          </a:p>
          <a:p>
            <a:pPr lvl="1"/>
            <a:r>
              <a:rPr lang="fr-FR" dirty="0"/>
              <a:t>Diminution des connaissances de rang A</a:t>
            </a:r>
          </a:p>
          <a:p>
            <a:r>
              <a:rPr lang="fr-FR" dirty="0"/>
              <a:t>Aide méthodologique à la docimologie R2C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b="1" dirty="0" err="1">
                <a:solidFill>
                  <a:srgbClr val="263248"/>
                </a:solidFill>
                <a:latin typeface="Arial"/>
                <a:cs typeface="Arial"/>
              </a:rPr>
              <a:t>Conf</a:t>
            </a:r>
            <a:r>
              <a:rPr lang="fr-FR" b="1" dirty="0">
                <a:solidFill>
                  <a:srgbClr val="263248"/>
                </a:solidFill>
                <a:latin typeface="Arial"/>
                <a:cs typeface="Arial"/>
              </a:rPr>
              <a:t> des doyens : « Engagement des CCA – HU</a:t>
            </a:r>
            <a:r>
              <a:rPr lang="fr-FR" b="1" spc="-480" dirty="0">
                <a:solidFill>
                  <a:srgbClr val="263248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263248"/>
                </a:solidFill>
                <a:latin typeface="Arial"/>
                <a:cs typeface="Arial"/>
              </a:rPr>
              <a:t>+++ »</a:t>
            </a: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092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1928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F. Gouin</a:t>
            </a:r>
          </a:p>
        </p:txBody>
      </p:sp>
    </p:spTree>
    <p:extLst>
      <p:ext uri="{BB962C8B-B14F-4D97-AF65-F5344CB8AC3E}">
        <p14:creationId xmlns:p14="http://schemas.microsoft.com/office/powerpoint/2010/main" val="1309634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0A09903-73D9-45F8-A8D4-9636B080890D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1556793"/>
            <a:ext cx="4752528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fr-FR" altLang="fr-FR" dirty="0"/>
              <a:t>Bilan épreuve QCS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9991F9-D8FA-4D75-BD68-956576DB05A3}"/>
              </a:ext>
            </a:extLst>
          </p:cNvPr>
          <p:cNvSpPr txBox="1"/>
          <p:nvPr/>
        </p:nvSpPr>
        <p:spPr>
          <a:xfrm>
            <a:off x="263352" y="5301207"/>
            <a:ext cx="1094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200" dirty="0"/>
              <a:t>Innovation appliquée à la dernière génération pleine de DESC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sz="3200" dirty="0"/>
              <a:t>Examen dématérialisé </a:t>
            </a:r>
            <a:r>
              <a:rPr lang="fr-FR" sz="3200" dirty="0" err="1"/>
              <a:t>Sides</a:t>
            </a:r>
            <a:r>
              <a:rPr lang="fr-FR" sz="3200" dirty="0"/>
              <a:t>-NG</a:t>
            </a:r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DC3F2C65-98C2-4895-B0E1-51572B17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48" y="2105569"/>
            <a:ext cx="67691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FFEE0D4-A462-4C6B-A4DF-FCB63E71DC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2492375"/>
            <a:ext cx="5328592" cy="1873250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</a:pPr>
            <a:r>
              <a:rPr lang="fr-FR" altLang="fr-FR" sz="2400" dirty="0"/>
              <a:t>Rappel règles CFCOT : </a:t>
            </a:r>
          </a:p>
          <a:p>
            <a:pPr marL="0" indent="0">
              <a:buFontTx/>
              <a:buNone/>
            </a:pPr>
            <a:r>
              <a:rPr lang="fr-FR" altLang="fr-FR" sz="2400" dirty="0"/>
              <a:t>	- 10/20 pour passer les oraux</a:t>
            </a:r>
          </a:p>
          <a:p>
            <a:pPr marL="0" indent="0">
              <a:buFontTx/>
              <a:buNone/>
            </a:pPr>
            <a:r>
              <a:rPr lang="fr-FR" altLang="fr-FR" sz="2400" dirty="0"/>
              <a:t>	- le bénéfice de l’écrit reste acquis </a:t>
            </a:r>
          </a:p>
          <a:p>
            <a:pPr marL="0" indent="0">
              <a:buFontTx/>
              <a:buNone/>
            </a:pPr>
            <a:r>
              <a:rPr lang="fr-FR" altLang="fr-FR" sz="2400" dirty="0"/>
              <a:t>	- note final moyennée avec les 2  autres modules </a:t>
            </a:r>
          </a:p>
        </p:txBody>
      </p:sp>
    </p:spTree>
    <p:extLst>
      <p:ext uri="{BB962C8B-B14F-4D97-AF65-F5344CB8AC3E}">
        <p14:creationId xmlns:p14="http://schemas.microsoft.com/office/powerpoint/2010/main" val="952956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21AE859F-0437-4EBB-BE2E-6EC2C4286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94" y="1988840"/>
            <a:ext cx="6099073" cy="41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AEB9ACEA-C50B-43FC-8A1D-B8B3FA5695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822" y="1403648"/>
            <a:ext cx="2813218" cy="19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18404B2-D0AD-418B-ADAE-0EF5BBD078B2}"/>
              </a:ext>
            </a:extLst>
          </p:cNvPr>
          <p:cNvSpPr/>
          <p:nvPr/>
        </p:nvSpPr>
        <p:spPr>
          <a:xfrm>
            <a:off x="7644171" y="5373216"/>
            <a:ext cx="1332149" cy="461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85CD5BE-0B5B-4D5E-8530-5206F933A303}"/>
              </a:ext>
            </a:extLst>
          </p:cNvPr>
          <p:cNvSpPr txBox="1">
            <a:spLocks noChangeArrowheads="1"/>
          </p:cNvSpPr>
          <p:nvPr/>
        </p:nvSpPr>
        <p:spPr>
          <a:xfrm>
            <a:off x="3071663" y="580452"/>
            <a:ext cx="5585315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fr-FR" altLang="fr-FR" dirty="0"/>
              <a:t>Bilan épreuve QCS 2020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5238" y="1922084"/>
            <a:ext cx="4300242" cy="4027195"/>
          </a:xfrm>
        </p:spPr>
        <p:txBody>
          <a:bodyPr/>
          <a:lstStyle/>
          <a:p>
            <a:r>
              <a:rPr lang="fr-FR" dirty="0"/>
              <a:t>Tous les CHU (Métropole + Antilles-Guyane + La Réunion + Tahiti)</a:t>
            </a:r>
          </a:p>
          <a:p>
            <a:r>
              <a:rPr lang="fr-FR" altLang="fr-FR" dirty="0"/>
              <a:t>160 candidats </a:t>
            </a:r>
          </a:p>
          <a:p>
            <a:pPr lvl="1"/>
            <a:r>
              <a:rPr lang="fr-FR" altLang="fr-FR" dirty="0"/>
              <a:t>149 sur </a:t>
            </a:r>
            <a:r>
              <a:rPr lang="fr-FR" altLang="fr-FR" dirty="0" err="1"/>
              <a:t>Sides</a:t>
            </a:r>
            <a:endParaRPr lang="fr-FR" altLang="fr-FR" dirty="0"/>
          </a:p>
          <a:p>
            <a:pPr lvl="1"/>
            <a:r>
              <a:rPr lang="fr-FR" altLang="fr-FR" dirty="0"/>
              <a:t>11 en </a:t>
            </a:r>
            <a:r>
              <a:rPr lang="fr-FR" altLang="fr-FR" dirty="0" err="1"/>
              <a:t>ppt</a:t>
            </a:r>
            <a:r>
              <a:rPr lang="fr-FR" altLang="fr-FR" dirty="0"/>
              <a:t> présentiels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7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360" y="1527182"/>
            <a:ext cx="10225136" cy="2405874"/>
          </a:xfrm>
        </p:spPr>
        <p:txBody>
          <a:bodyPr>
            <a:noAutofit/>
          </a:bodyPr>
          <a:lstStyle/>
          <a:p>
            <a:r>
              <a:rPr lang="fr-FR" sz="2800" dirty="0"/>
              <a:t>Tous les CHU (Métropole + Antilles-Guyane + La Réunion + Tahiti)</a:t>
            </a:r>
          </a:p>
          <a:p>
            <a:r>
              <a:rPr lang="fr-FR" altLang="fr-FR" sz="2800" dirty="0"/>
              <a:t>160 candidats </a:t>
            </a:r>
          </a:p>
          <a:p>
            <a:pPr lvl="1"/>
            <a:r>
              <a:rPr lang="fr-FR" altLang="fr-FR" sz="2400" dirty="0"/>
              <a:t>149 sur </a:t>
            </a:r>
            <a:r>
              <a:rPr lang="fr-FR" altLang="fr-FR" sz="2400" dirty="0" err="1"/>
              <a:t>Sides</a:t>
            </a:r>
            <a:endParaRPr lang="fr-FR" altLang="fr-FR" sz="2400" dirty="0"/>
          </a:p>
          <a:p>
            <a:pPr lvl="1"/>
            <a:r>
              <a:rPr lang="fr-FR" altLang="fr-FR" sz="2400" dirty="0"/>
              <a:t>11 en </a:t>
            </a:r>
            <a:r>
              <a:rPr lang="fr-FR" altLang="fr-FR" sz="2400" dirty="0" err="1"/>
              <a:t>ppt</a:t>
            </a:r>
            <a:r>
              <a:rPr lang="fr-FR" altLang="fr-FR" sz="2400" dirty="0"/>
              <a:t> présentiels</a:t>
            </a:r>
          </a:p>
          <a:p>
            <a:r>
              <a:rPr lang="fr-FR" altLang="fr-FR" sz="2800" dirty="0"/>
              <a:t>Peu de problèmes techniques</a:t>
            </a:r>
            <a:r>
              <a:rPr lang="fr-FR" altLang="fr-FR" sz="2000" dirty="0"/>
              <a:t> (connexions individuelles / fac)</a:t>
            </a:r>
          </a:p>
          <a:p>
            <a:r>
              <a:rPr lang="fr-FR" altLang="fr-FR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Moyenne ; 13,54  [6,8-17,6] </a:t>
            </a:r>
            <a:r>
              <a:rPr lang="fr-FR" alt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(13,56 en 2019)</a:t>
            </a:r>
            <a:endParaRPr lang="fr-FR" altLang="fr-FR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altLang="fr-FR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 candidats &lt; 10/20  (3,8%) dont 3 candidats à 9,6/10</a:t>
            </a:r>
          </a:p>
          <a:p>
            <a:endParaRPr lang="fr-FR" altLang="fr-FR" sz="28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5CD5BE-0B5B-4D5E-8530-5206F933A303}"/>
              </a:ext>
            </a:extLst>
          </p:cNvPr>
          <p:cNvSpPr txBox="1">
            <a:spLocks noChangeArrowheads="1"/>
          </p:cNvSpPr>
          <p:nvPr/>
        </p:nvSpPr>
        <p:spPr>
          <a:xfrm>
            <a:off x="3071663" y="580452"/>
            <a:ext cx="5585315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fr-FR" altLang="fr-FR" dirty="0"/>
              <a:t>Bilan épreuve QCS 2020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5347152"/>
            <a:ext cx="7167368" cy="1058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sz="2400" dirty="0"/>
              <a:t>Identification des internes candidats</a:t>
            </a:r>
          </a:p>
          <a:p>
            <a:r>
              <a:rPr lang="fr-FR" altLang="fr-FR" sz="2400" dirty="0"/>
              <a:t>Contrôle des fraudes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49" y="2203798"/>
            <a:ext cx="1152119" cy="1273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5347152"/>
            <a:ext cx="936104" cy="936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3352" y="1526970"/>
            <a:ext cx="10053736" cy="3558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63352" y="5229200"/>
            <a:ext cx="10053736" cy="11245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803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63652" y="1511626"/>
            <a:ext cx="5400600" cy="5115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Base de QCS Orthopédie-Traumatologie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2276872"/>
            <a:ext cx="4101794" cy="310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b="1" u="sng" dirty="0"/>
              <a:t>2020</a:t>
            </a:r>
            <a:r>
              <a:rPr lang="fr-FR" dirty="0"/>
              <a:t> : mise à niveau QCS plateforme </a:t>
            </a:r>
            <a:r>
              <a:rPr lang="fr-FR" dirty="0" err="1"/>
              <a:t>Sides</a:t>
            </a:r>
            <a:r>
              <a:rPr lang="fr-FR" dirty="0"/>
              <a:t> NG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107 nouveaux QCS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5 séances / CT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 err="1"/>
              <a:t>hyperspécialité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 txBox="1">
            <a:spLocks noChangeArrowheads="1"/>
          </p:cNvSpPr>
          <p:nvPr/>
        </p:nvSpPr>
        <p:spPr>
          <a:xfrm>
            <a:off x="7464152" y="2124614"/>
            <a:ext cx="3883107" cy="3100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b="1" u="sng" dirty="0"/>
              <a:t>Base CFCOT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M Sup		65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M </a:t>
            </a:r>
            <a:r>
              <a:rPr lang="fr-FR" dirty="0" err="1"/>
              <a:t>Inf</a:t>
            </a:r>
            <a:r>
              <a:rPr lang="fr-FR" dirty="0"/>
              <a:t>		86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Rachis	           57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Pédiatrie	42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dirty="0"/>
              <a:t>Fond/Trans	83</a:t>
            </a:r>
          </a:p>
          <a:p>
            <a:pPr marL="457200" lvl="1" indent="0">
              <a:buFontTx/>
              <a:buNone/>
              <a:defRPr/>
            </a:pPr>
            <a:r>
              <a:rPr lang="fr-FR" b="1" dirty="0"/>
              <a:t>Total :            333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1343472" y="5867357"/>
            <a:ext cx="731350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Campagne de collecte 2021 débutera en Décembre 2020</a:t>
            </a:r>
          </a:p>
        </p:txBody>
      </p:sp>
    </p:spTree>
    <p:extLst>
      <p:ext uri="{BB962C8B-B14F-4D97-AF65-F5344CB8AC3E}">
        <p14:creationId xmlns:p14="http://schemas.microsoft.com/office/powerpoint/2010/main" val="1790727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83432" y="4648775"/>
            <a:ext cx="9577064" cy="1588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 / 2021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9496" y="1700808"/>
            <a:ext cx="9721080" cy="43534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 Retardataires </a:t>
            </a:r>
            <a:r>
              <a:rPr lang="fr-FR" sz="2400" b="1" dirty="0"/>
              <a:t>DESC</a:t>
            </a:r>
            <a:r>
              <a:rPr lang="fr-FR" sz="2400" dirty="0"/>
              <a:t> et 1 ère promotion </a:t>
            </a:r>
            <a:r>
              <a:rPr lang="fr-FR" sz="2400" b="1" dirty="0"/>
              <a:t>DES R3C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 txBox="1">
            <a:spLocks noChangeArrowheads="1"/>
          </p:cNvSpPr>
          <p:nvPr/>
        </p:nvSpPr>
        <p:spPr>
          <a:xfrm>
            <a:off x="623392" y="2708920"/>
            <a:ext cx="3240360" cy="43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 </a:t>
            </a:r>
            <a:r>
              <a:rPr lang="fr-FR" sz="2400" b="1" dirty="0"/>
              <a:t>19 mai 2021  / 18 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Modalités idem (50 QCS)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1800" dirty="0"/>
              <a:t>(rappel ; thèse doit être passée fin phase 2)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sz="24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 txBox="1">
            <a:spLocks noChangeArrowheads="1"/>
          </p:cNvSpPr>
          <p:nvPr/>
        </p:nvSpPr>
        <p:spPr>
          <a:xfrm>
            <a:off x="6312024" y="2708920"/>
            <a:ext cx="3965135" cy="43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DES = Commission locale qui organise (</a:t>
            </a:r>
            <a:r>
              <a:rPr lang="fr-FR" sz="2400" dirty="0" err="1"/>
              <a:t>sub-division</a:t>
            </a:r>
            <a:r>
              <a:rPr lang="fr-FR" sz="2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400" dirty="0"/>
              <a:t>DESC = Coordonnateur inter-régional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83432" y="4668104"/>
            <a:ext cx="9577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directives pour l’organisation seront transmises à l’issu du prochain bureau du CFCOT (14 décembre) mais dés aujourd’hui :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Identifier pour chaque </a:t>
            </a:r>
            <a:r>
              <a:rPr lang="fr-FR" sz="2400" dirty="0" err="1"/>
              <a:t>sub-division</a:t>
            </a:r>
            <a:r>
              <a:rPr lang="fr-FR" sz="2400" dirty="0"/>
              <a:t> les internes concernés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Transmettre la date aux internes concernés</a:t>
            </a:r>
          </a:p>
        </p:txBody>
      </p:sp>
    </p:spTree>
    <p:extLst>
      <p:ext uri="{BB962C8B-B14F-4D97-AF65-F5344CB8AC3E}">
        <p14:creationId xmlns:p14="http://schemas.microsoft.com/office/powerpoint/2010/main" val="3977407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7C6F53-8668-4B23-9B87-C85DBFDBCCFA}"/>
              </a:ext>
            </a:extLst>
          </p:cNvPr>
          <p:cNvSpPr txBox="1"/>
          <p:nvPr/>
        </p:nvSpPr>
        <p:spPr>
          <a:xfrm>
            <a:off x="2279576" y="1398081"/>
            <a:ext cx="100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2492374"/>
            <a:ext cx="10225136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Remerciements à tous les membres de la commission contrôle de connaissance du Collège ; </a:t>
            </a:r>
          </a:p>
          <a:p>
            <a:pPr marL="0" indent="0">
              <a:buNone/>
            </a:pPr>
            <a:r>
              <a:rPr lang="fr-FR" sz="2400" dirty="0"/>
              <a:t>Ph. Adams, C. </a:t>
            </a:r>
            <a:r>
              <a:rPr lang="fr-FR" sz="2400" dirty="0" err="1"/>
              <a:t>Bronfen</a:t>
            </a:r>
            <a:r>
              <a:rPr lang="fr-FR" sz="2400" dirty="0"/>
              <a:t>, L. Galois, P. Jouffroy, C. Garreau de </a:t>
            </a:r>
            <a:r>
              <a:rPr lang="fr-FR" sz="2400" dirty="0" err="1"/>
              <a:t>Loubresse</a:t>
            </a:r>
            <a:r>
              <a:rPr lang="fr-FR" sz="2400" dirty="0"/>
              <a:t>, F. </a:t>
            </a:r>
            <a:r>
              <a:rPr lang="fr-FR" sz="2400" dirty="0" err="1"/>
              <a:t>Loubignac</a:t>
            </a:r>
            <a:r>
              <a:rPr lang="fr-FR" sz="2400" dirty="0"/>
              <a:t>,  L. </a:t>
            </a:r>
            <a:r>
              <a:rPr lang="fr-FR" sz="2400" dirty="0" err="1"/>
              <a:t>Obert</a:t>
            </a:r>
            <a:r>
              <a:rPr lang="fr-FR" sz="2400" dirty="0"/>
              <a:t>, A. </a:t>
            </a:r>
            <a:r>
              <a:rPr lang="fr-FR" sz="2400" dirty="0" err="1"/>
              <a:t>Poichotte</a:t>
            </a:r>
            <a:r>
              <a:rPr lang="fr-FR" sz="2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tous les coordonnateurs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Myriam Rachdi </a:t>
            </a:r>
          </a:p>
        </p:txBody>
      </p:sp>
    </p:spTree>
    <p:extLst>
      <p:ext uri="{BB962C8B-B14F-4D97-AF65-F5344CB8AC3E}">
        <p14:creationId xmlns:p14="http://schemas.microsoft.com/office/powerpoint/2010/main" val="3706885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Plateforme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7002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0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2868141-89C2-7E46-A6FC-ACAD7E7AB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9" y="1084176"/>
            <a:ext cx="7094834" cy="4689648"/>
          </a:xfrm>
          <a:prstGeom prst="rect">
            <a:avLst/>
          </a:prstGeom>
        </p:spPr>
      </p:pic>
      <p:sp>
        <p:nvSpPr>
          <p:cNvPr id="8" name="Titre 4">
            <a:extLst>
              <a:ext uri="{FF2B5EF4-FFF2-40B4-BE49-F238E27FC236}">
                <a16:creationId xmlns:a16="http://schemas.microsoft.com/office/drawing/2014/main" id="{9A56B8AA-54E6-B048-8585-D20ECDE1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744" y="188640"/>
            <a:ext cx="6048672" cy="638944"/>
          </a:xfrm>
        </p:spPr>
        <p:txBody>
          <a:bodyPr>
            <a:normAutofit fontScale="90000"/>
          </a:bodyPr>
          <a:lstStyle/>
          <a:p>
            <a:r>
              <a:rPr lang="fr-FR" dirty="0"/>
              <a:t>Evolution des topos</a:t>
            </a:r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8E8DBF09-00E3-8846-87CF-2ED8868AF6CF}"/>
              </a:ext>
            </a:extLst>
          </p:cNvPr>
          <p:cNvSpPr txBox="1">
            <a:spLocks/>
          </p:cNvSpPr>
          <p:nvPr/>
        </p:nvSpPr>
        <p:spPr>
          <a:xfrm>
            <a:off x="8065108" y="110816"/>
            <a:ext cx="3179464" cy="2714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dirty="0"/>
              <a:t>Pour mémoire, 2019 :</a:t>
            </a:r>
          </a:p>
          <a:p>
            <a:pPr algn="l"/>
            <a:r>
              <a:rPr lang="fr-FR" sz="1800" dirty="0"/>
              <a:t>- Niveau 1 : 228</a:t>
            </a:r>
          </a:p>
          <a:p>
            <a:pPr algn="l"/>
            <a:r>
              <a:rPr lang="fr-FR" sz="1800" dirty="0"/>
              <a:t>- Niveau 2 : 47</a:t>
            </a:r>
          </a:p>
          <a:p>
            <a:pPr algn="l"/>
            <a:r>
              <a:rPr lang="fr-FR" sz="1800" dirty="0"/>
              <a:t>- Niveau 3 : 0</a:t>
            </a:r>
          </a:p>
        </p:txBody>
      </p:sp>
      <p:sp>
        <p:nvSpPr>
          <p:cNvPr id="12" name="Titre 4">
            <a:extLst>
              <a:ext uri="{FF2B5EF4-FFF2-40B4-BE49-F238E27FC236}">
                <a16:creationId xmlns:a16="http://schemas.microsoft.com/office/drawing/2014/main" id="{1B396E2B-B066-5544-BD1E-7848B2FF3459}"/>
              </a:ext>
            </a:extLst>
          </p:cNvPr>
          <p:cNvSpPr txBox="1">
            <a:spLocks/>
          </p:cNvSpPr>
          <p:nvPr/>
        </p:nvSpPr>
        <p:spPr>
          <a:xfrm>
            <a:off x="7788400" y="2684850"/>
            <a:ext cx="4403600" cy="1922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 dirty="0"/>
              <a:t>Pas d’effet </a:t>
            </a:r>
            <a:r>
              <a:rPr lang="fr-FR" sz="1800" b="1" dirty="0" err="1"/>
              <a:t>Covid</a:t>
            </a:r>
            <a:r>
              <a:rPr lang="fr-FR" sz="1800" b="1" dirty="0"/>
              <a:t> pour la production des topos sonorisés !!</a:t>
            </a:r>
          </a:p>
          <a:p>
            <a:pPr algn="l"/>
            <a:endParaRPr lang="fr-FR" sz="1800" b="1" dirty="0"/>
          </a:p>
          <a:p>
            <a:pPr algn="l"/>
            <a:r>
              <a:rPr lang="fr-FR" sz="1800" b="1" dirty="0"/>
              <a:t>Pourtant les docteurs juniors seront là dans un an.</a:t>
            </a:r>
          </a:p>
        </p:txBody>
      </p:sp>
    </p:spTree>
    <p:extLst>
      <p:ext uri="{BB962C8B-B14F-4D97-AF65-F5344CB8AC3E}">
        <p14:creationId xmlns:p14="http://schemas.microsoft.com/office/powerpoint/2010/main" val="404105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Réforme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6473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404664"/>
            <a:ext cx="6048672" cy="638944"/>
          </a:xfrm>
        </p:spPr>
        <p:txBody>
          <a:bodyPr>
            <a:noAutofit/>
          </a:bodyPr>
          <a:lstStyle/>
          <a:p>
            <a:r>
              <a:rPr lang="fr-FR" sz="4800" dirty="0"/>
              <a:t>Utilisation - Suivi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BF2AA5C-A1E0-9F43-BCC4-AB882398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874441"/>
            <a:ext cx="9652918" cy="40324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Toujours très variable d’une ville à l’autre</a:t>
            </a:r>
          </a:p>
          <a:p>
            <a:r>
              <a:rPr lang="fr-FR" sz="2800" dirty="0"/>
              <a:t>Les internes semblent plus aller consulter les topos sonorisés</a:t>
            </a:r>
          </a:p>
          <a:p>
            <a:pPr lvl="1"/>
            <a:r>
              <a:rPr lang="fr-FR" sz="2400" dirty="0"/>
              <a:t>MAIS : suivi de l’assiduité problématique (fiabilité, ergonomie)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Rôle des coordonnateurs DES / Universités :</a:t>
            </a:r>
          </a:p>
          <a:p>
            <a:pPr lvl="1"/>
            <a:r>
              <a:rPr lang="fr-FR" sz="2400" dirty="0"/>
              <a:t>Certaines universités effectuent un bon suivi SIDES, ayant permis les validations informatiques en octobre 2020</a:t>
            </a:r>
          </a:p>
          <a:p>
            <a:pPr lvl="1"/>
            <a:r>
              <a:rPr lang="fr-FR" sz="2400" dirty="0"/>
              <a:t>D’autres interdisent l’utilisation de SIDES-NG et imposent les validations « papier »</a:t>
            </a:r>
          </a:p>
          <a:p>
            <a:pPr lvl="1"/>
            <a:r>
              <a:rPr lang="fr-FR" sz="2400" dirty="0"/>
              <a:t>Aucune règle uniformisée en </a:t>
            </a:r>
            <a:r>
              <a:rPr lang="fr-FR" sz="2400" dirty="0" err="1"/>
              <a:t>Farnce</a:t>
            </a:r>
            <a:endParaRPr lang="fr-FR" sz="2400" dirty="0"/>
          </a:p>
          <a:p>
            <a:endParaRPr lang="fr-FR" sz="2800" dirty="0"/>
          </a:p>
          <a:p>
            <a:r>
              <a:rPr lang="fr-FR" sz="2800" dirty="0"/>
              <a:t>Campagne information ? Rôle du CNCEM ?</a:t>
            </a:r>
          </a:p>
        </p:txBody>
      </p:sp>
    </p:spTree>
    <p:extLst>
      <p:ext uri="{BB962C8B-B14F-4D97-AF65-F5344CB8AC3E}">
        <p14:creationId xmlns:p14="http://schemas.microsoft.com/office/powerpoint/2010/main" val="1727787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712" y="332656"/>
            <a:ext cx="11737304" cy="461665"/>
          </a:xfrm>
        </p:spPr>
        <p:txBody>
          <a:bodyPr>
            <a:normAutofit fontScale="90000"/>
          </a:bodyPr>
          <a:lstStyle/>
          <a:p>
            <a:r>
              <a:rPr lang="fr-FR" sz="6000" dirty="0"/>
              <a:t>Problèmes</a:t>
            </a:r>
            <a:r>
              <a:rPr lang="fr-FR" dirty="0"/>
              <a:t> </a:t>
            </a:r>
            <a:r>
              <a:rPr lang="fr-FR" sz="6000" dirty="0"/>
              <a:t>administratifs, toujours…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BF2AA5C-A1E0-9F43-BCC4-AB882398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4315"/>
            <a:ext cx="8229600" cy="4569371"/>
          </a:xfrm>
        </p:spPr>
        <p:txBody>
          <a:bodyPr>
            <a:normAutofit fontScale="92500" lnSpcReduction="10000"/>
          </a:bodyPr>
          <a:lstStyle/>
          <a:p>
            <a:endParaRPr lang="fr-FR" sz="2800" dirty="0"/>
          </a:p>
          <a:p>
            <a:r>
              <a:rPr lang="fr-FR" sz="4800" dirty="0"/>
              <a:t>Fichier </a:t>
            </a:r>
            <a:r>
              <a:rPr lang="fr-FR" sz="4800" dirty="0" err="1"/>
              <a:t>IMOtEP</a:t>
            </a:r>
            <a:r>
              <a:rPr lang="fr-FR" sz="4800" dirty="0"/>
              <a:t> : s’améliore par rapport à l’an dernier.</a:t>
            </a:r>
          </a:p>
          <a:p>
            <a:pPr lvl="1"/>
            <a:r>
              <a:rPr lang="fr-FR" sz="3300" dirty="0"/>
              <a:t>Rappeler aux internes de vérifier auprès des scolarités leur inscription à la plateforme ET dans un stage, dès le début du semestre</a:t>
            </a:r>
          </a:p>
          <a:p>
            <a:pPr lvl="1"/>
            <a:r>
              <a:rPr lang="fr-FR" sz="3300" dirty="0"/>
              <a:t>Les coordonnateurs doivent vérifier l’inscription des services </a:t>
            </a:r>
            <a:r>
              <a:rPr lang="fr-FR" sz="3300" dirty="0" err="1"/>
              <a:t>validants</a:t>
            </a:r>
            <a:r>
              <a:rPr lang="fr-FR" sz="3300" dirty="0"/>
              <a:t> de leur subdivision sur SIDES-NG</a:t>
            </a:r>
          </a:p>
          <a:p>
            <a:pPr marL="0" indent="0">
              <a:buNone/>
            </a:pPr>
            <a:endParaRPr lang="fr-FR" sz="3800" dirty="0"/>
          </a:p>
        </p:txBody>
      </p:sp>
    </p:spTree>
    <p:extLst>
      <p:ext uri="{BB962C8B-B14F-4D97-AF65-F5344CB8AC3E}">
        <p14:creationId xmlns:p14="http://schemas.microsoft.com/office/powerpoint/2010/main" val="26575128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84281"/>
            <a:ext cx="7848872" cy="638944"/>
          </a:xfrm>
        </p:spPr>
        <p:txBody>
          <a:bodyPr>
            <a:noAutofit/>
          </a:bodyPr>
          <a:lstStyle/>
          <a:p>
            <a:r>
              <a:rPr lang="fr-FR" sz="6600" dirty="0"/>
              <a:t>Suivi des internes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181F8F-CC6C-FE41-91D1-8B70E6DD9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71" y="1484784"/>
            <a:ext cx="10834629" cy="46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97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29644"/>
            <a:ext cx="6048672" cy="638944"/>
          </a:xfrm>
        </p:spPr>
        <p:txBody>
          <a:bodyPr>
            <a:noAutofit/>
          </a:bodyPr>
          <a:lstStyle/>
          <a:p>
            <a:r>
              <a:rPr lang="fr-FR" sz="5400" dirty="0"/>
              <a:t>Suivi des internes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1EF3F9-B173-7642-A421-379149A870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" y="688000"/>
            <a:ext cx="12489422" cy="3930823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id="{5D9B35DE-065C-D741-A18B-A763F0AFCF49}"/>
              </a:ext>
            </a:extLst>
          </p:cNvPr>
          <p:cNvSpPr txBox="1">
            <a:spLocks/>
          </p:cNvSpPr>
          <p:nvPr/>
        </p:nvSpPr>
        <p:spPr>
          <a:xfrm>
            <a:off x="551384" y="4618823"/>
            <a:ext cx="10729192" cy="155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 dirty="0"/>
              <a:t>MAIS :</a:t>
            </a:r>
          </a:p>
          <a:p>
            <a:pPr marL="285750" indent="-285750" algn="l">
              <a:buFontTx/>
              <a:buChar char="-"/>
            </a:pPr>
            <a:r>
              <a:rPr lang="fr-FR" sz="1800" b="1" dirty="0"/>
              <a:t>Limites de fiabilité : l’interne peut « valider » un topo sans même l’ouvrir ! &gt; aller sur sa fiche personnelle</a:t>
            </a:r>
          </a:p>
          <a:p>
            <a:pPr marL="285750" indent="-285750" algn="l">
              <a:buFontTx/>
              <a:buChar char="-"/>
            </a:pPr>
            <a:r>
              <a:rPr lang="fr-FR" sz="1800" b="1" dirty="0"/>
              <a:t>Pour avoir 100 %, il faut remplir les « feedbacks »</a:t>
            </a:r>
          </a:p>
        </p:txBody>
      </p:sp>
    </p:spTree>
    <p:extLst>
      <p:ext uri="{BB962C8B-B14F-4D97-AF65-F5344CB8AC3E}">
        <p14:creationId xmlns:p14="http://schemas.microsoft.com/office/powerpoint/2010/main" val="8960270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4" y="41176"/>
            <a:ext cx="9501749" cy="638944"/>
          </a:xfrm>
        </p:spPr>
        <p:txBody>
          <a:bodyPr>
            <a:normAutofit fontScale="90000"/>
          </a:bodyPr>
          <a:lstStyle/>
          <a:p>
            <a:r>
              <a:rPr lang="fr-FR" dirty="0"/>
              <a:t>Evaluation des internes : il existe des guides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B70D01-C950-5443-B8D9-B9238C38D6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77" y="680120"/>
            <a:ext cx="9738845" cy="57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7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84EEBB-2E67-4D42-A6B9-7D848E4F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720" y="259701"/>
            <a:ext cx="6552728" cy="638944"/>
          </a:xfrm>
        </p:spPr>
        <p:txBody>
          <a:bodyPr>
            <a:normAutofit fontScale="90000"/>
          </a:bodyPr>
          <a:lstStyle/>
          <a:p>
            <a:r>
              <a:rPr lang="fr-FR" dirty="0"/>
              <a:t>Portfolio : il arrive !!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BF647F13-DA65-E743-B5D1-E0369005FF1F}"/>
              </a:ext>
            </a:extLst>
          </p:cNvPr>
          <p:cNvSpPr txBox="1">
            <a:spLocks/>
          </p:cNvSpPr>
          <p:nvPr/>
        </p:nvSpPr>
        <p:spPr>
          <a:xfrm>
            <a:off x="245350" y="2276872"/>
            <a:ext cx="11845316" cy="1693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Démonstration officielle le 20 novembre à la réunion CNCEM / UNESS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Nouveau logiciel de saisie des actes (sur smartphone) en version beta. Il nous reste à finaliser la liste des actes « utiles » (plus de 4000 actes en orthopédie…)</a:t>
            </a:r>
          </a:p>
        </p:txBody>
      </p:sp>
    </p:spTree>
    <p:extLst>
      <p:ext uri="{BB962C8B-B14F-4D97-AF65-F5344CB8AC3E}">
        <p14:creationId xmlns:p14="http://schemas.microsoft.com/office/powerpoint/2010/main" val="3058884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55148-9756-C545-974B-5255BDD3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financier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931E21-13C2-5542-A3FE-162B1F8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93" y="1584514"/>
            <a:ext cx="2612387" cy="393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20959-6808-0F42-9B4E-1BD02832D111}"/>
              </a:ext>
            </a:extLst>
          </p:cNvPr>
          <p:cNvSpPr txBox="1"/>
          <p:nvPr/>
        </p:nvSpPr>
        <p:spPr>
          <a:xfrm>
            <a:off x="7680177" y="6379824"/>
            <a:ext cx="173066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florian Cueff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E25BA67-41CB-994C-B5BA-543B80ADFB62}"/>
              </a:ext>
            </a:extLst>
          </p:cNvPr>
          <p:cNvSpPr txBox="1">
            <a:spLocks/>
          </p:cNvSpPr>
          <p:nvPr/>
        </p:nvSpPr>
        <p:spPr>
          <a:xfrm>
            <a:off x="2495601" y="2430016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</a:t>
            </a:r>
          </a:p>
        </p:txBody>
      </p:sp>
    </p:spTree>
    <p:extLst>
      <p:ext uri="{BB962C8B-B14F-4D97-AF65-F5344CB8AC3E}">
        <p14:creationId xmlns:p14="http://schemas.microsoft.com/office/powerpoint/2010/main" val="2420468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700808"/>
            <a:ext cx="8261162" cy="4176464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endParaRPr lang="fr-FR" dirty="0"/>
          </a:p>
          <a:p>
            <a:pPr lvl="1">
              <a:buFont typeface="Arial"/>
              <a:buChar char="•"/>
            </a:pPr>
            <a:endParaRPr lang="fr-FR" dirty="0"/>
          </a:p>
          <a:p>
            <a:pPr lvl="2">
              <a:buFont typeface="Arial"/>
              <a:buChar char="•"/>
            </a:pPr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57C2842-0D5A-1448-9E8F-1194A4B8D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4114" y="205413"/>
            <a:ext cx="7343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Bilan comptable du 1</a:t>
            </a:r>
            <a:r>
              <a:rPr lang="fr-FR" baseline="30000" dirty="0"/>
              <a:t>er</a:t>
            </a:r>
            <a:r>
              <a:rPr lang="fr-FR" dirty="0"/>
              <a:t> octobre 2019 au 30 septembre 2020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D4FE578-E0EC-C54C-93A1-66D19DC78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952404"/>
              </p:ext>
            </p:extLst>
          </p:nvPr>
        </p:nvGraphicFramePr>
        <p:xfrm>
          <a:off x="1703512" y="1727157"/>
          <a:ext cx="6360368" cy="44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56A5F6-F3F6-9E44-85FB-1ACFBC36F3BC}"/>
              </a:ext>
            </a:extLst>
          </p:cNvPr>
          <p:cNvSpPr txBox="1"/>
          <p:nvPr/>
        </p:nvSpPr>
        <p:spPr>
          <a:xfrm>
            <a:off x="8474739" y="2924944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CC=129759,49 €</a:t>
            </a:r>
          </a:p>
          <a:p>
            <a:r>
              <a:rPr lang="fr-FR" dirty="0"/>
              <a:t>Ep = 69907,49 €</a:t>
            </a:r>
          </a:p>
          <a:p>
            <a:endParaRPr lang="fr-FR" dirty="0"/>
          </a:p>
          <a:p>
            <a:r>
              <a:rPr lang="fr-FR" dirty="0"/>
              <a:t>Richesse totale</a:t>
            </a:r>
          </a:p>
          <a:p>
            <a:r>
              <a:rPr lang="fr-FR" dirty="0"/>
              <a:t>199666,98 €</a:t>
            </a:r>
          </a:p>
        </p:txBody>
      </p:sp>
    </p:spTree>
    <p:extLst>
      <p:ext uri="{BB962C8B-B14F-4D97-AF65-F5344CB8AC3E}">
        <p14:creationId xmlns:p14="http://schemas.microsoft.com/office/powerpoint/2010/main" val="10139851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F2BDFBD-F01D-7D49-A0D0-473C79B98D29}"/>
              </a:ext>
            </a:extLst>
          </p:cNvPr>
          <p:cNvSpPr txBox="1"/>
          <p:nvPr/>
        </p:nvSpPr>
        <p:spPr>
          <a:xfrm>
            <a:off x="5159896" y="407251"/>
            <a:ext cx="153583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ÉPARGNE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91D0F6-FFB8-0D42-8A57-D6BA1AD1751E}"/>
              </a:ext>
            </a:extLst>
          </p:cNvPr>
          <p:cNvSpPr txBox="1"/>
          <p:nvPr/>
        </p:nvSpPr>
        <p:spPr>
          <a:xfrm>
            <a:off x="5255568" y="105825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Somme tampon équivalent au bilan du compte courant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FA3E0B-3A3E-5E42-A1D2-3310F82E02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023543"/>
              </p:ext>
            </p:extLst>
          </p:nvPr>
        </p:nvGraphicFramePr>
        <p:xfrm>
          <a:off x="2879812" y="158661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B788FEF-76EF-9A4B-B497-6C2FF6BADFAC}"/>
              </a:ext>
            </a:extLst>
          </p:cNvPr>
          <p:cNvSpPr txBox="1"/>
          <p:nvPr/>
        </p:nvSpPr>
        <p:spPr>
          <a:xfrm>
            <a:off x="6942849" y="5589241"/>
            <a:ext cx="28803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Livret A = 64558,00 €</a:t>
            </a:r>
          </a:p>
          <a:p>
            <a:r>
              <a:rPr lang="fr-FR" dirty="0"/>
              <a:t>Compte épargne = 5349,49 €</a:t>
            </a:r>
          </a:p>
        </p:txBody>
      </p:sp>
    </p:spTree>
    <p:extLst>
      <p:ext uri="{BB962C8B-B14F-4D97-AF65-F5344CB8AC3E}">
        <p14:creationId xmlns:p14="http://schemas.microsoft.com/office/powerpoint/2010/main" val="2449380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5EB60-DA8A-DE4C-9C7C-1E2E1480FA07}"/>
              </a:ext>
            </a:extLst>
          </p:cNvPr>
          <p:cNvSpPr/>
          <p:nvPr/>
        </p:nvSpPr>
        <p:spPr>
          <a:xfrm>
            <a:off x="2423592" y="323494"/>
            <a:ext cx="734481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Sans"/>
              </a:rPr>
              <a:t>Le CFCOT </a:t>
            </a:r>
            <a:r>
              <a:rPr lang="fr-FR" sz="2400" dirty="0" err="1">
                <a:solidFill>
                  <a:schemeClr val="bg1"/>
                </a:solidFill>
                <a:latin typeface="OpenSans"/>
              </a:rPr>
              <a:t>a-t-il</a:t>
            </a:r>
            <a:r>
              <a:rPr lang="fr-FR" sz="2400" dirty="0">
                <a:solidFill>
                  <a:schemeClr val="bg1"/>
                </a:solidFill>
                <a:latin typeface="OpenSans"/>
              </a:rPr>
              <a:t> assez d’argent pour couvrir ses dépenses 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1962D-85B8-DD48-AA44-00779E63DEC1}"/>
              </a:ext>
            </a:extLst>
          </p:cNvPr>
          <p:cNvSpPr txBox="1"/>
          <p:nvPr/>
        </p:nvSpPr>
        <p:spPr>
          <a:xfrm>
            <a:off x="8184232" y="3563888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😀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B34C52-452C-EB47-A764-08CDCEBA5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0238250"/>
              </p:ext>
            </p:extLst>
          </p:nvPr>
        </p:nvGraphicFramePr>
        <p:xfrm>
          <a:off x="1847528" y="1412776"/>
          <a:ext cx="47525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FE7C91F-4A6C-2543-9139-43FA11FBEDD8}"/>
              </a:ext>
            </a:extLst>
          </p:cNvPr>
          <p:cNvSpPr txBox="1"/>
          <p:nvPr/>
        </p:nvSpPr>
        <p:spPr>
          <a:xfrm>
            <a:off x="7392144" y="5157192"/>
            <a:ext cx="237626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Recettes = 64441,04 €</a:t>
            </a:r>
          </a:p>
          <a:p>
            <a:r>
              <a:rPr lang="fr-FR" dirty="0"/>
              <a:t>Dépenses = 15092,84 €</a:t>
            </a:r>
          </a:p>
          <a:p>
            <a:r>
              <a:rPr lang="fr-FR" dirty="0">
                <a:solidFill>
                  <a:srgbClr val="FFFF00"/>
                </a:solidFill>
              </a:rPr>
              <a:t>Solde = 49348,2 €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CDC65-B9FE-C04D-83F2-9A4593BB3D5E}"/>
              </a:ext>
            </a:extLst>
          </p:cNvPr>
          <p:cNvSpPr txBox="1"/>
          <p:nvPr/>
        </p:nvSpPr>
        <p:spPr>
          <a:xfrm>
            <a:off x="6816080" y="1412777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Solde au 30 09 2019 = 80441,29€</a:t>
            </a:r>
          </a:p>
          <a:p>
            <a:endParaRPr lang="fr-FR" dirty="0"/>
          </a:p>
          <a:p>
            <a:r>
              <a:rPr lang="fr-FR" dirty="0"/>
              <a:t>+ 49348,2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Solde au </a:t>
            </a:r>
            <a:r>
              <a:rPr lang="fr-FR" b="1" dirty="0"/>
              <a:t>30 09 2020 </a:t>
            </a:r>
            <a:r>
              <a:rPr lang="fr-FR" dirty="0"/>
              <a:t>= 129789,49 € 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1218854-5C68-314A-92F5-D5C95661B0B4}"/>
              </a:ext>
            </a:extLst>
          </p:cNvPr>
          <p:cNvSpPr/>
          <p:nvPr/>
        </p:nvSpPr>
        <p:spPr>
          <a:xfrm>
            <a:off x="6816080" y="1916832"/>
            <a:ext cx="1080120" cy="51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en angle 17">
            <a:extLst>
              <a:ext uri="{FF2B5EF4-FFF2-40B4-BE49-F238E27FC236}">
                <a16:creationId xmlns:a16="http://schemas.microsoft.com/office/drawing/2014/main" id="{72FC3353-5835-5143-8201-687144782550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7778" y="3880937"/>
            <a:ext cx="3776646" cy="360042"/>
          </a:xfrm>
          <a:prstGeom prst="bentConnector4">
            <a:avLst>
              <a:gd name="adj1" fmla="val 46613"/>
              <a:gd name="adj2" fmla="val 1634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9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24304" y="2386711"/>
            <a:ext cx="758126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25400">
              <a:spcBef>
                <a:spcPts val="95"/>
              </a:spcBef>
            </a:pPr>
            <a:r>
              <a:rPr sz="2250" spc="-10" dirty="0">
                <a:solidFill>
                  <a:srgbClr val="0070C0"/>
                </a:solidFill>
                <a:latin typeface="+mj-lt"/>
              </a:rPr>
              <a:t>RÉFORME DU </a:t>
            </a:r>
            <a:r>
              <a:rPr sz="2800" spc="10" dirty="0">
                <a:solidFill>
                  <a:srgbClr val="0070C0"/>
                </a:solidFill>
                <a:latin typeface="+mj-lt"/>
              </a:rPr>
              <a:t>3</a:t>
            </a:r>
            <a:r>
              <a:rPr sz="2775" spc="15" baseline="25525" dirty="0">
                <a:solidFill>
                  <a:srgbClr val="0070C0"/>
                </a:solidFill>
                <a:latin typeface="+mj-lt"/>
              </a:rPr>
              <a:t>ÈME </a:t>
            </a:r>
            <a:r>
              <a:rPr sz="2250" spc="-5" dirty="0">
                <a:solidFill>
                  <a:srgbClr val="0070C0"/>
                </a:solidFill>
                <a:latin typeface="+mj-lt"/>
              </a:rPr>
              <a:t>CYCLE DES ÉTUDES</a:t>
            </a:r>
            <a:r>
              <a:rPr sz="2250" spc="355" dirty="0">
                <a:solidFill>
                  <a:srgbClr val="0070C0"/>
                </a:solidFill>
                <a:latin typeface="+mj-lt"/>
              </a:rPr>
              <a:t> </a:t>
            </a:r>
            <a:r>
              <a:rPr sz="2250" spc="-5" dirty="0">
                <a:solidFill>
                  <a:srgbClr val="0070C0"/>
                </a:solidFill>
                <a:latin typeface="+mj-lt"/>
              </a:rPr>
              <a:t>MÉDICALES</a:t>
            </a:r>
            <a:endParaRPr sz="2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6776" y="3099943"/>
            <a:ext cx="3877310" cy="1074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700" b="1" dirty="0">
                <a:solidFill>
                  <a:srgbClr val="0070C0"/>
                </a:solidFill>
                <a:latin typeface="+mj-lt"/>
                <a:cs typeface="Times New Roman"/>
              </a:rPr>
              <a:t>P</a:t>
            </a:r>
            <a:r>
              <a:rPr sz="2150" b="1" dirty="0">
                <a:solidFill>
                  <a:srgbClr val="0070C0"/>
                </a:solidFill>
                <a:latin typeface="+mj-lt"/>
                <a:cs typeface="Times New Roman"/>
              </a:rPr>
              <a:t>HASE </a:t>
            </a:r>
            <a:r>
              <a:rPr sz="2150" b="1" spc="5" dirty="0">
                <a:solidFill>
                  <a:srgbClr val="0070C0"/>
                </a:solidFill>
                <a:latin typeface="+mj-lt"/>
                <a:cs typeface="Times New Roman"/>
              </a:rPr>
              <a:t>DE</a:t>
            </a:r>
            <a:r>
              <a:rPr sz="2150" b="1" spc="235" dirty="0">
                <a:solidFill>
                  <a:srgbClr val="0070C0"/>
                </a:solidFill>
                <a:latin typeface="+mj-lt"/>
                <a:cs typeface="Times New Roman"/>
              </a:rPr>
              <a:t> </a:t>
            </a:r>
            <a:r>
              <a:rPr sz="2150" b="1" spc="-10" dirty="0">
                <a:solidFill>
                  <a:srgbClr val="0070C0"/>
                </a:solidFill>
                <a:latin typeface="+mj-lt"/>
                <a:cs typeface="Times New Roman"/>
              </a:rPr>
              <a:t>CONSOLIDATION</a:t>
            </a:r>
            <a:endParaRPr sz="2150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>
              <a:spcBef>
                <a:spcPts val="20"/>
              </a:spcBef>
            </a:pPr>
            <a:endParaRPr sz="4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93368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4FFD5F-F07F-F248-A059-D77833C3381D}"/>
              </a:ext>
            </a:extLst>
          </p:cNvPr>
          <p:cNvSpPr txBox="1"/>
          <p:nvPr/>
        </p:nvSpPr>
        <p:spPr>
          <a:xfrm>
            <a:off x="179512" y="174694"/>
            <a:ext cx="5196408" cy="62786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RECETTES</a:t>
            </a:r>
          </a:p>
          <a:p>
            <a:endParaRPr lang="fr-FR" sz="2400" dirty="0"/>
          </a:p>
          <a:p>
            <a:r>
              <a:rPr lang="fr-FR" sz="2400" b="1" dirty="0"/>
              <a:t>Cotisations</a:t>
            </a:r>
            <a:r>
              <a:rPr lang="fr-FR" sz="2400" dirty="0"/>
              <a:t> </a:t>
            </a:r>
          </a:p>
          <a:p>
            <a:r>
              <a:rPr lang="fr-FR" sz="2400" dirty="0"/>
              <a:t>= 45430€</a:t>
            </a:r>
          </a:p>
          <a:p>
            <a:endParaRPr lang="fr-FR" sz="2400" dirty="0"/>
          </a:p>
          <a:p>
            <a:r>
              <a:rPr lang="fr-FR" sz="2400" b="1" dirty="0"/>
              <a:t>Droits d’auteur </a:t>
            </a:r>
            <a:r>
              <a:rPr lang="fr-FR" dirty="0"/>
              <a:t>(Ellipses)</a:t>
            </a:r>
          </a:p>
          <a:p>
            <a:r>
              <a:rPr lang="fr-FR" dirty="0"/>
              <a:t>Don P </a:t>
            </a:r>
            <a:r>
              <a:rPr lang="fr-FR" dirty="0" err="1"/>
              <a:t>Mansat</a:t>
            </a:r>
            <a:r>
              <a:rPr lang="fr-FR" dirty="0"/>
              <a:t> </a:t>
            </a:r>
          </a:p>
          <a:p>
            <a:r>
              <a:rPr lang="fr-FR" sz="2400" dirty="0"/>
              <a:t>= 14350,36€</a:t>
            </a:r>
          </a:p>
          <a:p>
            <a:endParaRPr lang="fr-FR" sz="2400" dirty="0"/>
          </a:p>
          <a:p>
            <a:r>
              <a:rPr lang="fr-FR" sz="2400" b="1" dirty="0"/>
              <a:t>1 more </a:t>
            </a:r>
            <a:r>
              <a:rPr lang="fr-FR" sz="2400" b="1" dirty="0" err="1"/>
              <a:t>thing</a:t>
            </a:r>
            <a:r>
              <a:rPr lang="fr-FR" sz="2400" b="1" dirty="0"/>
              <a:t> (</a:t>
            </a:r>
            <a:r>
              <a:rPr lang="fr-FR" sz="2400" b="1" dirty="0" err="1"/>
              <a:t>regul</a:t>
            </a:r>
            <a:r>
              <a:rPr lang="fr-FR" sz="2400" b="1" dirty="0"/>
              <a:t> SOFCOT)</a:t>
            </a:r>
          </a:p>
          <a:p>
            <a:r>
              <a:rPr lang="fr-FR" sz="2400" dirty="0"/>
              <a:t>= 4443,68 €</a:t>
            </a:r>
          </a:p>
          <a:p>
            <a:endParaRPr lang="fr-FR" sz="2400" dirty="0"/>
          </a:p>
          <a:p>
            <a:r>
              <a:rPr lang="fr-FR" sz="2400" b="1" dirty="0"/>
              <a:t>Commission actualisation </a:t>
            </a:r>
            <a:r>
              <a:rPr lang="fr-FR" sz="2400" b="1" dirty="0" err="1"/>
              <a:t>adm</a:t>
            </a:r>
            <a:r>
              <a:rPr lang="fr-FR" sz="2400" b="1" dirty="0"/>
              <a:t>.</a:t>
            </a:r>
          </a:p>
          <a:p>
            <a:r>
              <a:rPr lang="fr-FR" sz="2400" dirty="0"/>
              <a:t>= 217 €</a:t>
            </a:r>
          </a:p>
          <a:p>
            <a:endParaRPr lang="fr-FR" sz="2400" dirty="0"/>
          </a:p>
          <a:p>
            <a:endParaRPr lang="fr-FR" sz="2400" dirty="0"/>
          </a:p>
          <a:p>
            <a:pPr algn="ctr"/>
            <a:r>
              <a:rPr lang="fr-FR" sz="2400" b="1" dirty="0"/>
              <a:t>Total = 64441,04 €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3B6565-0A3F-E04C-8D26-1ADA66433A0B}"/>
              </a:ext>
            </a:extLst>
          </p:cNvPr>
          <p:cNvSpPr txBox="1"/>
          <p:nvPr/>
        </p:nvSpPr>
        <p:spPr>
          <a:xfrm>
            <a:off x="5735960" y="379685"/>
            <a:ext cx="4968552" cy="60016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DÉPENSES</a:t>
            </a:r>
          </a:p>
          <a:p>
            <a:endParaRPr lang="fr-FR" sz="2400" dirty="0"/>
          </a:p>
          <a:p>
            <a:r>
              <a:rPr lang="fr-FR" sz="2400" b="1" dirty="0"/>
              <a:t>Secrétariat </a:t>
            </a:r>
          </a:p>
          <a:p>
            <a:r>
              <a:rPr lang="fr-FR" sz="2400" dirty="0"/>
              <a:t>= 2317,54€</a:t>
            </a:r>
          </a:p>
          <a:p>
            <a:r>
              <a:rPr lang="fr-FR" sz="2400" b="1" dirty="0"/>
              <a:t>Agence Havas (transports) </a:t>
            </a:r>
          </a:p>
          <a:p>
            <a:r>
              <a:rPr lang="fr-FR" sz="2400" dirty="0"/>
              <a:t>= 6585,90€</a:t>
            </a:r>
          </a:p>
          <a:p>
            <a:r>
              <a:rPr lang="fr-FR" sz="2400" b="1" dirty="0"/>
              <a:t>Frais Bureau du collège </a:t>
            </a:r>
          </a:p>
          <a:p>
            <a:r>
              <a:rPr lang="fr-FR" sz="2400" dirty="0"/>
              <a:t>= 3626,58€</a:t>
            </a:r>
            <a:endParaRPr lang="fr-FR" sz="2400" b="1" dirty="0"/>
          </a:p>
          <a:p>
            <a:r>
              <a:rPr lang="fr-FR" sz="2400" b="1" dirty="0"/>
              <a:t>Frais bancaires </a:t>
            </a:r>
          </a:p>
          <a:p>
            <a:r>
              <a:rPr lang="fr-FR" sz="2400" dirty="0"/>
              <a:t>= 750€</a:t>
            </a:r>
          </a:p>
          <a:p>
            <a:r>
              <a:rPr lang="fr-FR" sz="2400" b="1" dirty="0"/>
              <a:t>Examen contrôle des connaissances </a:t>
            </a:r>
          </a:p>
          <a:p>
            <a:r>
              <a:rPr lang="fr-FR" sz="2400" dirty="0"/>
              <a:t>= 1258,28€</a:t>
            </a:r>
          </a:p>
          <a:p>
            <a:r>
              <a:rPr lang="fr-FR" sz="2400" b="1" dirty="0"/>
              <a:t>Divers </a:t>
            </a:r>
          </a:p>
          <a:p>
            <a:r>
              <a:rPr lang="fr-FR" sz="2400" dirty="0"/>
              <a:t>= 554,54€</a:t>
            </a:r>
          </a:p>
          <a:p>
            <a:endParaRPr lang="fr-FR" sz="2400" dirty="0"/>
          </a:p>
          <a:p>
            <a:pPr algn="ctr"/>
            <a:r>
              <a:rPr lang="fr-FR" sz="2400" b="1" dirty="0"/>
              <a:t>Total = 15092,84€</a:t>
            </a:r>
          </a:p>
        </p:txBody>
      </p:sp>
    </p:spTree>
    <p:extLst>
      <p:ext uri="{BB962C8B-B14F-4D97-AF65-F5344CB8AC3E}">
        <p14:creationId xmlns:p14="http://schemas.microsoft.com/office/powerpoint/2010/main" val="3339950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8FC3FE-592E-1445-86D6-39DC55C3B53D}"/>
              </a:ext>
            </a:extLst>
          </p:cNvPr>
          <p:cNvSpPr txBox="1"/>
          <p:nvPr/>
        </p:nvSpPr>
        <p:spPr>
          <a:xfrm>
            <a:off x="2567608" y="2564904"/>
            <a:ext cx="6768752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- </a:t>
            </a:r>
            <a:r>
              <a:rPr lang="fr-FR" sz="3600" dirty="0"/>
              <a:t>Bilan positif</a:t>
            </a:r>
          </a:p>
          <a:p>
            <a:pPr marL="285750" indent="-285750">
              <a:buFontTx/>
              <a:buChar char="-"/>
            </a:pPr>
            <a:endParaRPr lang="fr-FR" sz="3600" dirty="0"/>
          </a:p>
          <a:p>
            <a:r>
              <a:rPr lang="fr-FR" sz="3600" dirty="0"/>
              <a:t>- Diminution des dépenses en 2020</a:t>
            </a:r>
          </a:p>
        </p:txBody>
      </p:sp>
    </p:spTree>
    <p:extLst>
      <p:ext uri="{BB962C8B-B14F-4D97-AF65-F5344CB8AC3E}">
        <p14:creationId xmlns:p14="http://schemas.microsoft.com/office/powerpoint/2010/main" val="2626025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t>Approbation des comptes du Collège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t>jeudi 5 novembre 2020</a:t>
            </a:r>
          </a:p>
        </p:txBody>
      </p:sp>
    </p:spTree>
    <p:extLst>
      <p:ext uri="{BB962C8B-B14F-4D97-AF65-F5344CB8AC3E}">
        <p14:creationId xmlns:p14="http://schemas.microsoft.com/office/powerpoint/2010/main" val="2865431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73051" y="2065001"/>
            <a:ext cx="6101851" cy="467783"/>
          </a:xfrm>
        </p:spPr>
        <p:txBody>
          <a:bodyPr>
            <a:normAutofit fontScale="85000" lnSpcReduction="10000"/>
          </a:bodyPr>
          <a:lstStyle/>
          <a:p>
            <a:r>
              <a:rPr dirty="0"/>
              <a:t>Date de </a:t>
            </a:r>
            <a:r>
              <a:rPr dirty="0" err="1"/>
              <a:t>création</a:t>
            </a:r>
            <a:r>
              <a:rPr dirty="0"/>
              <a:t>: </a:t>
            </a:r>
            <a:r>
              <a:rPr dirty="0" err="1"/>
              <a:t>lundi</a:t>
            </a:r>
            <a:r>
              <a:rPr dirty="0"/>
              <a:t> 26 </a:t>
            </a:r>
            <a:r>
              <a:rPr dirty="0" err="1"/>
              <a:t>octobre</a:t>
            </a:r>
            <a:r>
              <a:rPr dirty="0"/>
              <a:t>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Total des réponses</a:t>
            </a:r>
            <a:br>
              <a:rPr lang="fr-FR" dirty="0"/>
            </a:br>
            <a:r>
              <a:rPr dirty="0"/>
              <a:t>218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24A442-4A27-984E-9FDB-650F636552E8}"/>
              </a:ext>
            </a:extLst>
          </p:cNvPr>
          <p:cNvSpPr txBox="1">
            <a:spLocks/>
          </p:cNvSpPr>
          <p:nvPr/>
        </p:nvSpPr>
        <p:spPr>
          <a:xfrm>
            <a:off x="425451" y="3417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Vote électronique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2FAF0B-A813-CB4D-969D-FF9D8C4A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32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Q1: </a:t>
            </a:r>
            <a:r>
              <a:rPr dirty="0" err="1"/>
              <a:t>Approuvez-vous</a:t>
            </a:r>
            <a:r>
              <a:rPr dirty="0"/>
              <a:t> les </a:t>
            </a:r>
            <a:r>
              <a:rPr dirty="0" err="1"/>
              <a:t>comptes</a:t>
            </a:r>
            <a:r>
              <a:rPr dirty="0"/>
              <a:t> du Collège </a:t>
            </a:r>
            <a:r>
              <a:rPr dirty="0" err="1"/>
              <a:t>arrêtés</a:t>
            </a:r>
            <a:r>
              <a:rPr dirty="0"/>
              <a:t> au 30/09/2020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</p:txBody>
      </p:sp>
      <p:pic>
        <p:nvPicPr>
          <p:cNvPr id="4" name="Picture 3" descr="chart55752623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52" y="1399545"/>
            <a:ext cx="9747097" cy="4758684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7C47A3-9027-4144-8E2B-E69A6548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5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Q1: Approuvez-vous les comptes du Collège arrêtés au 30/09/2020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Réponses obtenues : 218    Question(s) ignorée(s) : 0</a:t>
            </a:r>
          </a:p>
        </p:txBody>
      </p:sp>
      <p:pic>
        <p:nvPicPr>
          <p:cNvPr id="4" name="Picture 3" descr="table55752623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68152"/>
            <a:ext cx="10058400" cy="242146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F67F1F-CB07-5040-B5AA-920BD5D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70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9698" y="83671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80176" y="6396336"/>
            <a:ext cx="19410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chemeClr val="tx2"/>
                </a:solidFill>
              </a:rPr>
              <a:t>Laurent </a:t>
            </a:r>
            <a:r>
              <a:rPr lang="fr-FR" sz="2400" err="1">
                <a:solidFill>
                  <a:schemeClr val="tx2"/>
                </a:solidFill>
              </a:rPr>
              <a:t>Obert</a:t>
            </a:r>
            <a:endParaRPr lang="fr-FR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13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847528" y="1988840"/>
            <a:ext cx="902001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Pourquoi devenir membre du collège ?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- Pour devenir membre formateur ET travailler dans un centre formateur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en orthopédie mais aussi en chirurgie de la main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… et AVOIR DES INTERNES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Comment devenir membre du collège ?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- En passant l’examen du collège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Comment passer l’examen du collège ?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- En allant sur le site du collège pour connaitre les prérequis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E539B8E-E38E-2949-AD06-20A1C59058F0}"/>
              </a:ext>
            </a:extLst>
          </p:cNvPr>
          <p:cNvSpPr txBox="1">
            <a:spLocks/>
          </p:cNvSpPr>
          <p:nvPr/>
        </p:nvSpPr>
        <p:spPr>
          <a:xfrm>
            <a:off x="3359698" y="188640"/>
            <a:ext cx="5609437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Examen du Collège</a:t>
            </a:r>
          </a:p>
        </p:txBody>
      </p:sp>
    </p:spTree>
    <p:extLst>
      <p:ext uri="{BB962C8B-B14F-4D97-AF65-F5344CB8AC3E}">
        <p14:creationId xmlns:p14="http://schemas.microsoft.com/office/powerpoint/2010/main" val="18272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612490" y="1714500"/>
            <a:ext cx="9020014" cy="47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/>
              <a:t>Oui mais en 1 mot,  c’est quoi les prérequis ?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Un article en 1,2,3 ou en dernier, 1 CV et les titres et travaux avec justificatifs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/>
              <a:t>Oui mais comment savoir si on a les prérequis ?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accent1"/>
                </a:solidFill>
              </a:rPr>
              <a:t>Lire la grille de notation :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si le CV &gt; 20/40 :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- pas de nécessité d’aller à l’oral : on est membre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si le CV &lt; 20/40 :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- attendre un peu pour muscler son CV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>
                <a:solidFill>
                  <a:schemeClr val="tx2"/>
                </a:solidFill>
              </a:rPr>
              <a:t>OU aller à l’oral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>
              <a:solidFill>
                <a:srgbClr val="FFFFFF"/>
              </a:solidFill>
            </a:endParaRP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84A2E34F-85DA-6947-9B22-9132F803C7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2144" y="2636913"/>
          <a:ext cx="3528392" cy="375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4" imgW="6642100" imgH="6896100" progId="Word.Document.12">
                  <p:embed/>
                </p:oleObj>
              </mc:Choice>
              <mc:Fallback>
                <p:oleObj name="Document" r:id="rId4" imgW="6642100" imgH="6896100" progId="Word.Documen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84A2E34F-85DA-6947-9B22-9132F803C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2144" y="2636913"/>
                        <a:ext cx="3528392" cy="3759222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E627F976-ECFD-BF4B-A841-D91853B917DD}"/>
              </a:ext>
            </a:extLst>
          </p:cNvPr>
          <p:cNvSpPr txBox="1">
            <a:spLocks/>
          </p:cNvSpPr>
          <p:nvPr/>
        </p:nvSpPr>
        <p:spPr>
          <a:xfrm>
            <a:off x="3359698" y="116632"/>
            <a:ext cx="5609437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Examen du Collège</a:t>
            </a:r>
          </a:p>
        </p:txBody>
      </p:sp>
    </p:spTree>
    <p:extLst>
      <p:ext uri="{BB962C8B-B14F-4D97-AF65-F5344CB8AC3E}">
        <p14:creationId xmlns:p14="http://schemas.microsoft.com/office/powerpoint/2010/main" val="17531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4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056381" y="1793353"/>
            <a:ext cx="9020014" cy="459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 dirty="0">
              <a:solidFill>
                <a:srgbClr val="FFFFFF"/>
              </a:solidFill>
            </a:endParaRP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/>
              <a:t>Si on va à l’oral ?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C’est parce qu’ on n’a pas assez de points au CV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ou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Parce qu’on veut être </a:t>
            </a:r>
            <a:r>
              <a:rPr lang="fr-FR" altLang="x-none" sz="2100" b="1" dirty="0"/>
              <a:t>lauréat du collège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 dirty="0">
              <a:solidFill>
                <a:srgbClr val="FFFFFF"/>
              </a:solidFill>
            </a:endParaRP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/>
              <a:t>Si on va à l’oral comment ca se passe ? </a:t>
            </a:r>
            <a:r>
              <a:rPr lang="fr-FR" altLang="x-none" sz="2100" b="1" dirty="0">
                <a:solidFill>
                  <a:srgbClr val="FFFFFF"/>
                </a:solidFill>
              </a:rPr>
              <a:t>?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30mn / 3 dossiers :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 1 long préparé dans sa spécialité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chemeClr val="accent1"/>
                </a:solidFill>
              </a:rPr>
              <a:t> 2 cours non préparés dont 1 de pédiatrie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 dirty="0">
              <a:solidFill>
                <a:srgbClr val="FFFFFF"/>
              </a:solidFill>
            </a:endParaRP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r>
              <a:rPr lang="fr-FR" altLang="x-none" sz="2100" b="1" dirty="0">
                <a:solidFill>
                  <a:srgbClr val="FFFFFF"/>
                </a:solidFill>
              </a:rPr>
              <a:t>   </a:t>
            </a:r>
          </a:p>
          <a:p>
            <a:pPr marL="257175" indent="-257175" defTabSz="685800" fontAlgn="base">
              <a:spcAft>
                <a:spcPct val="0"/>
              </a:spcAft>
              <a:buClr>
                <a:srgbClr val="FFFF00"/>
              </a:buClr>
              <a:buNone/>
              <a:defRPr/>
            </a:pPr>
            <a:endParaRPr lang="fr-FR" altLang="x-none" sz="21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654D1D71-3518-1746-83E3-873B1A1A3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5613" y="3429001"/>
          <a:ext cx="5539666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ocument" r:id="rId4" imgW="6642100" imgH="3111500" progId="Word.Document.12">
                  <p:embed/>
                </p:oleObj>
              </mc:Choice>
              <mc:Fallback>
                <p:oleObj name="Document" r:id="rId4" imgW="6642100" imgH="3111500" progId="Word.Document.12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654D1D71-3518-1746-83E3-873B1A1A31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5613" y="3429001"/>
                        <a:ext cx="5539666" cy="266429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ED843C3D-18AA-5B44-8E3F-4C2AE0B8D4A5}"/>
              </a:ext>
            </a:extLst>
          </p:cNvPr>
          <p:cNvSpPr txBox="1">
            <a:spLocks/>
          </p:cNvSpPr>
          <p:nvPr/>
        </p:nvSpPr>
        <p:spPr>
          <a:xfrm>
            <a:off x="3359698" y="116632"/>
            <a:ext cx="5609437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Examen du Collège</a:t>
            </a:r>
          </a:p>
        </p:txBody>
      </p:sp>
    </p:spTree>
    <p:extLst>
      <p:ext uri="{BB962C8B-B14F-4D97-AF65-F5344CB8AC3E}">
        <p14:creationId xmlns:p14="http://schemas.microsoft.com/office/powerpoint/2010/main" val="14237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306" y="1792604"/>
            <a:ext cx="6425565" cy="282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000" b="1" spc="-5" dirty="0">
                <a:solidFill>
                  <a:srgbClr val="006FC0"/>
                </a:solidFill>
                <a:latin typeface="+mj-lt"/>
                <a:cs typeface="Times New Roman"/>
              </a:rPr>
              <a:t>L</a:t>
            </a: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ES PRINCIPES </a:t>
            </a:r>
            <a:r>
              <a:rPr sz="2400" b="1" spc="-25" dirty="0">
                <a:solidFill>
                  <a:srgbClr val="006FC0"/>
                </a:solidFill>
                <a:latin typeface="+mj-lt"/>
                <a:cs typeface="Times New Roman"/>
              </a:rPr>
              <a:t>FONDATEURS </a:t>
            </a:r>
            <a:r>
              <a:rPr sz="2400" b="1" spc="-5" dirty="0">
                <a:solidFill>
                  <a:srgbClr val="006FC0"/>
                </a:solidFill>
                <a:latin typeface="+mj-lt"/>
                <a:cs typeface="Times New Roman"/>
              </a:rPr>
              <a:t>DE LA</a:t>
            </a:r>
            <a:r>
              <a:rPr sz="2400" b="1" spc="170" dirty="0">
                <a:solidFill>
                  <a:srgbClr val="006FC0"/>
                </a:solidFill>
                <a:latin typeface="+mj-lt"/>
                <a:cs typeface="Times New Roman"/>
              </a:rPr>
              <a:t> </a:t>
            </a:r>
            <a:r>
              <a:rPr sz="3000" b="1" spc="-5" dirty="0">
                <a:solidFill>
                  <a:srgbClr val="006FC0"/>
                </a:solidFill>
                <a:latin typeface="+mj-lt"/>
                <a:cs typeface="Times New Roman"/>
              </a:rPr>
              <a:t>R3C</a:t>
            </a:r>
            <a:endParaRPr sz="3000" dirty="0">
              <a:latin typeface="+mj-lt"/>
              <a:cs typeface="Times New Roman"/>
            </a:endParaRPr>
          </a:p>
          <a:p>
            <a:pPr marL="2134235" marR="2124710" algn="ctr">
              <a:lnSpc>
                <a:spcPct val="150000"/>
              </a:lnSpc>
              <a:spcBef>
                <a:spcPts val="2245"/>
              </a:spcBef>
            </a:pPr>
            <a:r>
              <a:rPr sz="3000" b="1" dirty="0">
                <a:solidFill>
                  <a:srgbClr val="0070C0"/>
                </a:solidFill>
                <a:latin typeface="+mj-lt"/>
                <a:cs typeface="Times New Roman"/>
              </a:rPr>
              <a:t>Compét</a:t>
            </a:r>
            <a:r>
              <a:rPr sz="3000" b="1" spc="-10" dirty="0">
                <a:solidFill>
                  <a:srgbClr val="0070C0"/>
                </a:solidFill>
                <a:latin typeface="+mj-lt"/>
                <a:cs typeface="Times New Roman"/>
              </a:rPr>
              <a:t>e</a:t>
            </a:r>
            <a:r>
              <a:rPr sz="3000" b="1" dirty="0">
                <a:solidFill>
                  <a:srgbClr val="0070C0"/>
                </a:solidFill>
                <a:latin typeface="+mj-lt"/>
                <a:cs typeface="Times New Roman"/>
              </a:rPr>
              <a:t>nces  </a:t>
            </a:r>
            <a:r>
              <a:rPr sz="3000" b="1" spc="-10" dirty="0">
                <a:solidFill>
                  <a:srgbClr val="0070C0"/>
                </a:solidFill>
                <a:latin typeface="+mj-lt"/>
                <a:cs typeface="Times New Roman"/>
              </a:rPr>
              <a:t>Progressivité</a:t>
            </a:r>
            <a:endParaRPr sz="3000" dirty="0">
              <a:solidFill>
                <a:srgbClr val="0070C0"/>
              </a:solidFill>
              <a:latin typeface="+mj-lt"/>
              <a:cs typeface="Times New Roman"/>
            </a:endParaRPr>
          </a:p>
          <a:p>
            <a:pPr algn="ctr">
              <a:spcBef>
                <a:spcPts val="1805"/>
              </a:spcBef>
            </a:pPr>
            <a:r>
              <a:rPr sz="3000" b="1" spc="-5" dirty="0">
                <a:solidFill>
                  <a:srgbClr val="0070C0"/>
                </a:solidFill>
                <a:latin typeface="+mj-lt"/>
                <a:cs typeface="Times New Roman"/>
              </a:rPr>
              <a:t>Suivi de l’étudiant </a:t>
            </a:r>
            <a:r>
              <a:rPr sz="3000" b="1" dirty="0">
                <a:solidFill>
                  <a:srgbClr val="0070C0"/>
                </a:solidFill>
                <a:latin typeface="+mj-lt"/>
                <a:cs typeface="Times New Roman"/>
              </a:rPr>
              <a:t>/</a:t>
            </a:r>
            <a:r>
              <a:rPr sz="3000" b="1" spc="-5" dirty="0">
                <a:solidFill>
                  <a:srgbClr val="0070C0"/>
                </a:solidFill>
                <a:latin typeface="+mj-lt"/>
                <a:cs typeface="Times New Roman"/>
              </a:rPr>
              <a:t> interne</a:t>
            </a:r>
            <a:endParaRPr sz="3000" dirty="0">
              <a:solidFill>
                <a:srgbClr val="0070C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87659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263352" y="1628800"/>
            <a:ext cx="119286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fr-FR" altLang="x-non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charset="0"/>
                <a:cs typeface="Arial" charset="0"/>
              </a:rPr>
              <a:t>En 2019 :  Jury 5 juin 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lang="fr-FR" altLang="x-none" sz="2000" b="1" dirty="0">
                <a:solidFill>
                  <a:schemeClr val="accent1"/>
                </a:solidFill>
              </a:rPr>
              <a:t>J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Tonetti</a:t>
            </a:r>
            <a:r>
              <a:rPr lang="fr-FR" altLang="x-none" sz="2000" b="1" dirty="0">
                <a:solidFill>
                  <a:schemeClr val="accent1"/>
                </a:solidFill>
              </a:rPr>
              <a:t>, S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Putman</a:t>
            </a:r>
            <a:r>
              <a:rPr lang="fr-FR" altLang="x-none" sz="2000" b="1" dirty="0">
                <a:solidFill>
                  <a:schemeClr val="accent1"/>
                </a:solidFill>
              </a:rPr>
              <a:t>, O Gilles, L Hubert, P Gicquel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lang="fr-FR" altLang="x-none" sz="2000" b="1" dirty="0"/>
              <a:t>Parité … ?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81 (+ 4 retardataires ) candidats ont postulé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75 notés et reçus sur CV (</a:t>
            </a:r>
            <a:r>
              <a:rPr lang="fr-FR" altLang="x-none" sz="1600" b="1" dirty="0"/>
              <a:t>anciens CCA ou Assistant</a:t>
            </a:r>
            <a:r>
              <a:rPr lang="fr-FR" altLang="x-none" sz="2000" b="1" dirty="0"/>
              <a:t>)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>
                <a:solidFill>
                  <a:schemeClr val="accent1"/>
                </a:solidFill>
              </a:rPr>
              <a:t>6 candidats convoqués à l’examen oral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1 collé </a:t>
            </a:r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En 2020 : jury reporté au 5 octobre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 </a:t>
            </a:r>
            <a:r>
              <a:rPr lang="fr-FR" altLang="x-none" sz="2000" b="1" dirty="0">
                <a:solidFill>
                  <a:schemeClr val="accent1"/>
                </a:solidFill>
              </a:rPr>
              <a:t>JC Le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Huec</a:t>
            </a:r>
            <a:r>
              <a:rPr lang="fr-FR" altLang="x-none" sz="2000" b="1" dirty="0">
                <a:solidFill>
                  <a:schemeClr val="accent1"/>
                </a:solidFill>
              </a:rPr>
              <a:t>, S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Facca</a:t>
            </a:r>
            <a:r>
              <a:rPr lang="fr-FR" altLang="x-none" sz="2000" b="1" dirty="0">
                <a:solidFill>
                  <a:schemeClr val="accent1"/>
                </a:solidFill>
              </a:rPr>
              <a:t>,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T</a:t>
            </a:r>
            <a:r>
              <a:rPr lang="fr-FR" altLang="x-none" sz="2000" b="1" dirty="0">
                <a:solidFill>
                  <a:schemeClr val="accent1"/>
                </a:solidFill>
              </a:rPr>
              <a:t> Lascar, P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Thoreux</a:t>
            </a:r>
            <a:r>
              <a:rPr lang="fr-FR" altLang="x-none" sz="2000" b="1" dirty="0">
                <a:solidFill>
                  <a:schemeClr val="accent1"/>
                </a:solidFill>
              </a:rPr>
              <a:t>, R </a:t>
            </a:r>
            <a:r>
              <a:rPr lang="fr-FR" altLang="x-none" sz="2000" b="1" dirty="0" err="1">
                <a:solidFill>
                  <a:schemeClr val="accent1"/>
                </a:solidFill>
              </a:rPr>
              <a:t>Gouron</a:t>
            </a:r>
            <a:endParaRPr lang="fr-FR" altLang="x-none" sz="2000" b="1" dirty="0">
              <a:solidFill>
                <a:schemeClr val="accent1"/>
              </a:solidFill>
            </a:endParaRP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99 candidats ont postulé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(dossiers acceptés jusque mi septembre )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93 notés et reçus sur CV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>
                <a:solidFill>
                  <a:schemeClr val="accent1"/>
                </a:solidFill>
              </a:rPr>
              <a:t>6 candidats convoqués à l’examen oral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5 présents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1 collé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r>
              <a:rPr lang="fr-FR" altLang="x-none" sz="2000" b="1" dirty="0"/>
              <a:t> </a:t>
            </a:r>
          </a:p>
          <a:p>
            <a:pPr lvl="0" fontAlgn="base">
              <a:spcAft>
                <a:spcPct val="0"/>
              </a:spcAft>
              <a:buClr>
                <a:srgbClr val="FFFF00"/>
              </a:buClr>
              <a:buNone/>
            </a:pPr>
            <a:endParaRPr lang="fr-FR" altLang="x-none" sz="2000" b="1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endParaRPr kumimoji="0" lang="fr-FR" altLang="x-none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98E1008-B956-1E40-A17A-E726F9EEF188}"/>
              </a:ext>
            </a:extLst>
          </p:cNvPr>
          <p:cNvSpPr txBox="1">
            <a:spLocks/>
          </p:cNvSpPr>
          <p:nvPr/>
        </p:nvSpPr>
        <p:spPr>
          <a:xfrm>
            <a:off x="3359698" y="116632"/>
            <a:ext cx="5609437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Examen du Collège</a:t>
            </a:r>
          </a:p>
        </p:txBody>
      </p:sp>
    </p:spTree>
    <p:extLst>
      <p:ext uri="{BB962C8B-B14F-4D97-AF65-F5344CB8AC3E}">
        <p14:creationId xmlns:p14="http://schemas.microsoft.com/office/powerpoint/2010/main" val="53781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Remises des diplômes</a:t>
            </a:r>
          </a:p>
        </p:txBody>
      </p:sp>
    </p:spTree>
    <p:extLst>
      <p:ext uri="{BB962C8B-B14F-4D97-AF65-F5344CB8AC3E}">
        <p14:creationId xmlns:p14="http://schemas.microsoft.com/office/powerpoint/2010/main" val="2135666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46494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8450" y="252411"/>
            <a:ext cx="8232162" cy="6175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9213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Titre de la présentation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355&quot;&gt;&lt;property id=&quot;20148&quot; value=&quot;5&quot;/&gt;&lt;property id=&quot;20300&quot; value=&quot;Diapositive 3 - &amp;quot;Mentions légales&amp;quot;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4200</Words>
  <Application>Microsoft Macintosh PowerPoint</Application>
  <PresentationFormat>Grand écran</PresentationFormat>
  <Paragraphs>861</Paragraphs>
  <Slides>82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92" baseType="lpstr">
      <vt:lpstr>MS Gothic</vt:lpstr>
      <vt:lpstr>Apple Chancery</vt:lpstr>
      <vt:lpstr>Arial</vt:lpstr>
      <vt:lpstr>Calibri</vt:lpstr>
      <vt:lpstr>Helvetica Neue</vt:lpstr>
      <vt:lpstr>OpenSans</vt:lpstr>
      <vt:lpstr>Times New Roman</vt:lpstr>
      <vt:lpstr>Wingdings</vt:lpstr>
      <vt:lpstr>Thème Office</vt:lpstr>
      <vt:lpstr>Document</vt:lpstr>
      <vt:lpstr>AG du CFCOT  9 novembre 2020</vt:lpstr>
      <vt:lpstr>Ordre du jour: mot du Président </vt:lpstr>
      <vt:lpstr>Présentation PowerPoint</vt:lpstr>
      <vt:lpstr>Présentation PowerPoint</vt:lpstr>
      <vt:lpstr>Présentation PowerPoint</vt:lpstr>
      <vt:lpstr>Réforme du 3ème cycle</vt:lpstr>
      <vt:lpstr>RÉFORME DU 3ÈME CYCLE DES ÉTUDES MÉDICALES</vt:lpstr>
      <vt:lpstr>Présentation PowerPoint</vt:lpstr>
      <vt:lpstr>Présentation PowerPoint</vt:lpstr>
      <vt:lpstr>Présentation PowerPoint</vt:lpstr>
      <vt:lpstr>Présentation PowerPoint</vt:lpstr>
      <vt:lpstr>Validation de la phase d’approfondissement (P2)</vt:lpstr>
      <vt:lpstr>Réforme du 3ème cycle des études médicales</vt:lpstr>
      <vt:lpstr>Présentation PowerPoint</vt:lpstr>
      <vt:lpstr>Phase de consolidation (P3)</vt:lpstr>
      <vt:lpstr>Phase de consolidation  Docteurs juniors</vt:lpstr>
      <vt:lpstr>Phase de consolidation</vt:lpstr>
      <vt:lpstr>Présentation PowerPoint</vt:lpstr>
      <vt:lpstr>Procédure d’affectation spécifique</vt:lpstr>
      <vt:lpstr>Campagne d’agrément</vt:lpstr>
      <vt:lpstr>Présentation PowerPoint</vt:lpstr>
      <vt:lpstr>Présentation PowerPoint</vt:lpstr>
      <vt:lpstr>Présentation PowerPoint</vt:lpstr>
      <vt:lpstr>Présentation PowerPoint</vt:lpstr>
      <vt:lpstr>La meilleure solution possible  pour chaque interne</vt:lpstr>
      <vt:lpstr>Affectations en 3 vagues</vt:lpstr>
      <vt:lpstr>Campagne Appariement DJ 2020 : vague 1</vt:lpstr>
      <vt:lpstr>Campagne Appariement DJ 2020 : vague 2</vt:lpstr>
      <vt:lpstr>Cours AO 2021</vt:lpstr>
      <vt:lpstr>Rappel de la situation du Cours AO dans la formation des internes</vt:lpstr>
      <vt:lpstr>Propositions du bureau AO TRAUMA France</vt:lpstr>
      <vt:lpstr>Modalités cours 2021</vt:lpstr>
      <vt:lpstr>Réforme du 2ème cycle</vt:lpstr>
      <vt:lpstr>R2C</vt:lpstr>
      <vt:lpstr>R2C</vt:lpstr>
      <vt:lpstr>Connaissances</vt:lpstr>
      <vt:lpstr>KFP</vt:lpstr>
      <vt:lpstr>QCM à Zones</vt:lpstr>
      <vt:lpstr>QCM « riche »</vt:lpstr>
      <vt:lpstr>Test de Concordance de script</vt:lpstr>
      <vt:lpstr>Présentation PowerPoint</vt:lpstr>
      <vt:lpstr>Connaissances</vt:lpstr>
      <vt:lpstr>Compétences : ECOS</vt:lpstr>
      <vt:lpstr>Situations de Départ (356)</vt:lpstr>
      <vt:lpstr>Attendus d’apprentissage</vt:lpstr>
      <vt:lpstr>Articulation connaissances-compétences</vt:lpstr>
      <vt:lpstr>Présentation PowerPoint</vt:lpstr>
      <vt:lpstr>Calendrier</vt:lpstr>
      <vt:lpstr>Calendrier R2C</vt:lpstr>
      <vt:lpstr>Objectifs R2C pour CFCOT</vt:lpstr>
      <vt:lpstr>Examen du DESC et DES</vt:lpstr>
      <vt:lpstr>Examen du DESC et DES</vt:lpstr>
      <vt:lpstr>Examen du DESC et DES</vt:lpstr>
      <vt:lpstr>Examen du DESC et DES</vt:lpstr>
      <vt:lpstr>Examen du DESC et DES</vt:lpstr>
      <vt:lpstr>Examen du DESC et DES / 2021</vt:lpstr>
      <vt:lpstr>Examen du DESC et DES</vt:lpstr>
      <vt:lpstr>Plateforme</vt:lpstr>
      <vt:lpstr>Evolution des topos</vt:lpstr>
      <vt:lpstr>Utilisation - Suivi</vt:lpstr>
      <vt:lpstr>Problèmes administratifs, toujours…</vt:lpstr>
      <vt:lpstr>Suivi des internes</vt:lpstr>
      <vt:lpstr>Suivi des internes</vt:lpstr>
      <vt:lpstr>Evaluation des internes : il existe des guides</vt:lpstr>
      <vt:lpstr>Portfolio : il arrive !!</vt:lpstr>
      <vt:lpstr>Rapport financier</vt:lpstr>
      <vt:lpstr>Bilan comptable du 1er octobre 2019 au 30 septembre 2020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Total des réponses 218</vt:lpstr>
      <vt:lpstr>Q1: Approuvez-vous les comptes du Collège arrêtés au 30/09/2020 ?</vt:lpstr>
      <vt:lpstr>Q1: Approuvez-vous les comptes du Collège arrêtés au 30/09/2020 ?</vt:lpstr>
      <vt:lpstr>Examen du Collège</vt:lpstr>
      <vt:lpstr>Présentation PowerPoint</vt:lpstr>
      <vt:lpstr>Présentation PowerPoint</vt:lpstr>
      <vt:lpstr>Présentation PowerPoint</vt:lpstr>
      <vt:lpstr>Présentation PowerPoint</vt:lpstr>
      <vt:lpstr>Remises des diplômes</vt:lpstr>
      <vt:lpstr>Questions diverses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Isabelle</dc:creator>
  <cp:lastModifiedBy>Pierre Journeau</cp:lastModifiedBy>
  <cp:revision>468</cp:revision>
  <cp:lastPrinted>2018-11-07T20:33:20Z</cp:lastPrinted>
  <dcterms:created xsi:type="dcterms:W3CDTF">2013-12-06T08:34:41Z</dcterms:created>
  <dcterms:modified xsi:type="dcterms:W3CDTF">2020-11-06T12:22:22Z</dcterms:modified>
</cp:coreProperties>
</file>