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9" r:id="rId2"/>
    <p:sldId id="336" r:id="rId3"/>
    <p:sldId id="341" r:id="rId4"/>
    <p:sldId id="412" r:id="rId5"/>
    <p:sldId id="335" r:id="rId6"/>
    <p:sldId id="261" r:id="rId7"/>
    <p:sldId id="262" r:id="rId8"/>
    <p:sldId id="361" r:id="rId9"/>
    <p:sldId id="404" r:id="rId10"/>
    <p:sldId id="439" r:id="rId11"/>
    <p:sldId id="442" r:id="rId12"/>
    <p:sldId id="443" r:id="rId13"/>
    <p:sldId id="444" r:id="rId14"/>
    <p:sldId id="417" r:id="rId15"/>
    <p:sldId id="445" r:id="rId16"/>
    <p:sldId id="446" r:id="rId17"/>
    <p:sldId id="447" r:id="rId18"/>
    <p:sldId id="448" r:id="rId19"/>
    <p:sldId id="449" r:id="rId20"/>
    <p:sldId id="450" r:id="rId21"/>
    <p:sldId id="482" r:id="rId22"/>
    <p:sldId id="483" r:id="rId23"/>
    <p:sldId id="453" r:id="rId24"/>
    <p:sldId id="454" r:id="rId25"/>
    <p:sldId id="455" r:id="rId26"/>
    <p:sldId id="456" r:id="rId27"/>
    <p:sldId id="457" r:id="rId28"/>
    <p:sldId id="458" r:id="rId29"/>
    <p:sldId id="459" r:id="rId30"/>
    <p:sldId id="460" r:id="rId31"/>
    <p:sldId id="461" r:id="rId32"/>
    <p:sldId id="485" r:id="rId33"/>
    <p:sldId id="463" r:id="rId34"/>
    <p:sldId id="464" r:id="rId35"/>
    <p:sldId id="465" r:id="rId36"/>
    <p:sldId id="466" r:id="rId37"/>
    <p:sldId id="467" r:id="rId38"/>
    <p:sldId id="468" r:id="rId39"/>
    <p:sldId id="469" r:id="rId40"/>
    <p:sldId id="470" r:id="rId41"/>
    <p:sldId id="471" r:id="rId42"/>
    <p:sldId id="486" r:id="rId43"/>
    <p:sldId id="487" r:id="rId44"/>
    <p:sldId id="488" r:id="rId45"/>
    <p:sldId id="475" r:id="rId46"/>
    <p:sldId id="476" r:id="rId47"/>
    <p:sldId id="477" r:id="rId48"/>
    <p:sldId id="478" r:id="rId49"/>
    <p:sldId id="479" r:id="rId50"/>
    <p:sldId id="480" r:id="rId51"/>
    <p:sldId id="481" r:id="rId52"/>
    <p:sldId id="426" r:id="rId53"/>
    <p:sldId id="427" r:id="rId54"/>
    <p:sldId id="428" r:id="rId55"/>
    <p:sldId id="429" r:id="rId56"/>
    <p:sldId id="430" r:id="rId57"/>
    <p:sldId id="431" r:id="rId58"/>
    <p:sldId id="432" r:id="rId59"/>
    <p:sldId id="433" r:id="rId60"/>
    <p:sldId id="434" r:id="rId61"/>
    <p:sldId id="435" r:id="rId62"/>
    <p:sldId id="436" r:id="rId63"/>
    <p:sldId id="437" r:id="rId64"/>
    <p:sldId id="413" r:id="rId65"/>
    <p:sldId id="489" r:id="rId66"/>
    <p:sldId id="276" r:id="rId67"/>
    <p:sldId id="351" r:id="rId68"/>
    <p:sldId id="418" r:id="rId69"/>
    <p:sldId id="419" r:id="rId70"/>
    <p:sldId id="420" r:id="rId71"/>
    <p:sldId id="421" r:id="rId72"/>
    <p:sldId id="347" r:id="rId73"/>
    <p:sldId id="422" r:id="rId74"/>
    <p:sldId id="423" r:id="rId75"/>
    <p:sldId id="424" r:id="rId76"/>
    <p:sldId id="425" r:id="rId77"/>
    <p:sldId id="350" r:id="rId78"/>
    <p:sldId id="282" r:id="rId79"/>
  </p:sldIdLst>
  <p:sldSz cx="9144000" cy="6858000" type="screen4x3"/>
  <p:notesSz cx="6858000" cy="9144000"/>
  <p:custDataLst>
    <p:tags r:id="rId8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2" autoAdjust="0"/>
    <p:restoredTop sz="94669" autoAdjust="0"/>
  </p:normalViewPr>
  <p:slideViewPr>
    <p:cSldViewPr>
      <p:cViewPr varScale="1">
        <p:scale>
          <a:sx n="103" d="100"/>
          <a:sy n="103" d="100"/>
        </p:scale>
        <p:origin x="-1448"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2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tags" Target="tags/tag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smtClean="0"/>
              <a:t>Internes DES/DESC</a:t>
            </a:r>
            <a:endParaRPr lang="en-US" sz="3200"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DESC</c:v>
                </c:pt>
              </c:strCache>
            </c:strRef>
          </c:tx>
          <c:spPr>
            <a:solidFill>
              <a:schemeClr val="accent1"/>
            </a:solidFill>
            <a:ln>
              <a:noFill/>
            </a:ln>
            <a:effectLst/>
          </c:spPr>
          <c:invertIfNegative val="0"/>
          <c:cat>
            <c:numRef>
              <c:f>Sheet1!$A$2:$A$7</c:f>
              <c:numCache>
                <c:formatCode>General</c:formatCode>
                <c:ptCount val="6"/>
                <c:pt idx="0">
                  <c:v>2017.0</c:v>
                </c:pt>
                <c:pt idx="1">
                  <c:v>2018.0</c:v>
                </c:pt>
                <c:pt idx="2">
                  <c:v>2019.0</c:v>
                </c:pt>
                <c:pt idx="3">
                  <c:v>2020.0</c:v>
                </c:pt>
                <c:pt idx="4">
                  <c:v>2021.0</c:v>
                </c:pt>
                <c:pt idx="5">
                  <c:v>2022.0</c:v>
                </c:pt>
              </c:numCache>
            </c:numRef>
          </c:cat>
          <c:val>
            <c:numRef>
              <c:f>Sheet1!$B$2:$B$7</c:f>
              <c:numCache>
                <c:formatCode>General</c:formatCode>
                <c:ptCount val="6"/>
                <c:pt idx="0">
                  <c:v>600.0</c:v>
                </c:pt>
                <c:pt idx="1">
                  <c:v>480.0</c:v>
                </c:pt>
                <c:pt idx="2">
                  <c:v>360.0</c:v>
                </c:pt>
                <c:pt idx="3">
                  <c:v>240.0</c:v>
                </c:pt>
                <c:pt idx="4">
                  <c:v>120.0</c:v>
                </c:pt>
              </c:numCache>
            </c:numRef>
          </c:val>
        </c:ser>
        <c:ser>
          <c:idx val="1"/>
          <c:order val="1"/>
          <c:tx>
            <c:strRef>
              <c:f>Sheet1!$C$1</c:f>
              <c:strCache>
                <c:ptCount val="1"/>
                <c:pt idx="0">
                  <c:v>DES</c:v>
                </c:pt>
              </c:strCache>
            </c:strRef>
          </c:tx>
          <c:spPr>
            <a:solidFill>
              <a:schemeClr val="accent2"/>
            </a:solidFill>
            <a:ln>
              <a:noFill/>
            </a:ln>
            <a:effectLst/>
          </c:spPr>
          <c:invertIfNegative val="0"/>
          <c:cat>
            <c:numRef>
              <c:f>Sheet1!$A$2:$A$7</c:f>
              <c:numCache>
                <c:formatCode>General</c:formatCode>
                <c:ptCount val="6"/>
                <c:pt idx="0">
                  <c:v>2017.0</c:v>
                </c:pt>
                <c:pt idx="1">
                  <c:v>2018.0</c:v>
                </c:pt>
                <c:pt idx="2">
                  <c:v>2019.0</c:v>
                </c:pt>
                <c:pt idx="3">
                  <c:v>2020.0</c:v>
                </c:pt>
                <c:pt idx="4">
                  <c:v>2021.0</c:v>
                </c:pt>
                <c:pt idx="5">
                  <c:v>2022.0</c:v>
                </c:pt>
              </c:numCache>
            </c:numRef>
          </c:cat>
          <c:val>
            <c:numRef>
              <c:f>Sheet1!$C$2:$C$7</c:f>
              <c:numCache>
                <c:formatCode>General</c:formatCode>
                <c:ptCount val="6"/>
                <c:pt idx="0">
                  <c:v>120.0</c:v>
                </c:pt>
                <c:pt idx="1">
                  <c:v>240.0</c:v>
                </c:pt>
                <c:pt idx="2">
                  <c:v>360.0</c:v>
                </c:pt>
                <c:pt idx="3">
                  <c:v>480.0</c:v>
                </c:pt>
                <c:pt idx="4">
                  <c:v>600.0</c:v>
                </c:pt>
                <c:pt idx="5">
                  <c:v>720.0</c:v>
                </c:pt>
              </c:numCache>
            </c:numRef>
          </c:val>
        </c:ser>
        <c:dLbls>
          <c:showLegendKey val="0"/>
          <c:showVal val="0"/>
          <c:showCatName val="0"/>
          <c:showSerName val="0"/>
          <c:showPercent val="0"/>
          <c:showBubbleSize val="0"/>
        </c:dLbls>
        <c:gapWidth val="219"/>
        <c:overlap val="-27"/>
        <c:axId val="-2121627816"/>
        <c:axId val="-2121624232"/>
      </c:barChart>
      <c:catAx>
        <c:axId val="-212162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21624232"/>
        <c:crosses val="autoZero"/>
        <c:auto val="1"/>
        <c:lblAlgn val="ctr"/>
        <c:lblOffset val="100"/>
        <c:noMultiLvlLbl val="0"/>
      </c:catAx>
      <c:valAx>
        <c:axId val="-2121624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21627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E7171C-F9E8-ED48-8C98-BE8E9A3443A2}" type="datetime1">
              <a:rPr lang="fr-FR" smtClean="0"/>
              <a:t>12/11/18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2689CF-65F5-5342-961A-D814EE34B151}" type="slidenum">
              <a:rPr lang="fr-FR" smtClean="0"/>
              <a:t>‹#›</a:t>
            </a:fld>
            <a:endParaRPr lang="fr-FR"/>
          </a:p>
        </p:txBody>
      </p:sp>
    </p:spTree>
    <p:extLst>
      <p:ext uri="{BB962C8B-B14F-4D97-AF65-F5344CB8AC3E}">
        <p14:creationId xmlns:p14="http://schemas.microsoft.com/office/powerpoint/2010/main" val="41036779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4CD38B-B187-B344-BBDB-5C711913DB99}" type="datetime1">
              <a:rPr lang="fr-FR" smtClean="0"/>
              <a:t>12/11/18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5C9C3E-CDA1-4EDC-ADCC-D969BE7935BA}" type="slidenum">
              <a:rPr lang="fr-FR" smtClean="0"/>
              <a:t>‹#›</a:t>
            </a:fld>
            <a:endParaRPr lang="fr-FR"/>
          </a:p>
        </p:txBody>
      </p:sp>
    </p:spTree>
    <p:extLst>
      <p:ext uri="{BB962C8B-B14F-4D97-AF65-F5344CB8AC3E}">
        <p14:creationId xmlns:p14="http://schemas.microsoft.com/office/powerpoint/2010/main" val="19773564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5C9C3E-CDA1-4EDC-ADCC-D969BE7935BA}" type="slidenum">
              <a:rPr lang="fr-FR" smtClean="0"/>
              <a:t>2</a:t>
            </a:fld>
            <a:endParaRPr lang="fr-FR"/>
          </a:p>
        </p:txBody>
      </p:sp>
    </p:spTree>
    <p:extLst>
      <p:ext uri="{BB962C8B-B14F-4D97-AF65-F5344CB8AC3E}">
        <p14:creationId xmlns:p14="http://schemas.microsoft.com/office/powerpoint/2010/main" val="253470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AutoNum type="arabicPeriod"/>
            </a:pPr>
            <a:r>
              <a:rPr lang="fr-FR" dirty="0" smtClean="0"/>
              <a:t>Ne faut il pas plutôt mettre l’adresse mail du </a:t>
            </a:r>
            <a:r>
              <a:rPr lang="fr-FR" dirty="0" err="1" smtClean="0"/>
              <a:t>college@sofcot.fr</a:t>
            </a:r>
            <a:r>
              <a:rPr lang="fr-FR" baseline="0" dirty="0" smtClean="0"/>
              <a:t> et donner le nom de Myriam (il faudrait dans ce cas changer l’adresse mail sur le document de </a:t>
            </a:r>
            <a:r>
              <a:rPr lang="fr-FR" baseline="0" dirty="0" err="1" smtClean="0"/>
              <a:t>recommendations</a:t>
            </a:r>
            <a:r>
              <a:rPr lang="fr-FR" baseline="0" dirty="0" smtClean="0"/>
              <a:t>)</a:t>
            </a:r>
          </a:p>
          <a:p>
            <a:pPr marL="228600" indent="-228600">
              <a:buAutoNum type="arabicPeriod"/>
            </a:pPr>
            <a:r>
              <a:rPr lang="fr-FR" baseline="0" dirty="0" smtClean="0"/>
              <a:t>Je mettrai le premier bandeau beige après le 1) Membre du Collège qui est le premier prérequis en rajoutant les autres conditions</a:t>
            </a:r>
          </a:p>
          <a:p>
            <a:pPr marL="228600" indent="-228600">
              <a:buAutoNum type="arabicPeriod"/>
            </a:pPr>
            <a:r>
              <a:rPr lang="fr-FR" baseline="0" dirty="0" smtClean="0"/>
              <a:t>IL faut sans doute détailler la partie pédagogique et citer l’article référencé </a:t>
            </a:r>
            <a:r>
              <a:rPr lang="fr-FR" baseline="0" dirty="0" err="1" smtClean="0"/>
              <a:t>Medline</a:t>
            </a:r>
            <a:endParaRPr lang="fr-FR" baseline="0" dirty="0" smtClean="0"/>
          </a:p>
          <a:p>
            <a:pPr marL="228600" indent="-228600">
              <a:buAutoNum type="arabicPeriod"/>
            </a:pPr>
            <a:r>
              <a:rPr lang="fr-FR" baseline="0" dirty="0" smtClean="0"/>
              <a:t>Enfin il s’agit du </a:t>
            </a:r>
            <a:r>
              <a:rPr lang="fr-FR" baseline="0" dirty="0" err="1" smtClean="0"/>
              <a:t>coordonateur</a:t>
            </a:r>
            <a:r>
              <a:rPr lang="fr-FR" baseline="0" dirty="0" smtClean="0"/>
              <a:t> régional (il est même dit en bas du </a:t>
            </a:r>
            <a:r>
              <a:rPr lang="fr-FR" baseline="0" dirty="0" err="1" smtClean="0"/>
              <a:t>docuemnt</a:t>
            </a:r>
            <a:r>
              <a:rPr lang="fr-FR" baseline="0" dirty="0" smtClean="0"/>
              <a:t> + avis de l’interrégional</a:t>
            </a:r>
          </a:p>
        </p:txBody>
      </p:sp>
      <p:sp>
        <p:nvSpPr>
          <p:cNvPr id="4" name="Espace réservé du numéro de diapositive 3"/>
          <p:cNvSpPr>
            <a:spLocks noGrp="1"/>
          </p:cNvSpPr>
          <p:nvPr>
            <p:ph type="sldNum" sz="quarter" idx="10"/>
          </p:nvPr>
        </p:nvSpPr>
        <p:spPr/>
        <p:txBody>
          <a:bodyPr/>
          <a:lstStyle/>
          <a:p>
            <a:fld id="{6E5C9C3E-CDA1-4EDC-ADCC-D969BE7935BA}" type="slidenum">
              <a:rPr lang="fr-FR" smtClean="0"/>
              <a:t>61</a:t>
            </a:fld>
            <a:endParaRPr lang="fr-FR"/>
          </a:p>
        </p:txBody>
      </p:sp>
    </p:spTree>
    <p:extLst>
      <p:ext uri="{BB962C8B-B14F-4D97-AF65-F5344CB8AC3E}">
        <p14:creationId xmlns:p14="http://schemas.microsoft.com/office/powerpoint/2010/main" val="1248632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notion de probatoire de 2 ans</a:t>
            </a:r>
            <a:r>
              <a:rPr lang="fr-FR" baseline="0" dirty="0" smtClean="0"/>
              <a:t> ne figure pas sur le document que j’ai et qui doit être celui qui figure sur le site ???</a:t>
            </a:r>
            <a:endParaRPr lang="fr-FR" dirty="0"/>
          </a:p>
        </p:txBody>
      </p:sp>
      <p:sp>
        <p:nvSpPr>
          <p:cNvPr id="4" name="Espace réservé du numéro de diapositive 3"/>
          <p:cNvSpPr>
            <a:spLocks noGrp="1"/>
          </p:cNvSpPr>
          <p:nvPr>
            <p:ph type="sldNum" sz="quarter" idx="10"/>
          </p:nvPr>
        </p:nvSpPr>
        <p:spPr/>
        <p:txBody>
          <a:bodyPr/>
          <a:lstStyle/>
          <a:p>
            <a:fld id="{6E5C9C3E-CDA1-4EDC-ADCC-D969BE7935BA}" type="slidenum">
              <a:rPr lang="fr-FR" smtClean="0"/>
              <a:t>62</a:t>
            </a:fld>
            <a:endParaRPr lang="fr-FR"/>
          </a:p>
        </p:txBody>
      </p:sp>
    </p:spTree>
    <p:extLst>
      <p:ext uri="{BB962C8B-B14F-4D97-AF65-F5344CB8AC3E}">
        <p14:creationId xmlns:p14="http://schemas.microsoft.com/office/powerpoint/2010/main" val="194664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7B6DDC-B996-B04C-B633-ABC243067043}" type="slidenum">
              <a:rPr lang="en-US" smtClean="0"/>
              <a:t>65</a:t>
            </a:fld>
            <a:endParaRPr lang="en-US"/>
          </a:p>
        </p:txBody>
      </p:sp>
    </p:spTree>
    <p:extLst>
      <p:ext uri="{BB962C8B-B14F-4D97-AF65-F5344CB8AC3E}">
        <p14:creationId xmlns:p14="http://schemas.microsoft.com/office/powerpoint/2010/main" val="180391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9459" name="Espace réservé des commentaires 2"/>
          <p:cNvSpPr>
            <a:spLocks noGrp="1"/>
          </p:cNvSpPr>
          <p:nvPr>
            <p:ph type="body" idx="1"/>
          </p:nvPr>
        </p:nvSpPr>
        <p:spPr bwMode="auto">
          <a:noFill/>
        </p:spPr>
        <p:txBody>
          <a:bodyPr/>
          <a:lstStyle/>
          <a:p>
            <a:pPr eaLnBrk="1" hangingPunct="1">
              <a:spcBef>
                <a:spcPct val="0"/>
              </a:spcBef>
            </a:pPr>
            <a:endParaRPr lang="fr-FR" smtClean="0">
              <a:ea typeface="ＭＳ Ｐゴシック" pitchFamily="1" charset="-128"/>
              <a:cs typeface="ＭＳ Ｐゴシック" pitchFamily="1" charset="-128"/>
            </a:endParaRPr>
          </a:p>
        </p:txBody>
      </p:sp>
      <p:sp>
        <p:nvSpPr>
          <p:cNvPr id="19460" name="Espace réservé du numéro de diapositive 3"/>
          <p:cNvSpPr>
            <a:spLocks noGrp="1"/>
          </p:cNvSpPr>
          <p:nvPr>
            <p:ph type="sldNum" sz="quarter" idx="5"/>
          </p:nvPr>
        </p:nvSpPr>
        <p:spPr bwMode="auto">
          <a:noFill/>
          <a:ln>
            <a:miter lim="800000"/>
            <a:headEnd/>
            <a:tailEnd/>
          </a:ln>
        </p:spPr>
        <p:txBody>
          <a:bodyPr/>
          <a:lstStyle/>
          <a:p>
            <a:fld id="{E4FE04D1-4786-A047-8E4C-DF3D492A42E7}" type="slidenum">
              <a:rPr lang="fr-FR" smtClean="0">
                <a:latin typeface="Arial" pitchFamily="1" charset="0"/>
                <a:ea typeface="ＭＳ Ｐゴシック" pitchFamily="1" charset="-128"/>
                <a:cs typeface="ＭＳ Ｐゴシック" pitchFamily="1" charset="-128"/>
              </a:rPr>
              <a:pPr/>
              <a:t>68</a:t>
            </a:fld>
            <a:endParaRPr lang="fr-FR"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a:lstStyle/>
          <a:p>
            <a:endParaRPr lang="fr-FR">
              <a:ea typeface="ＭＳ Ｐゴシック" pitchFamily="1" charset="-128"/>
              <a:cs typeface="ＭＳ Ｐゴシック" pitchFamily="1" charset="-128"/>
            </a:endParaRPr>
          </a:p>
        </p:txBody>
      </p:sp>
      <p:sp>
        <p:nvSpPr>
          <p:cNvPr id="23556" name="Espace réservé du numéro de diapositive 3"/>
          <p:cNvSpPr>
            <a:spLocks noGrp="1"/>
          </p:cNvSpPr>
          <p:nvPr>
            <p:ph type="sldNum" sz="quarter" idx="5"/>
          </p:nvPr>
        </p:nvSpPr>
        <p:spPr bwMode="auto">
          <a:noFill/>
          <a:ln>
            <a:miter lim="800000"/>
            <a:headEnd/>
            <a:tailEnd/>
          </a:ln>
        </p:spPr>
        <p:txBody>
          <a:bodyPr/>
          <a:lstStyle/>
          <a:p>
            <a:fld id="{3D4CFA78-C853-C54E-A117-0A4042300582}" type="slidenum">
              <a:rPr lang="fr-FR" smtClean="0">
                <a:latin typeface="Arial" pitchFamily="1" charset="0"/>
                <a:ea typeface="ＭＳ Ｐゴシック" pitchFamily="1" charset="-128"/>
                <a:cs typeface="ＭＳ Ｐゴシック" pitchFamily="1" charset="-128"/>
              </a:rPr>
              <a:pPr/>
              <a:t>71</a:t>
            </a:fld>
            <a:endParaRPr lang="fr-FR"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À refaire</a:t>
            </a:r>
            <a:endParaRPr lang="fr-FR" dirty="0"/>
          </a:p>
        </p:txBody>
      </p:sp>
      <p:sp>
        <p:nvSpPr>
          <p:cNvPr id="4" name="Espace réservé du numéro de diapositive 3"/>
          <p:cNvSpPr>
            <a:spLocks noGrp="1"/>
          </p:cNvSpPr>
          <p:nvPr>
            <p:ph type="sldNum" sz="quarter" idx="10"/>
          </p:nvPr>
        </p:nvSpPr>
        <p:spPr/>
        <p:txBody>
          <a:bodyPr/>
          <a:lstStyle/>
          <a:p>
            <a:fld id="{DCA2045B-7894-E44B-A74D-2B455B12A875}" type="slidenum">
              <a:rPr lang="fr-FR" smtClean="0"/>
              <a:t>5</a:t>
            </a:fld>
            <a:endParaRPr lang="fr-FR"/>
          </a:p>
        </p:txBody>
      </p:sp>
    </p:spTree>
    <p:extLst>
      <p:ext uri="{BB962C8B-B14F-4D97-AF65-F5344CB8AC3E}">
        <p14:creationId xmlns:p14="http://schemas.microsoft.com/office/powerpoint/2010/main" val="197537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Notion</a:t>
            </a:r>
            <a:r>
              <a:rPr lang="en-US" baseline="0" dirty="0" smtClean="0"/>
              <a:t> de </a:t>
            </a:r>
            <a:r>
              <a:rPr lang="en-US" baseline="0" dirty="0" err="1" smtClean="0"/>
              <a:t>rajout</a:t>
            </a:r>
            <a:r>
              <a:rPr lang="en-US" baseline="0" dirty="0" smtClean="0"/>
              <a:t> de 2 modules </a:t>
            </a:r>
            <a:r>
              <a:rPr lang="en-US" baseline="0" dirty="0" err="1" smtClean="0"/>
              <a:t>donc</a:t>
            </a:r>
            <a:r>
              <a:rPr lang="en-US" baseline="0" dirty="0" smtClean="0"/>
              <a:t> modification du Guide phase </a:t>
            </a:r>
            <a:r>
              <a:rPr lang="en-US" baseline="0" dirty="0" err="1" smtClean="0"/>
              <a:t>socle</a:t>
            </a:r>
            <a:endParaRPr lang="en-US" baseline="0" dirty="0" smtClean="0"/>
          </a:p>
          <a:p>
            <a:r>
              <a:rPr lang="en-US" baseline="0" dirty="0" smtClean="0"/>
              <a:t>Densification phase </a:t>
            </a:r>
            <a:r>
              <a:rPr lang="en-US" baseline="0" dirty="0" err="1" smtClean="0"/>
              <a:t>socle</a:t>
            </a:r>
            <a:endParaRPr lang="en-US" baseline="0" dirty="0" smtClean="0"/>
          </a:p>
        </p:txBody>
      </p:sp>
      <p:sp>
        <p:nvSpPr>
          <p:cNvPr id="4" name="Slide Number Placeholder 3"/>
          <p:cNvSpPr>
            <a:spLocks noGrp="1"/>
          </p:cNvSpPr>
          <p:nvPr>
            <p:ph type="sldNum" sz="quarter" idx="10"/>
          </p:nvPr>
        </p:nvSpPr>
        <p:spPr/>
        <p:txBody>
          <a:bodyPr/>
          <a:lstStyle/>
          <a:p>
            <a:fld id="{227B6DDC-B996-B04C-B633-ABC243067043}" type="slidenum">
              <a:rPr lang="en-US" smtClean="0"/>
              <a:t>25</a:t>
            </a:fld>
            <a:endParaRPr lang="en-US"/>
          </a:p>
        </p:txBody>
      </p:sp>
    </p:spTree>
    <p:extLst>
      <p:ext uri="{BB962C8B-B14F-4D97-AF65-F5344CB8AC3E}">
        <p14:creationId xmlns:p14="http://schemas.microsoft.com/office/powerpoint/2010/main" val="19649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L’ensemble</a:t>
            </a:r>
            <a:r>
              <a:rPr lang="fr-FR" baseline="0" dirty="0" smtClean="0"/>
              <a:t> des internes de phase socle a pu être évalué sur simulateur </a:t>
            </a:r>
            <a:r>
              <a:rPr lang="fr-FR" baseline="0" dirty="0" err="1" smtClean="0"/>
              <a:t>arthroscopique</a:t>
            </a:r>
            <a:r>
              <a:rPr lang="fr-FR" baseline="0" dirty="0" smtClean="0"/>
              <a:t> à deux reprises avec des exercices mettant essentiellement en jeu la triangulation,  par l’entremise de François </a:t>
            </a:r>
            <a:r>
              <a:rPr lang="fr-FR" baseline="0" dirty="0" err="1" smtClean="0"/>
              <a:t>Sirveaux</a:t>
            </a:r>
            <a:r>
              <a:rPr lang="fr-FR" baseline="0" smtClean="0"/>
              <a:t> pour la SFA </a:t>
            </a:r>
            <a:r>
              <a:rPr lang="fr-FR" baseline="0" dirty="0" smtClean="0"/>
              <a:t>avec des résultats  qui seront rapportés par Paul </a:t>
            </a:r>
            <a:r>
              <a:rPr lang="fr-FR" baseline="0" dirty="0" err="1" smtClean="0"/>
              <a:t>Walbron</a:t>
            </a:r>
            <a:r>
              <a:rPr lang="fr-FR" baseline="0" dirty="0" smtClean="0"/>
              <a:t> ce jeudi. </a:t>
            </a:r>
          </a:p>
          <a:p>
            <a:endParaRPr lang="fr-FR" dirty="0"/>
          </a:p>
        </p:txBody>
      </p:sp>
      <p:sp>
        <p:nvSpPr>
          <p:cNvPr id="4" name="Espace réservé du numéro de diapositive 3"/>
          <p:cNvSpPr>
            <a:spLocks noGrp="1"/>
          </p:cNvSpPr>
          <p:nvPr>
            <p:ph type="sldNum" sz="quarter" idx="10"/>
          </p:nvPr>
        </p:nvSpPr>
        <p:spPr/>
        <p:txBody>
          <a:bodyPr/>
          <a:lstStyle/>
          <a:p>
            <a:fld id="{227B6DDC-B996-B04C-B633-ABC243067043}" type="slidenum">
              <a:rPr lang="en-US" smtClean="0"/>
              <a:t>33</a:t>
            </a:fld>
            <a:endParaRPr lang="en-US"/>
          </a:p>
        </p:txBody>
      </p:sp>
    </p:spTree>
    <p:extLst>
      <p:ext uri="{BB962C8B-B14F-4D97-AF65-F5344CB8AC3E}">
        <p14:creationId xmlns:p14="http://schemas.microsoft.com/office/powerpoint/2010/main" val="174364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Grâce à l’engagement de Jean-Christophe Bel, président de l’AO France et de Laurent Galois, directeur</a:t>
            </a:r>
            <a:r>
              <a:rPr lang="fr-FR" baseline="0" dirty="0" smtClean="0"/>
              <a:t> du cours de base, il a été possible de proposer à l’ensemble des internes de la phase socle à compter de cette année de participer au Cours national de la Fondation AO, en deux sessions début mars 2019, avec un engagement d’ors et déjà pluriannuel. </a:t>
            </a:r>
          </a:p>
          <a:p>
            <a:endParaRPr lang="fr-FR" dirty="0"/>
          </a:p>
        </p:txBody>
      </p:sp>
      <p:sp>
        <p:nvSpPr>
          <p:cNvPr id="4" name="Espace réservé du numéro de diapositive 3"/>
          <p:cNvSpPr>
            <a:spLocks noGrp="1"/>
          </p:cNvSpPr>
          <p:nvPr>
            <p:ph type="sldNum" sz="quarter" idx="10"/>
          </p:nvPr>
        </p:nvSpPr>
        <p:spPr/>
        <p:txBody>
          <a:bodyPr/>
          <a:lstStyle/>
          <a:p>
            <a:fld id="{227B6DDC-B996-B04C-B633-ABC243067043}" type="slidenum">
              <a:rPr lang="en-US" smtClean="0"/>
              <a:t>34</a:t>
            </a:fld>
            <a:endParaRPr lang="en-US"/>
          </a:p>
        </p:txBody>
      </p:sp>
    </p:spTree>
    <p:extLst>
      <p:ext uri="{BB962C8B-B14F-4D97-AF65-F5344CB8AC3E}">
        <p14:creationId xmlns:p14="http://schemas.microsoft.com/office/powerpoint/2010/main" val="174364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a:t>
            </a:r>
            <a:r>
              <a:rPr lang="fr-FR" baseline="0" dirty="0" smtClean="0"/>
              <a:t> est en projet un cours national d’enclouage prenant en particulier en compte les problématiques de l’installation, alors que certains modules peuvent faire l’objet d’une session dédiée lors des cours de DES régionaux, notamment lorsqu’un soutien logistique est envisagé, pour la manipulation d’ancillaires d’arthroplasties par </a:t>
            </a:r>
            <a:r>
              <a:rPr lang="fr-FR" baseline="0" dirty="0" err="1" smtClean="0"/>
              <a:t>example</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227B6DDC-B996-B04C-B633-ABC243067043}" type="slidenum">
              <a:rPr lang="en-US" smtClean="0"/>
              <a:t>36</a:t>
            </a:fld>
            <a:endParaRPr lang="en-US"/>
          </a:p>
        </p:txBody>
      </p:sp>
    </p:spTree>
    <p:extLst>
      <p:ext uri="{BB962C8B-B14F-4D97-AF65-F5344CB8AC3E}">
        <p14:creationId xmlns:p14="http://schemas.microsoft.com/office/powerpoint/2010/main" val="215103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Il</a:t>
            </a:r>
            <a:r>
              <a:rPr lang="fr-FR" baseline="0" dirty="0" smtClean="0"/>
              <a:t> est en projet un cours national d’enclouage prenant en particulier en compte les problématiques de l’installation, alors que certains modules pourraient faire l’objet d’une session au cours des cours de DES régionaux notamment lorsqu’un soutien logistique est envisagé, pour la manipulation d’ancillaires d’arthroplasties notamment.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27B6DDC-B996-B04C-B633-ABC243067043}" type="slidenum">
              <a:rPr lang="en-US" smtClean="0"/>
              <a:t>37</a:t>
            </a:fld>
            <a:endParaRPr lang="en-US"/>
          </a:p>
        </p:txBody>
      </p:sp>
    </p:spTree>
    <p:extLst>
      <p:ext uri="{BB962C8B-B14F-4D97-AF65-F5344CB8AC3E}">
        <p14:creationId xmlns:p14="http://schemas.microsoft.com/office/powerpoint/2010/main" val="287728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Auraient tout à fait le place sous forme de cours nationaux des sociétés partenaires ou associées</a:t>
            </a:r>
            <a:endParaRPr lang="fr-FR" dirty="0"/>
          </a:p>
        </p:txBody>
      </p:sp>
      <p:sp>
        <p:nvSpPr>
          <p:cNvPr id="4" name="Espace réservé du numéro de diapositive 3"/>
          <p:cNvSpPr>
            <a:spLocks noGrp="1"/>
          </p:cNvSpPr>
          <p:nvPr>
            <p:ph type="sldNum" sz="quarter" idx="10"/>
          </p:nvPr>
        </p:nvSpPr>
        <p:spPr/>
        <p:txBody>
          <a:bodyPr/>
          <a:lstStyle/>
          <a:p>
            <a:fld id="{227B6DDC-B996-B04C-B633-ABC243067043}" type="slidenum">
              <a:rPr lang="en-US" smtClean="0"/>
              <a:t>39</a:t>
            </a:fld>
            <a:endParaRPr lang="en-US"/>
          </a:p>
        </p:txBody>
      </p:sp>
    </p:spTree>
    <p:extLst>
      <p:ext uri="{BB962C8B-B14F-4D97-AF65-F5344CB8AC3E}">
        <p14:creationId xmlns:p14="http://schemas.microsoft.com/office/powerpoint/2010/main" val="173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Lors</a:t>
            </a:r>
            <a:r>
              <a:rPr lang="fr-FR" baseline="0" dirty="0" smtClean="0"/>
              <a:t> de la phase de consolidation, des formations existantes, volontiers déjà dispensées nationalement, comme les formations de niveau Master Courses celles de la SFCR utilisent déjà largement la simulation.</a:t>
            </a:r>
            <a:endParaRPr lang="fr-FR" dirty="0"/>
          </a:p>
        </p:txBody>
      </p:sp>
      <p:sp>
        <p:nvSpPr>
          <p:cNvPr id="4" name="Espace réservé du numéro de diapositive 3"/>
          <p:cNvSpPr>
            <a:spLocks noGrp="1"/>
          </p:cNvSpPr>
          <p:nvPr>
            <p:ph type="sldNum" sz="quarter" idx="10"/>
          </p:nvPr>
        </p:nvSpPr>
        <p:spPr/>
        <p:txBody>
          <a:bodyPr/>
          <a:lstStyle/>
          <a:p>
            <a:fld id="{227B6DDC-B996-B04C-B633-ABC243067043}" type="slidenum">
              <a:rPr lang="en-US" smtClean="0"/>
              <a:t>41</a:t>
            </a:fld>
            <a:endParaRPr lang="en-US"/>
          </a:p>
        </p:txBody>
      </p:sp>
    </p:spTree>
    <p:extLst>
      <p:ext uri="{BB962C8B-B14F-4D97-AF65-F5344CB8AC3E}">
        <p14:creationId xmlns:p14="http://schemas.microsoft.com/office/powerpoint/2010/main" val="11630166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microsoft.com/office/2007/relationships/hdphoto" Target="../media/hdphoto2.wdp"/><Relationship Id="rId6"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dirty="0"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pic>
        <p:nvPicPr>
          <p:cNvPr id="5" name="Image 4" descr="LogoCJO.jpg"/>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948264" y="0"/>
            <a:ext cx="1728192" cy="1883725"/>
          </a:xfrm>
          <a:prstGeom prst="rect">
            <a:avLst/>
          </a:prstGeom>
        </p:spPr>
      </p:pic>
      <p:pic>
        <p:nvPicPr>
          <p:cNvPr id="8" name="Image 7" descr="Capture d’écran 2016-11-01 à 08.38.32.png"/>
          <p:cNvPicPr>
            <a:picLocks noChangeAspect="1"/>
          </p:cNvPicPr>
          <p:nvPr userDrawn="1"/>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923928" y="0"/>
            <a:ext cx="1440160" cy="2139681"/>
          </a:xfrm>
          <a:prstGeom prst="rect">
            <a:avLst/>
          </a:prstGeom>
        </p:spPr>
      </p:pic>
      <p:sp>
        <p:nvSpPr>
          <p:cNvPr id="10" name="Rectangle 9"/>
          <p:cNvSpPr/>
          <p:nvPr userDrawn="1"/>
        </p:nvSpPr>
        <p:spPr>
          <a:xfrm>
            <a:off x="467544" y="6405331"/>
            <a:ext cx="8208912"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2018 </a:t>
            </a:r>
            <a:endParaRPr lang="fr-FR" sz="1000" i="1" dirty="0">
              <a:solidFill>
                <a:schemeClr val="tx2">
                  <a:lumMod val="40000"/>
                  <a:lumOff val="60000"/>
                </a:schemeClr>
              </a:solidFill>
            </a:endParaRPr>
          </a:p>
        </p:txBody>
      </p:sp>
      <p:pic>
        <p:nvPicPr>
          <p:cNvPr id="11" name="Image 10" descr="logo CNU.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1560" y="68626"/>
            <a:ext cx="1152128" cy="1547223"/>
          </a:xfrm>
          <a:prstGeom prst="rect">
            <a:avLst/>
          </a:prstGeom>
        </p:spPr>
      </p:pic>
    </p:spTree>
    <p:extLst>
      <p:ext uri="{BB962C8B-B14F-4D97-AF65-F5344CB8AC3E}">
        <p14:creationId xmlns:p14="http://schemas.microsoft.com/office/powerpoint/2010/main" val="24673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Rectangle 10"/>
          <p:cNvSpPr/>
          <p:nvPr userDrawn="1"/>
        </p:nvSpPr>
        <p:spPr>
          <a:xfrm>
            <a:off x="467544" y="6405331"/>
            <a:ext cx="5616624"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2018 </a:t>
            </a:r>
            <a:endParaRPr lang="fr-FR" sz="1000" i="1" dirty="0">
              <a:solidFill>
                <a:schemeClr val="tx2">
                  <a:lumMod val="40000"/>
                  <a:lumOff val="60000"/>
                </a:schemeClr>
              </a:solidFill>
            </a:endParaRPr>
          </a:p>
        </p:txBody>
      </p:sp>
      <p:pic>
        <p:nvPicPr>
          <p:cNvPr id="9" name="Image 8" descr="Capture d’écran 2016-11-01 à 08.38.32.png"/>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40528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1"/>
            <a:ext cx="2133600" cy="365125"/>
          </a:xfrm>
          <a:prstGeom prst="rect">
            <a:avLst/>
          </a:prstGeom>
        </p:spPr>
        <p:txBody>
          <a:bodyPr/>
          <a:lstStyle/>
          <a:p>
            <a:fld id="{A8E14DAF-0659-D945-9E32-E64FE3CA1DBC}" type="datetimeFigureOut">
              <a:rPr lang="fr-FR" smtClean="0"/>
              <a:t>12/11/18</a:t>
            </a:fld>
            <a:endParaRPr lang="fr-FR"/>
          </a:p>
        </p:txBody>
      </p:sp>
      <p:sp>
        <p:nvSpPr>
          <p:cNvPr id="4" name="Espace réservé du pied de page 3"/>
          <p:cNvSpPr>
            <a:spLocks noGrp="1"/>
          </p:cNvSpPr>
          <p:nvPr>
            <p:ph type="ftr" sz="quarter" idx="11"/>
          </p:nvPr>
        </p:nvSpPr>
        <p:spPr>
          <a:xfrm>
            <a:off x="3124200" y="6356351"/>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1"/>
            <a:ext cx="2133600" cy="365125"/>
          </a:xfrm>
          <a:prstGeom prst="rect">
            <a:avLst/>
          </a:prstGeom>
        </p:spPr>
        <p:txBody>
          <a:bodyPr/>
          <a:lstStyle/>
          <a:p>
            <a:fld id="{9556F2CF-C990-734A-AD9A-E82DFA01A923}" type="slidenum">
              <a:rPr lang="fr-FR" smtClean="0"/>
              <a:t>‹#›</a:t>
            </a:fld>
            <a:endParaRPr lang="fr-FR"/>
          </a:p>
        </p:txBody>
      </p:sp>
    </p:spTree>
    <p:extLst>
      <p:ext uri="{BB962C8B-B14F-4D97-AF65-F5344CB8AC3E}">
        <p14:creationId xmlns:p14="http://schemas.microsoft.com/office/powerpoint/2010/main" val="296277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1"/>
            <a:ext cx="2133600" cy="365125"/>
          </a:xfrm>
          <a:prstGeom prst="rect">
            <a:avLst/>
          </a:prstGeom>
        </p:spPr>
        <p:txBody>
          <a:bodyPr/>
          <a:lstStyle/>
          <a:p>
            <a:fld id="{A8E14DAF-0659-D945-9E32-E64FE3CA1DBC}" type="datetimeFigureOut">
              <a:rPr lang="fr-FR" smtClean="0"/>
              <a:t>12/11/18</a:t>
            </a:fld>
            <a:endParaRPr lang="fr-FR"/>
          </a:p>
        </p:txBody>
      </p:sp>
      <p:sp>
        <p:nvSpPr>
          <p:cNvPr id="3" name="Espace réservé du pied de page 2"/>
          <p:cNvSpPr>
            <a:spLocks noGrp="1"/>
          </p:cNvSpPr>
          <p:nvPr>
            <p:ph type="ftr" sz="quarter" idx="11"/>
          </p:nvPr>
        </p:nvSpPr>
        <p:spPr>
          <a:xfrm>
            <a:off x="3124200" y="6356351"/>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1"/>
            <a:ext cx="2133600" cy="365125"/>
          </a:xfrm>
          <a:prstGeom prst="rect">
            <a:avLst/>
          </a:prstGeom>
        </p:spPr>
        <p:txBody>
          <a:bodyPr/>
          <a:lstStyle/>
          <a:p>
            <a:fld id="{9556F2CF-C990-734A-AD9A-E82DFA01A923}" type="slidenum">
              <a:rPr lang="fr-FR" smtClean="0"/>
              <a:t>‹#›</a:t>
            </a:fld>
            <a:endParaRPr lang="fr-FR"/>
          </a:p>
        </p:txBody>
      </p:sp>
    </p:spTree>
    <p:extLst>
      <p:ext uri="{BB962C8B-B14F-4D97-AF65-F5344CB8AC3E}">
        <p14:creationId xmlns:p14="http://schemas.microsoft.com/office/powerpoint/2010/main" val="31145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B3FADC6-A501-2B43-8D68-F258E1CCEBFC}" type="datetimeFigureOut">
              <a:rPr lang="en-US" smtClean="0"/>
              <a:t>12/11/18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22794139-A5A3-D845-A51A-CCB9CAD70703}" type="slidenum">
              <a:rPr lang="en-US" smtClean="0"/>
              <a:t>‹#›</a:t>
            </a:fld>
            <a:endParaRPr lang="en-US"/>
          </a:p>
        </p:txBody>
      </p:sp>
    </p:spTree>
    <p:extLst>
      <p:ext uri="{BB962C8B-B14F-4D97-AF65-F5344CB8AC3E}">
        <p14:creationId xmlns:p14="http://schemas.microsoft.com/office/powerpoint/2010/main" val="3851208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457200" y="1556796"/>
            <a:ext cx="8229600" cy="4569371"/>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cxnSp>
        <p:nvCxnSpPr>
          <p:cNvPr id="10" name="Connecteur droit 9"/>
          <p:cNvCxnSpPr/>
          <p:nvPr userDrawn="1"/>
        </p:nvCxnSpPr>
        <p:spPr>
          <a:xfrm>
            <a:off x="467544" y="6381328"/>
            <a:ext cx="82089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10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4400" rtl="0" eaLnBrk="1" latinLnBrk="0" hangingPunct="1">
        <a:spcBef>
          <a:spcPct val="0"/>
        </a:spcBef>
        <a:buNone/>
        <a:defRPr sz="4400" b="0" i="0" u="none"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jpeg"/><Relationship Id="rId5"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jpeg"/><Relationship Id="rId5"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19.jpg"/><Relationship Id="rId5" Type="http://schemas.openxmlformats.org/officeDocument/2006/relationships/image" Target="../media/image25.png"/><Relationship Id="rId6" Type="http://schemas.openxmlformats.org/officeDocument/2006/relationships/image" Target="../media/image2.jpeg"/><Relationship Id="rId7"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19.jpg"/><Relationship Id="rId11"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19.jpg"/><Relationship Id="rId11"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jpeg"/><Relationship Id="rId5" Type="http://schemas.microsoft.com/office/2007/relationships/hdphoto" Target="../media/hdphoto1.wdp"/><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mailto:sofcot@sofcot.fr)"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2.jpeg"/><Relationship Id="rId7"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0o-U6nyMSm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3356992"/>
            <a:ext cx="7772400" cy="1959823"/>
          </a:xfrm>
        </p:spPr>
        <p:txBody>
          <a:bodyPr>
            <a:noAutofit/>
          </a:bodyPr>
          <a:lstStyle/>
          <a:p>
            <a:r>
              <a:rPr lang="fr-FR" sz="4800" dirty="0" smtClean="0"/>
              <a:t>AG du CFCOT</a:t>
            </a:r>
            <a:r>
              <a:rPr lang="fr-FR" sz="4800" dirty="0"/>
              <a:t/>
            </a:r>
            <a:br>
              <a:rPr lang="fr-FR" sz="4800" dirty="0"/>
            </a:br>
            <a:r>
              <a:rPr lang="fr-FR" sz="4800" dirty="0" smtClean="0"/>
              <a:t> 13 novembre 2018 </a:t>
            </a:r>
            <a:endParaRPr lang="fr-FR" sz="4800" dirty="0"/>
          </a:p>
        </p:txBody>
      </p:sp>
      <p:pic>
        <p:nvPicPr>
          <p:cNvPr id="3" name="Image 2" descr="logo Collège SFC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 y="1700808"/>
            <a:ext cx="3006527" cy="835896"/>
          </a:xfrm>
          <a:prstGeom prst="rect">
            <a:avLst/>
          </a:prstGeom>
        </p:spPr>
      </p:pic>
    </p:spTree>
    <p:extLst>
      <p:ext uri="{BB962C8B-B14F-4D97-AF65-F5344CB8AC3E}">
        <p14:creationId xmlns:p14="http://schemas.microsoft.com/office/powerpoint/2010/main" val="21206042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7" name="Titre 1"/>
          <p:cNvSpPr>
            <a:spLocks noGrp="1"/>
          </p:cNvSpPr>
          <p:nvPr>
            <p:ph type="title"/>
          </p:nvPr>
        </p:nvSpPr>
        <p:spPr>
          <a:xfrm>
            <a:off x="2267744" y="332656"/>
            <a:ext cx="5328592" cy="720080"/>
          </a:xfrm>
          <a:solidFill>
            <a:schemeClr val="tx2">
              <a:lumMod val="20000"/>
              <a:lumOff val="80000"/>
            </a:schemeClr>
          </a:solidFill>
          <a:ln>
            <a:solidFill>
              <a:srgbClr val="4F81BD"/>
            </a:solidFill>
          </a:ln>
        </p:spPr>
        <p:txBody>
          <a:bodyPr>
            <a:normAutofit fontScale="90000"/>
          </a:bodyPr>
          <a:lstStyle/>
          <a:p>
            <a:r>
              <a:rPr lang="fr-FR" dirty="0" smtClean="0"/>
              <a:t>1- Plateforme </a:t>
            </a:r>
            <a:r>
              <a:rPr lang="fr-FR" dirty="0"/>
              <a:t>SIDES NG</a:t>
            </a:r>
          </a:p>
        </p:txBody>
      </p:sp>
      <p:sp>
        <p:nvSpPr>
          <p:cNvPr id="6" name="ZoneTexte 5">
            <a:extLst>
              <a:ext uri="{FF2B5EF4-FFF2-40B4-BE49-F238E27FC236}">
                <a16:creationId xmlns="" xmlns:a16="http://schemas.microsoft.com/office/drawing/2014/main" id="{616A90E5-F1D4-034C-89FE-8021356CC73A}"/>
              </a:ext>
            </a:extLst>
          </p:cNvPr>
          <p:cNvSpPr txBox="1"/>
          <p:nvPr/>
        </p:nvSpPr>
        <p:spPr>
          <a:xfrm>
            <a:off x="467544" y="1340768"/>
            <a:ext cx="8136904" cy="5078313"/>
          </a:xfrm>
          <a:prstGeom prst="rect">
            <a:avLst/>
          </a:prstGeom>
          <a:noFill/>
        </p:spPr>
        <p:txBody>
          <a:bodyPr wrap="square" rtlCol="0">
            <a:spAutoFit/>
          </a:bodyPr>
          <a:lstStyle/>
          <a:p>
            <a:pPr marL="342900" indent="-342900">
              <a:buFont typeface="Arial"/>
              <a:buChar char="•"/>
            </a:pPr>
            <a:r>
              <a:rPr lang="fr-FR" sz="2400" dirty="0">
                <a:solidFill>
                  <a:schemeClr val="tx2"/>
                </a:solidFill>
              </a:rPr>
              <a:t>Partage de tous les diaporamas sonorisés par tous les DES</a:t>
            </a:r>
          </a:p>
          <a:p>
            <a:pPr marL="342900" indent="-342900">
              <a:buFont typeface="Arial"/>
              <a:buChar char="•"/>
            </a:pPr>
            <a:r>
              <a:rPr lang="fr-FR" sz="2400" dirty="0">
                <a:solidFill>
                  <a:schemeClr val="tx2"/>
                </a:solidFill>
              </a:rPr>
              <a:t>On s’approche d’une saisie des actes enfin ergonomique</a:t>
            </a:r>
          </a:p>
          <a:p>
            <a:pPr marL="342900" indent="-342900">
              <a:buFont typeface="Arial"/>
              <a:buChar char="•"/>
            </a:pPr>
            <a:endParaRPr lang="fr-FR" sz="2000" dirty="0">
              <a:solidFill>
                <a:schemeClr val="tx2"/>
              </a:solidFill>
            </a:endParaRPr>
          </a:p>
          <a:p>
            <a:pPr marL="342900" indent="-342900">
              <a:buFont typeface="Arial"/>
              <a:buChar char="•"/>
            </a:pPr>
            <a:r>
              <a:rPr lang="fr-FR" sz="2400" dirty="0">
                <a:solidFill>
                  <a:schemeClr val="tx2"/>
                </a:solidFill>
              </a:rPr>
              <a:t>Tableaux de bord</a:t>
            </a:r>
          </a:p>
          <a:p>
            <a:pPr marL="342900" indent="-342900">
              <a:buFont typeface="Arial"/>
              <a:buChar char="•"/>
            </a:pPr>
            <a:endParaRPr lang="fr-FR" sz="2000" dirty="0">
              <a:solidFill>
                <a:schemeClr val="tx2"/>
              </a:solidFill>
            </a:endParaRPr>
          </a:p>
          <a:p>
            <a:pPr marL="342900" indent="-342900">
              <a:buFont typeface="Arial"/>
              <a:buChar char="•"/>
            </a:pPr>
            <a:r>
              <a:rPr lang="fr-FR" sz="2400" dirty="0">
                <a:solidFill>
                  <a:schemeClr val="tx2"/>
                </a:solidFill>
              </a:rPr>
              <a:t>Organisation hiérarchique calquée sur la réalité</a:t>
            </a:r>
          </a:p>
          <a:p>
            <a:pPr marL="800100" lvl="1" indent="-342900">
              <a:buFont typeface="Arial"/>
              <a:buChar char="•"/>
            </a:pPr>
            <a:r>
              <a:rPr lang="fr-FR" sz="2000" dirty="0">
                <a:solidFill>
                  <a:schemeClr val="tx2"/>
                </a:solidFill>
              </a:rPr>
              <a:t>S</a:t>
            </a:r>
            <a:r>
              <a:rPr lang="fr-FR" sz="2000" dirty="0" smtClean="0">
                <a:solidFill>
                  <a:schemeClr val="tx2"/>
                </a:solidFill>
              </a:rPr>
              <a:t>elon </a:t>
            </a:r>
            <a:r>
              <a:rPr lang="fr-FR" sz="2000" dirty="0">
                <a:solidFill>
                  <a:schemeClr val="tx2"/>
                </a:solidFill>
              </a:rPr>
              <a:t>les spécialités : Collèges et DES (donc gestion directe des </a:t>
            </a:r>
            <a:r>
              <a:rPr lang="fr-FR" sz="2000" dirty="0" err="1">
                <a:solidFill>
                  <a:schemeClr val="tx2"/>
                </a:solidFill>
              </a:rPr>
              <a:t>co-DES</a:t>
            </a:r>
            <a:r>
              <a:rPr lang="fr-FR" sz="2000" dirty="0">
                <a:solidFill>
                  <a:schemeClr val="tx2"/>
                </a:solidFill>
              </a:rPr>
              <a:t>)</a:t>
            </a:r>
          </a:p>
          <a:p>
            <a:pPr marL="800100" lvl="1" indent="-342900">
              <a:buFont typeface="Arial"/>
              <a:buChar char="•"/>
            </a:pPr>
            <a:r>
              <a:rPr lang="fr-FR" sz="2000" dirty="0">
                <a:solidFill>
                  <a:schemeClr val="tx2"/>
                </a:solidFill>
              </a:rPr>
              <a:t>G</a:t>
            </a:r>
            <a:r>
              <a:rPr lang="fr-FR" sz="2000" dirty="0" smtClean="0">
                <a:solidFill>
                  <a:schemeClr val="tx2"/>
                </a:solidFill>
              </a:rPr>
              <a:t>éographique </a:t>
            </a:r>
            <a:r>
              <a:rPr lang="fr-FR" sz="2000" dirty="0">
                <a:solidFill>
                  <a:schemeClr val="tx2"/>
                </a:solidFill>
              </a:rPr>
              <a:t>: région et UFR (donc un coordonnateur régional voit toutes les internes de sa région)</a:t>
            </a:r>
          </a:p>
          <a:p>
            <a:pPr marL="800100" lvl="1" indent="-342900">
              <a:buFont typeface="Arial"/>
              <a:buChar char="•"/>
            </a:pPr>
            <a:endParaRPr lang="fr-FR" sz="2000" dirty="0">
              <a:solidFill>
                <a:schemeClr val="tx2"/>
              </a:solidFill>
            </a:endParaRPr>
          </a:p>
          <a:p>
            <a:pPr marL="342900" indent="-342900">
              <a:buFont typeface="Arial"/>
              <a:buChar char="•"/>
            </a:pPr>
            <a:r>
              <a:rPr lang="fr-FR" sz="2400" dirty="0">
                <a:solidFill>
                  <a:schemeClr val="tx2"/>
                </a:solidFill>
              </a:rPr>
              <a:t>Inscription via IMOTEP (ARS)</a:t>
            </a:r>
          </a:p>
          <a:p>
            <a:pPr marL="342900" indent="-342900">
              <a:buFont typeface="Arial"/>
              <a:buChar char="•"/>
            </a:pPr>
            <a:endParaRPr lang="fr-FR" sz="2000" dirty="0">
              <a:solidFill>
                <a:schemeClr val="tx2"/>
              </a:solidFill>
            </a:endParaRPr>
          </a:p>
          <a:p>
            <a:pPr marL="342900" indent="-342900">
              <a:buFont typeface="Arial"/>
              <a:buChar char="•"/>
            </a:pPr>
            <a:r>
              <a:rPr lang="fr-FR" sz="2400" dirty="0">
                <a:solidFill>
                  <a:schemeClr val="tx2"/>
                </a:solidFill>
              </a:rPr>
              <a:t>E-portfolio encore en cours de développement</a:t>
            </a:r>
          </a:p>
          <a:p>
            <a:pPr marL="800100" lvl="1" indent="-342900">
              <a:buFont typeface="Arial"/>
              <a:buChar char="•"/>
            </a:pPr>
            <a:r>
              <a:rPr lang="fr-FR" sz="2000" dirty="0">
                <a:solidFill>
                  <a:schemeClr val="tx2"/>
                </a:solidFill>
              </a:rPr>
              <a:t>Ce n’est pas le e-carnet</a:t>
            </a:r>
          </a:p>
        </p:txBody>
      </p:sp>
    </p:spTree>
    <p:extLst>
      <p:ext uri="{BB962C8B-B14F-4D97-AF65-F5344CB8AC3E}">
        <p14:creationId xmlns:p14="http://schemas.microsoft.com/office/powerpoint/2010/main" val="23263011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6"/>
            <a:ext cx="8229600" cy="4536499"/>
          </a:xfrm>
        </p:spPr>
        <p:txBody>
          <a:bodyPr>
            <a:normAutofit/>
          </a:bodyPr>
          <a:lstStyle/>
          <a:p>
            <a:pPr marL="0" lvl="0" indent="0">
              <a:buNone/>
            </a:pPr>
            <a:endParaRPr lang="fr-FR" dirty="0"/>
          </a:p>
          <a:p>
            <a:pPr marL="0" lvl="0" indent="0">
              <a:buNone/>
            </a:pPr>
            <a:endParaRPr lang="fr-FR" dirty="0"/>
          </a:p>
          <a:p>
            <a:pPr marL="0" lvl="0" indent="0">
              <a:buNone/>
            </a:pPr>
            <a:endParaRPr lang="fr-FR" dirty="0"/>
          </a:p>
          <a:p>
            <a:pPr marL="0" lvl="0" indent="0">
              <a:buNone/>
            </a:pPr>
            <a:endParaRPr lang="fr-FR" dirty="0"/>
          </a:p>
          <a:p>
            <a:pPr marL="0" indent="0">
              <a:buNone/>
            </a:pPr>
            <a:r>
              <a:rPr lang="fr-FR" dirty="0"/>
              <a:t>	</a:t>
            </a:r>
          </a:p>
        </p:txBody>
      </p:sp>
      <p:sp>
        <p:nvSpPr>
          <p:cNvPr id="4" name="ZoneTexte 3"/>
          <p:cNvSpPr txBox="1"/>
          <p:nvPr/>
        </p:nvSpPr>
        <p:spPr>
          <a:xfrm>
            <a:off x="6444208" y="5877272"/>
            <a:ext cx="1872208" cy="461665"/>
          </a:xfrm>
          <a:prstGeom prst="rect">
            <a:avLst/>
          </a:prstGeom>
          <a:solidFill>
            <a:schemeClr val="tx2">
              <a:lumMod val="20000"/>
              <a:lumOff val="80000"/>
            </a:schemeClr>
          </a:solidFill>
        </p:spPr>
        <p:txBody>
          <a:bodyPr wrap="square" rtlCol="0">
            <a:spAutoFit/>
          </a:bodyPr>
          <a:lstStyle/>
          <a:p>
            <a:r>
              <a:rPr lang="fr-FR" sz="2400" dirty="0">
                <a:solidFill>
                  <a:srgbClr val="1F497D"/>
                </a:solidFill>
              </a:rPr>
              <a:t>Nicolas </a:t>
            </a:r>
            <a:r>
              <a:rPr lang="fr-FR" sz="2400" dirty="0" err="1">
                <a:solidFill>
                  <a:srgbClr val="1F497D"/>
                </a:solidFill>
              </a:rPr>
              <a:t>Reina</a:t>
            </a:r>
            <a:endParaRPr lang="fr-FR" sz="2400" dirty="0">
              <a:solidFill>
                <a:srgbClr val="1F497D"/>
              </a:solidFill>
            </a:endParaRPr>
          </a:p>
        </p:txBody>
      </p:sp>
      <p:sp>
        <p:nvSpPr>
          <p:cNvPr id="7" name="Titre 1"/>
          <p:cNvSpPr>
            <a:spLocks noGrp="1"/>
          </p:cNvSpPr>
          <p:nvPr>
            <p:ph type="title"/>
          </p:nvPr>
        </p:nvSpPr>
        <p:spPr>
          <a:xfrm>
            <a:off x="2339752" y="188640"/>
            <a:ext cx="4608512" cy="720080"/>
          </a:xfrm>
          <a:solidFill>
            <a:schemeClr val="tx2">
              <a:lumMod val="20000"/>
              <a:lumOff val="80000"/>
            </a:schemeClr>
          </a:solidFill>
          <a:ln>
            <a:solidFill>
              <a:srgbClr val="4F81BD"/>
            </a:solidFill>
          </a:ln>
        </p:spPr>
        <p:txBody>
          <a:bodyPr>
            <a:normAutofit fontScale="90000"/>
          </a:bodyPr>
          <a:lstStyle/>
          <a:p>
            <a:r>
              <a:rPr lang="fr-FR" dirty="0"/>
              <a:t>2-Task force</a:t>
            </a:r>
          </a:p>
        </p:txBody>
      </p:sp>
      <p:graphicFrame>
        <p:nvGraphicFramePr>
          <p:cNvPr id="2" name="Tableau 1">
            <a:extLst>
              <a:ext uri="{FF2B5EF4-FFF2-40B4-BE49-F238E27FC236}">
                <a16:creationId xmlns:a16="http://schemas.microsoft.com/office/drawing/2014/main" xmlns="" id="{13545CFE-D7CA-CE49-A978-FFCDCECBEBA9}"/>
              </a:ext>
            </a:extLst>
          </p:cNvPr>
          <p:cNvGraphicFramePr>
            <a:graphicFrameLocks noGrp="1"/>
          </p:cNvGraphicFramePr>
          <p:nvPr>
            <p:extLst>
              <p:ext uri="{D42A27DB-BD31-4B8C-83A1-F6EECF244321}">
                <p14:modId xmlns:p14="http://schemas.microsoft.com/office/powerpoint/2010/main" val="3685191970"/>
              </p:ext>
            </p:extLst>
          </p:nvPr>
        </p:nvGraphicFramePr>
        <p:xfrm>
          <a:off x="989484" y="1116430"/>
          <a:ext cx="7165032" cy="4680518"/>
        </p:xfrm>
        <a:graphic>
          <a:graphicData uri="http://schemas.openxmlformats.org/drawingml/2006/table">
            <a:tbl>
              <a:tblPr>
                <a:tableStyleId>{5C22544A-7EE6-4342-B048-85BDC9FD1C3A}</a:tableStyleId>
              </a:tblPr>
              <a:tblGrid>
                <a:gridCol w="1378050">
                  <a:extLst>
                    <a:ext uri="{9D8B030D-6E8A-4147-A177-3AD203B41FA5}">
                      <a16:colId xmlns:a16="http://schemas.microsoft.com/office/drawing/2014/main" xmlns="" val="1118854875"/>
                    </a:ext>
                  </a:extLst>
                </a:gridCol>
                <a:gridCol w="1695530">
                  <a:extLst>
                    <a:ext uri="{9D8B030D-6E8A-4147-A177-3AD203B41FA5}">
                      <a16:colId xmlns:a16="http://schemas.microsoft.com/office/drawing/2014/main" xmlns="" val="4159257742"/>
                    </a:ext>
                  </a:extLst>
                </a:gridCol>
                <a:gridCol w="2045726">
                  <a:extLst>
                    <a:ext uri="{9D8B030D-6E8A-4147-A177-3AD203B41FA5}">
                      <a16:colId xmlns:a16="http://schemas.microsoft.com/office/drawing/2014/main" xmlns="" val="2617750668"/>
                    </a:ext>
                  </a:extLst>
                </a:gridCol>
                <a:gridCol w="2045726">
                  <a:extLst>
                    <a:ext uri="{9D8B030D-6E8A-4147-A177-3AD203B41FA5}">
                      <a16:colId xmlns:a16="http://schemas.microsoft.com/office/drawing/2014/main" xmlns="" val="2548515877"/>
                    </a:ext>
                  </a:extLst>
                </a:gridCol>
              </a:tblGrid>
              <a:tr h="413924">
                <a:tc>
                  <a:txBody>
                    <a:bodyPr/>
                    <a:lstStyle/>
                    <a:p>
                      <a:pPr algn="ctr" rtl="0" fontAlgn="ctr"/>
                      <a:r>
                        <a:rPr lang="fr-FR" sz="1400" b="1" u="none" strike="noStrike" dirty="0">
                          <a:effectLst/>
                        </a:rPr>
                        <a:t>Modules</a:t>
                      </a:r>
                      <a:endParaRPr lang="fr-FR"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b="1" u="none" strike="noStrike" dirty="0">
                          <a:effectLst/>
                        </a:rPr>
                        <a:t>Directeurs</a:t>
                      </a:r>
                      <a:endParaRPr lang="fr-FR"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b="1" u="none" strike="noStrike" dirty="0">
                          <a:effectLst/>
                        </a:rPr>
                        <a:t>CFCOT </a:t>
                      </a:r>
                      <a:r>
                        <a:rPr lang="fr-FR" sz="1400" b="1" u="none" strike="noStrike" dirty="0" err="1">
                          <a:effectLst/>
                        </a:rPr>
                        <a:t>Task</a:t>
                      </a:r>
                      <a:r>
                        <a:rPr lang="fr-FR" sz="1400" b="1" u="none" strike="noStrike" dirty="0">
                          <a:effectLst/>
                        </a:rPr>
                        <a:t> Force</a:t>
                      </a:r>
                      <a:endParaRPr lang="fr-FR"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b="1" u="none" strike="noStrike" dirty="0">
                          <a:effectLst/>
                        </a:rPr>
                        <a:t>Société de Spécialité</a:t>
                      </a:r>
                      <a:endParaRPr lang="fr-FR"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513865482"/>
                  </a:ext>
                </a:extLst>
              </a:tr>
              <a:tr h="403310">
                <a:tc>
                  <a:txBody>
                    <a:bodyPr/>
                    <a:lstStyle/>
                    <a:p>
                      <a:pPr algn="ctr" rtl="0" fontAlgn="ctr"/>
                      <a:r>
                        <a:rPr lang="fr-FR" sz="1100" b="1" u="none" strike="noStrike" dirty="0">
                          <a:effectLst/>
                        </a:rPr>
                        <a:t>Fondamental</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200" b="1" u="none" strike="noStrike" dirty="0">
                          <a:solidFill>
                            <a:srgbClr val="0070C0"/>
                          </a:solidFill>
                          <a:effectLst/>
                        </a:rPr>
                        <a:t>S Descamps</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N. Reina</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SOFROT: P Rosset</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236340401"/>
                  </a:ext>
                </a:extLst>
              </a:tr>
              <a:tr h="212268">
                <a:tc rowSpan="2">
                  <a:txBody>
                    <a:bodyPr/>
                    <a:lstStyle/>
                    <a:p>
                      <a:pPr algn="ctr" rtl="0" fontAlgn="ctr"/>
                      <a:r>
                        <a:rPr lang="fr-FR" sz="1100" b="1" u="none" strike="noStrike" dirty="0">
                          <a:effectLst/>
                        </a:rPr>
                        <a:t>Epaule</a:t>
                      </a:r>
                      <a:endParaRPr lang="fr-FR" sz="11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fr-FR" sz="1200" b="1" u="none" strike="noStrike" dirty="0">
                          <a:solidFill>
                            <a:srgbClr val="0070C0"/>
                          </a:solidFill>
                          <a:effectLst/>
                        </a:rPr>
                        <a:t>P </a:t>
                      </a:r>
                      <a:r>
                        <a:rPr lang="fr-FR" sz="1200" b="1" u="none" strike="noStrike" dirty="0" err="1">
                          <a:solidFill>
                            <a:srgbClr val="0070C0"/>
                          </a:solidFill>
                          <a:effectLst/>
                        </a:rPr>
                        <a:t>Mansat</a:t>
                      </a:r>
                      <a:endParaRPr lang="fr-FR" sz="1200" b="1" i="0" u="none" strike="noStrike" dirty="0">
                        <a:solidFill>
                          <a:srgbClr val="0070C0"/>
                        </a:solidFill>
                        <a:effectLst/>
                        <a:latin typeface="Calibri" panose="020F0502020204030204" pitchFamily="34" charset="0"/>
                      </a:endParaRPr>
                    </a:p>
                  </a:txBody>
                  <a:tcPr marL="9525" marR="9525" marT="9525" marB="0" anchor="ctr"/>
                </a:tc>
                <a:tc rowSpan="2">
                  <a:txBody>
                    <a:bodyPr/>
                    <a:lstStyle/>
                    <a:p>
                      <a:pPr algn="ctr" rtl="0" fontAlgn="ctr"/>
                      <a:r>
                        <a:rPr lang="fr-FR" sz="1100" u="none" strike="noStrike">
                          <a:effectLst/>
                        </a:rPr>
                        <a:t>X Ohl</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SOFEC : P Valenti</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81554572"/>
                  </a:ext>
                </a:extLst>
              </a:tr>
              <a:tr h="28656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100" u="none" strike="noStrike">
                          <a:effectLst/>
                        </a:rPr>
                        <a:t>SFA : A Godenèche</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898648886"/>
                  </a:ext>
                </a:extLst>
              </a:tr>
              <a:tr h="466991">
                <a:tc>
                  <a:txBody>
                    <a:bodyPr/>
                    <a:lstStyle/>
                    <a:p>
                      <a:pPr algn="ctr" rtl="0" fontAlgn="ctr"/>
                      <a:r>
                        <a:rPr lang="fr-FR" sz="1100" b="1" u="none" strike="noStrike" dirty="0">
                          <a:effectLst/>
                        </a:rPr>
                        <a:t>Coude </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200" b="1" u="none" strike="noStrike" dirty="0">
                          <a:solidFill>
                            <a:srgbClr val="0070C0"/>
                          </a:solidFill>
                          <a:effectLst/>
                        </a:rPr>
                        <a:t>B </a:t>
                      </a:r>
                      <a:r>
                        <a:rPr lang="fr-FR" sz="1200" b="1" u="none" strike="noStrike" dirty="0" err="1">
                          <a:solidFill>
                            <a:srgbClr val="0070C0"/>
                          </a:solidFill>
                          <a:effectLst/>
                        </a:rPr>
                        <a:t>Coulet</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dirty="0">
                          <a:effectLst/>
                        </a:rPr>
                        <a:t>L </a:t>
                      </a:r>
                      <a:r>
                        <a:rPr lang="fr-FR" sz="1100" u="none" strike="noStrike" dirty="0" err="1">
                          <a:effectLst/>
                        </a:rPr>
                        <a:t>Favard</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SOFEC : P Valenti</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22576721"/>
                  </a:ext>
                </a:extLst>
              </a:tr>
              <a:tr h="498831">
                <a:tc>
                  <a:txBody>
                    <a:bodyPr/>
                    <a:lstStyle/>
                    <a:p>
                      <a:pPr algn="ctr" rtl="0" fontAlgn="ctr"/>
                      <a:r>
                        <a:rPr lang="fr-FR" sz="1100" b="1" u="none" strike="noStrike" dirty="0">
                          <a:effectLst/>
                        </a:rPr>
                        <a:t>Main Poignet</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200" b="1" u="none" strike="noStrike" dirty="0">
                          <a:solidFill>
                            <a:srgbClr val="0070C0"/>
                          </a:solidFill>
                          <a:effectLst/>
                        </a:rPr>
                        <a:t>M </a:t>
                      </a:r>
                      <a:r>
                        <a:rPr lang="fr-FR" sz="1200" b="1" u="none" strike="noStrike" dirty="0" err="1">
                          <a:solidFill>
                            <a:srgbClr val="0070C0"/>
                          </a:solidFill>
                          <a:effectLst/>
                        </a:rPr>
                        <a:t>Rongières</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dirty="0">
                          <a:effectLst/>
                        </a:rPr>
                        <a:t>S </a:t>
                      </a:r>
                      <a:r>
                        <a:rPr lang="fr-FR" sz="1100" u="none" strike="noStrike" dirty="0" err="1">
                          <a:effectLst/>
                        </a:rPr>
                        <a:t>Facca</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SFCM : P Liverneaux</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495517247"/>
                  </a:ext>
                </a:extLst>
              </a:tr>
              <a:tr h="488218">
                <a:tc>
                  <a:txBody>
                    <a:bodyPr/>
                    <a:lstStyle/>
                    <a:p>
                      <a:pPr algn="ctr" rtl="0" fontAlgn="ctr"/>
                      <a:r>
                        <a:rPr lang="fr-FR" sz="1100" b="1" u="none" strike="noStrike" dirty="0">
                          <a:effectLst/>
                        </a:rPr>
                        <a:t>Hanche</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200" b="1" u="none" strike="noStrike" dirty="0">
                          <a:solidFill>
                            <a:srgbClr val="0070C0"/>
                          </a:solidFill>
                          <a:effectLst/>
                        </a:rPr>
                        <a:t>P </a:t>
                      </a:r>
                      <a:r>
                        <a:rPr lang="fr-FR" sz="1200" b="1" u="none" strike="noStrike" dirty="0" err="1">
                          <a:solidFill>
                            <a:srgbClr val="0070C0"/>
                          </a:solidFill>
                          <a:effectLst/>
                        </a:rPr>
                        <a:t>Mertl</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N Reina</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SFHG : M Bonnin</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160625904"/>
                  </a:ext>
                </a:extLst>
              </a:tr>
              <a:tr h="212268">
                <a:tc rowSpan="3">
                  <a:txBody>
                    <a:bodyPr/>
                    <a:lstStyle/>
                    <a:p>
                      <a:pPr algn="ctr" rtl="0" fontAlgn="ctr"/>
                      <a:r>
                        <a:rPr lang="fr-FR" sz="1100" b="1" u="none" strike="noStrike" dirty="0">
                          <a:effectLst/>
                        </a:rPr>
                        <a:t>Genou</a:t>
                      </a:r>
                      <a:endParaRPr lang="fr-FR" sz="1100" b="1" i="0" u="none" strike="noStrike" dirty="0">
                        <a:solidFill>
                          <a:srgbClr val="000000"/>
                        </a:solidFill>
                        <a:effectLst/>
                        <a:latin typeface="Calibri" panose="020F0502020204030204" pitchFamily="34" charset="0"/>
                      </a:endParaRPr>
                    </a:p>
                  </a:txBody>
                  <a:tcPr marL="9525" marR="9525" marT="9525" marB="0" anchor="ctr"/>
                </a:tc>
                <a:tc rowSpan="3">
                  <a:txBody>
                    <a:bodyPr/>
                    <a:lstStyle/>
                    <a:p>
                      <a:pPr algn="ctr" rtl="0" fontAlgn="ctr"/>
                      <a:r>
                        <a:rPr lang="fr-FR" sz="1200" b="1" u="none" strike="noStrike" dirty="0">
                          <a:solidFill>
                            <a:srgbClr val="0070C0"/>
                          </a:solidFill>
                          <a:effectLst/>
                        </a:rPr>
                        <a:t>C </a:t>
                      </a:r>
                      <a:r>
                        <a:rPr lang="fr-FR" sz="1200" b="1" u="none" strike="noStrike" dirty="0" err="1">
                          <a:solidFill>
                            <a:srgbClr val="0070C0"/>
                          </a:solidFill>
                          <a:effectLst/>
                        </a:rPr>
                        <a:t>Hulet</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M Ollivier</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SFHG : S Parratte</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118165007"/>
                  </a:ext>
                </a:extLst>
              </a:tr>
              <a:tr h="212268">
                <a:tc vMerge="1">
                  <a:txBody>
                    <a:bodyPr/>
                    <a:lstStyle/>
                    <a:p>
                      <a:endParaRPr lang="fr-FR"/>
                    </a:p>
                  </a:txBody>
                  <a:tcPr/>
                </a:tc>
                <a:tc vMerge="1">
                  <a:txBody>
                    <a:bodyPr/>
                    <a:lstStyle/>
                    <a:p>
                      <a:endParaRPr lang="fr-FR"/>
                    </a:p>
                  </a:txBody>
                  <a:tcPr/>
                </a:tc>
                <a:tc>
                  <a:txBody>
                    <a:bodyPr/>
                    <a:lstStyle/>
                    <a:p>
                      <a:pPr algn="ctr" rtl="0" fontAlgn="ctr"/>
                      <a:r>
                        <a:rPr lang="fr-FR" sz="1100" u="none" strike="noStrike">
                          <a:effectLst/>
                        </a:rPr>
                        <a:t>J Cognault</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SFA : N Graveleau</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334263642"/>
                  </a:ext>
                </a:extLst>
              </a:tr>
              <a:tr h="201655">
                <a:tc vMerge="1">
                  <a:txBody>
                    <a:bodyPr/>
                    <a:lstStyle/>
                    <a:p>
                      <a:endParaRPr lang="fr-FR"/>
                    </a:p>
                  </a:txBody>
                  <a:tcPr/>
                </a:tc>
                <a:tc vMerge="1">
                  <a:txBody>
                    <a:bodyPr/>
                    <a:lstStyle/>
                    <a:p>
                      <a:endParaRPr lang="fr-FR"/>
                    </a:p>
                  </a:txBody>
                  <a:tcPr/>
                </a:tc>
                <a:tc>
                  <a:txBody>
                    <a:bodyPr/>
                    <a:lstStyle/>
                    <a:p>
                      <a:pPr algn="ctr" rtl="0" fontAlgn="ctr"/>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Getraum : M Ehlinger</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858683265"/>
                  </a:ext>
                </a:extLst>
              </a:tr>
              <a:tr h="212268">
                <a:tc rowSpan="2">
                  <a:txBody>
                    <a:bodyPr/>
                    <a:lstStyle/>
                    <a:p>
                      <a:pPr algn="ctr" rtl="0" fontAlgn="ctr"/>
                      <a:r>
                        <a:rPr lang="fr-FR" sz="1100" b="1" u="none" strike="noStrike" dirty="0">
                          <a:effectLst/>
                        </a:rPr>
                        <a:t>Cheville Pied</a:t>
                      </a:r>
                      <a:endParaRPr lang="fr-FR" sz="11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rtl="0" fontAlgn="ctr"/>
                      <a:r>
                        <a:rPr lang="fr-FR" sz="1200" b="1" u="none" strike="noStrike" dirty="0">
                          <a:solidFill>
                            <a:srgbClr val="0070C0"/>
                          </a:solidFill>
                          <a:effectLst/>
                        </a:rPr>
                        <a:t>D Mainard</a:t>
                      </a:r>
                      <a:endParaRPr lang="fr-FR" sz="1200" b="1" i="0" u="none" strike="noStrike" dirty="0">
                        <a:solidFill>
                          <a:srgbClr val="0070C0"/>
                        </a:solidFill>
                        <a:effectLst/>
                        <a:latin typeface="Calibri" panose="020F0502020204030204" pitchFamily="34" charset="0"/>
                      </a:endParaRPr>
                    </a:p>
                  </a:txBody>
                  <a:tcPr marL="9525" marR="9525" marT="9525" marB="0" anchor="ctr"/>
                </a:tc>
                <a:tc rowSpan="2">
                  <a:txBody>
                    <a:bodyPr/>
                    <a:lstStyle/>
                    <a:p>
                      <a:pPr algn="ctr" rtl="0" fontAlgn="ctr"/>
                      <a:r>
                        <a:rPr lang="fr-FR" sz="1100" u="none" strike="noStrike" dirty="0">
                          <a:effectLst/>
                        </a:rPr>
                        <a:t>L </a:t>
                      </a:r>
                      <a:r>
                        <a:rPr lang="fr-FR" sz="1100" u="none" strike="noStrike" dirty="0" err="1">
                          <a:effectLst/>
                        </a:rPr>
                        <a:t>Dagneaux</a:t>
                      </a: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AFCP : JY Coillard</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93814237"/>
                  </a:ext>
                </a:extLst>
              </a:tr>
              <a:tr h="212268">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100" u="none" strike="noStrike">
                          <a:effectLst/>
                        </a:rPr>
                        <a:t>JL Besse</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941214865"/>
                  </a:ext>
                </a:extLst>
              </a:tr>
              <a:tr h="403310">
                <a:tc>
                  <a:txBody>
                    <a:bodyPr/>
                    <a:lstStyle/>
                    <a:p>
                      <a:pPr algn="ctr" rtl="0" fontAlgn="ctr"/>
                      <a:r>
                        <a:rPr lang="fr-FR" sz="1100" b="1" u="none" strike="noStrike" dirty="0">
                          <a:effectLst/>
                        </a:rPr>
                        <a:t>Rachis</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200" b="1" u="none" strike="noStrike" dirty="0">
                          <a:solidFill>
                            <a:srgbClr val="0070C0"/>
                          </a:solidFill>
                          <a:effectLst/>
                        </a:rPr>
                        <a:t>YP Charles</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SFCR : JC Le Huec</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594055043"/>
                  </a:ext>
                </a:extLst>
              </a:tr>
              <a:tr h="456377">
                <a:tc>
                  <a:txBody>
                    <a:bodyPr/>
                    <a:lstStyle/>
                    <a:p>
                      <a:pPr algn="ctr" rtl="0" fontAlgn="ctr"/>
                      <a:r>
                        <a:rPr lang="fr-FR" sz="1100" b="1" u="none" strike="noStrike" dirty="0">
                          <a:effectLst/>
                        </a:rPr>
                        <a:t>Infantile</a:t>
                      </a:r>
                      <a:endParaRPr lang="fr-F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200" b="1" u="none" strike="noStrike" dirty="0">
                          <a:solidFill>
                            <a:srgbClr val="0070C0"/>
                          </a:solidFill>
                          <a:effectLst/>
                        </a:rPr>
                        <a:t>B de Billy</a:t>
                      </a:r>
                      <a:endParaRPr lang="fr-FR" sz="12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a:effectLst/>
                        </a:rPr>
                        <a:t>E Polirsztok </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100" u="none" strike="noStrike" dirty="0">
                          <a:effectLst/>
                        </a:rPr>
                        <a:t>SOFOP : F Launay</a:t>
                      </a:r>
                      <a:endParaRPr lang="fr-FR"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4241517492"/>
                  </a:ext>
                </a:extLst>
              </a:tr>
            </a:tbl>
          </a:graphicData>
        </a:graphic>
      </p:graphicFrame>
    </p:spTree>
    <p:extLst>
      <p:ext uri="{BB962C8B-B14F-4D97-AF65-F5344CB8AC3E}">
        <p14:creationId xmlns:p14="http://schemas.microsoft.com/office/powerpoint/2010/main" val="32442204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xmlns="" id="{F904D8B6-E4B1-454B-9818-B57A53F9F13E}"/>
              </a:ext>
            </a:extLst>
          </p:cNvPr>
          <p:cNvPicPr>
            <a:picLocks noChangeAspect="1"/>
          </p:cNvPicPr>
          <p:nvPr/>
        </p:nvPicPr>
        <p:blipFill rotWithShape="1">
          <a:blip r:embed="rId2">
            <a:extLst>
              <a:ext uri="{28A0092B-C50C-407E-A947-70E740481C1C}">
                <a14:useLocalDpi xmlns:a14="http://schemas.microsoft.com/office/drawing/2010/main" val="0"/>
              </a:ext>
            </a:extLst>
          </a:blip>
          <a:srcRect l="8396" t="4851" r="8396" b="37400"/>
          <a:stretch/>
        </p:blipFill>
        <p:spPr>
          <a:xfrm>
            <a:off x="1547664" y="620688"/>
            <a:ext cx="5920826" cy="5815097"/>
          </a:xfrm>
          <a:prstGeom prst="rect">
            <a:avLst/>
          </a:prstGeom>
        </p:spPr>
      </p:pic>
      <p:sp>
        <p:nvSpPr>
          <p:cNvPr id="5" name="ZoneTexte 4">
            <a:extLst>
              <a:ext uri="{FF2B5EF4-FFF2-40B4-BE49-F238E27FC236}">
                <a16:creationId xmlns:a16="http://schemas.microsoft.com/office/drawing/2014/main" xmlns="" id="{03B9F562-6533-B54B-815B-6E2528AF8160}"/>
              </a:ext>
            </a:extLst>
          </p:cNvPr>
          <p:cNvSpPr txBox="1"/>
          <p:nvPr/>
        </p:nvSpPr>
        <p:spPr>
          <a:xfrm>
            <a:off x="3347864" y="44624"/>
            <a:ext cx="2114681" cy="584775"/>
          </a:xfrm>
          <a:prstGeom prst="rect">
            <a:avLst/>
          </a:prstGeom>
          <a:solidFill>
            <a:srgbClr val="C6D9F1"/>
          </a:solidFill>
          <a:ln>
            <a:solidFill>
              <a:srgbClr val="4472C4"/>
            </a:solidFill>
          </a:ln>
        </p:spPr>
        <p:txBody>
          <a:bodyPr wrap="none" rtlCol="0">
            <a:spAutoFit/>
          </a:bodyPr>
          <a:lstStyle/>
          <a:p>
            <a:r>
              <a:rPr lang="fr-FR" sz="3200" dirty="0">
                <a:solidFill>
                  <a:srgbClr val="1F497D"/>
                </a:solidFill>
              </a:rPr>
              <a:t>Phase socle</a:t>
            </a:r>
          </a:p>
        </p:txBody>
      </p:sp>
      <p:sp>
        <p:nvSpPr>
          <p:cNvPr id="13" name="ZoneTexte 12">
            <a:extLst>
              <a:ext uri="{FF2B5EF4-FFF2-40B4-BE49-F238E27FC236}">
                <a16:creationId xmlns:a16="http://schemas.microsoft.com/office/drawing/2014/main" xmlns="" id="{7EDE9A3A-2038-AA41-B978-50BA498EB705}"/>
              </a:ext>
            </a:extLst>
          </p:cNvPr>
          <p:cNvSpPr txBox="1"/>
          <p:nvPr/>
        </p:nvSpPr>
        <p:spPr>
          <a:xfrm>
            <a:off x="1259632" y="4134272"/>
            <a:ext cx="300082" cy="2308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900" dirty="0"/>
              <a:t>16</a:t>
            </a:r>
          </a:p>
        </p:txBody>
      </p:sp>
      <p:sp>
        <p:nvSpPr>
          <p:cNvPr id="14" name="ZoneTexte 13">
            <a:extLst>
              <a:ext uri="{FF2B5EF4-FFF2-40B4-BE49-F238E27FC236}">
                <a16:creationId xmlns:a16="http://schemas.microsoft.com/office/drawing/2014/main" xmlns="" id="{A73AF048-2CA5-1B48-B7AE-584DDF0ABA86}"/>
              </a:ext>
            </a:extLst>
          </p:cNvPr>
          <p:cNvSpPr txBox="1"/>
          <p:nvPr/>
        </p:nvSpPr>
        <p:spPr>
          <a:xfrm>
            <a:off x="3203848" y="6021288"/>
            <a:ext cx="3500189" cy="369332"/>
          </a:xfrm>
          <a:prstGeom prst="rect">
            <a:avLst/>
          </a:prstGeom>
          <a:noFill/>
        </p:spPr>
        <p:txBody>
          <a:bodyPr wrap="none" rtlCol="0">
            <a:spAutoFit/>
          </a:bodyPr>
          <a:lstStyle/>
          <a:p>
            <a:r>
              <a:rPr lang="fr-FR" u="sng" dirty="0">
                <a:solidFill>
                  <a:srgbClr val="0070C0"/>
                </a:solidFill>
              </a:rPr>
              <a:t>Consultable depuis novembre 2017</a:t>
            </a:r>
          </a:p>
        </p:txBody>
      </p:sp>
      <p:sp>
        <p:nvSpPr>
          <p:cNvPr id="15" name="ZoneTexte 14">
            <a:extLst>
              <a:ext uri="{FF2B5EF4-FFF2-40B4-BE49-F238E27FC236}">
                <a16:creationId xmlns:a16="http://schemas.microsoft.com/office/drawing/2014/main" xmlns="" id="{B616A577-C47C-F340-B201-7826A4955920}"/>
              </a:ext>
            </a:extLst>
          </p:cNvPr>
          <p:cNvSpPr txBox="1"/>
          <p:nvPr/>
        </p:nvSpPr>
        <p:spPr>
          <a:xfrm>
            <a:off x="1228346" y="4813121"/>
            <a:ext cx="338554" cy="215444"/>
          </a:xfrm>
          <a:prstGeom prst="rect">
            <a:avLst/>
          </a:prstGeom>
          <a:solidFill>
            <a:srgbClr val="79FCEA"/>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800" b="1" dirty="0"/>
              <a:t>291</a:t>
            </a:r>
            <a:endParaRPr lang="fr-FR" sz="1000" b="1" dirty="0"/>
          </a:p>
        </p:txBody>
      </p:sp>
      <p:sp>
        <p:nvSpPr>
          <p:cNvPr id="16" name="ZoneTexte 15">
            <a:extLst>
              <a:ext uri="{FF2B5EF4-FFF2-40B4-BE49-F238E27FC236}">
                <a16:creationId xmlns:a16="http://schemas.microsoft.com/office/drawing/2014/main" xmlns="" id="{D8B5D2B3-EB80-854B-894B-88BCACDB71F6}"/>
              </a:ext>
            </a:extLst>
          </p:cNvPr>
          <p:cNvSpPr txBox="1"/>
          <p:nvPr/>
        </p:nvSpPr>
        <p:spPr>
          <a:xfrm>
            <a:off x="1907704" y="5085184"/>
            <a:ext cx="362600" cy="21544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800" b="1" dirty="0"/>
              <a:t>76%</a:t>
            </a:r>
            <a:endParaRPr lang="fr-FR" sz="1000" b="1" dirty="0"/>
          </a:p>
        </p:txBody>
      </p:sp>
      <p:sp>
        <p:nvSpPr>
          <p:cNvPr id="17" name="ZoneTexte 16">
            <a:extLst>
              <a:ext uri="{FF2B5EF4-FFF2-40B4-BE49-F238E27FC236}">
                <a16:creationId xmlns:a16="http://schemas.microsoft.com/office/drawing/2014/main" xmlns="" id="{5377B335-010D-D34D-99B8-7D99DB16396B}"/>
              </a:ext>
            </a:extLst>
          </p:cNvPr>
          <p:cNvSpPr txBox="1"/>
          <p:nvPr/>
        </p:nvSpPr>
        <p:spPr>
          <a:xfrm>
            <a:off x="2784236" y="5085184"/>
            <a:ext cx="362600" cy="21544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800" b="1" dirty="0"/>
              <a:t>71%</a:t>
            </a:r>
            <a:endParaRPr lang="fr-FR" sz="1000" b="1" dirty="0"/>
          </a:p>
        </p:txBody>
      </p:sp>
      <p:sp>
        <p:nvSpPr>
          <p:cNvPr id="18" name="ZoneTexte 17">
            <a:extLst>
              <a:ext uri="{FF2B5EF4-FFF2-40B4-BE49-F238E27FC236}">
                <a16:creationId xmlns:a16="http://schemas.microsoft.com/office/drawing/2014/main" xmlns="" id="{8A90DB3A-5905-514B-9CDD-E03FF955D0FF}"/>
              </a:ext>
            </a:extLst>
          </p:cNvPr>
          <p:cNvSpPr txBox="1"/>
          <p:nvPr/>
        </p:nvSpPr>
        <p:spPr>
          <a:xfrm>
            <a:off x="3716701" y="5079269"/>
            <a:ext cx="362600" cy="21544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800" b="1" dirty="0"/>
              <a:t>70%</a:t>
            </a:r>
            <a:endParaRPr lang="fr-FR" sz="1000" b="1" dirty="0"/>
          </a:p>
        </p:txBody>
      </p:sp>
      <p:sp>
        <p:nvSpPr>
          <p:cNvPr id="19" name="ZoneTexte 18">
            <a:extLst>
              <a:ext uri="{FF2B5EF4-FFF2-40B4-BE49-F238E27FC236}">
                <a16:creationId xmlns:a16="http://schemas.microsoft.com/office/drawing/2014/main" xmlns="" id="{0BBB4AB3-EF1B-8643-A177-304EA66DDA19}"/>
              </a:ext>
            </a:extLst>
          </p:cNvPr>
          <p:cNvSpPr txBox="1"/>
          <p:nvPr/>
        </p:nvSpPr>
        <p:spPr>
          <a:xfrm>
            <a:off x="4644008" y="5079269"/>
            <a:ext cx="362600" cy="21544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800" b="1" dirty="0"/>
              <a:t>70%</a:t>
            </a:r>
            <a:endParaRPr lang="fr-FR" sz="1000" b="1" dirty="0"/>
          </a:p>
        </p:txBody>
      </p:sp>
      <p:sp>
        <p:nvSpPr>
          <p:cNvPr id="20" name="ZoneTexte 19">
            <a:extLst>
              <a:ext uri="{FF2B5EF4-FFF2-40B4-BE49-F238E27FC236}">
                <a16:creationId xmlns:a16="http://schemas.microsoft.com/office/drawing/2014/main" xmlns="" id="{5554A76E-28A4-554B-8BD6-67DFC77D95BA}"/>
              </a:ext>
            </a:extLst>
          </p:cNvPr>
          <p:cNvSpPr txBox="1"/>
          <p:nvPr/>
        </p:nvSpPr>
        <p:spPr>
          <a:xfrm>
            <a:off x="1907704" y="5378899"/>
            <a:ext cx="287258" cy="215444"/>
          </a:xfrm>
          <a:prstGeom prst="rect">
            <a:avLst/>
          </a:prstGeom>
          <a:solidFill>
            <a:srgbClr val="EFEFEF"/>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800" b="1" dirty="0"/>
              <a:t>70</a:t>
            </a:r>
            <a:endParaRPr lang="fr-FR" sz="1000" b="1" dirty="0"/>
          </a:p>
        </p:txBody>
      </p:sp>
    </p:spTree>
    <p:extLst>
      <p:ext uri="{BB962C8B-B14F-4D97-AF65-F5344CB8AC3E}">
        <p14:creationId xmlns:p14="http://schemas.microsoft.com/office/powerpoint/2010/main" val="10036082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03B9F562-6533-B54B-815B-6E2528AF8160}"/>
              </a:ext>
            </a:extLst>
          </p:cNvPr>
          <p:cNvSpPr txBox="1"/>
          <p:nvPr/>
        </p:nvSpPr>
        <p:spPr>
          <a:xfrm>
            <a:off x="2699792" y="188640"/>
            <a:ext cx="3538982" cy="584775"/>
          </a:xfrm>
          <a:prstGeom prst="rect">
            <a:avLst/>
          </a:prstGeom>
          <a:solidFill>
            <a:schemeClr val="tx2">
              <a:lumMod val="20000"/>
              <a:lumOff val="80000"/>
            </a:schemeClr>
          </a:solidFill>
          <a:ln>
            <a:solidFill>
              <a:srgbClr val="4472C4"/>
            </a:solidFill>
          </a:ln>
        </p:spPr>
        <p:txBody>
          <a:bodyPr wrap="none" rtlCol="0">
            <a:spAutoFit/>
          </a:bodyPr>
          <a:lstStyle/>
          <a:p>
            <a:r>
              <a:rPr lang="fr-FR" sz="3200" dirty="0">
                <a:solidFill>
                  <a:schemeClr val="tx2"/>
                </a:solidFill>
              </a:rPr>
              <a:t>Phase Intermédiaire</a:t>
            </a:r>
          </a:p>
        </p:txBody>
      </p:sp>
      <p:sp>
        <p:nvSpPr>
          <p:cNvPr id="2" name="Rectangle 1">
            <a:extLst>
              <a:ext uri="{FF2B5EF4-FFF2-40B4-BE49-F238E27FC236}">
                <a16:creationId xmlns:a16="http://schemas.microsoft.com/office/drawing/2014/main" xmlns="" id="{83379433-736E-AA47-8074-3B02B366D7F4}"/>
              </a:ext>
            </a:extLst>
          </p:cNvPr>
          <p:cNvSpPr/>
          <p:nvPr/>
        </p:nvSpPr>
        <p:spPr>
          <a:xfrm>
            <a:off x="827584" y="764704"/>
            <a:ext cx="7416824" cy="5601532"/>
          </a:xfrm>
          <a:prstGeom prst="rect">
            <a:avLst/>
          </a:prstGeom>
        </p:spPr>
        <p:txBody>
          <a:bodyPr wrap="square">
            <a:spAutoFit/>
          </a:bodyPr>
          <a:lstStyle/>
          <a:p>
            <a:pPr>
              <a:lnSpc>
                <a:spcPct val="150000"/>
              </a:lnSpc>
            </a:pPr>
            <a:r>
              <a:rPr lang="fr-FR" sz="2400" dirty="0">
                <a:solidFill>
                  <a:srgbClr val="1F497D"/>
                </a:solidFill>
              </a:rPr>
              <a:t>0 Fondamental</a:t>
            </a:r>
          </a:p>
          <a:p>
            <a:pPr>
              <a:lnSpc>
                <a:spcPct val="150000"/>
              </a:lnSpc>
            </a:pPr>
            <a:r>
              <a:rPr lang="fr-FR" sz="2400" dirty="0">
                <a:solidFill>
                  <a:srgbClr val="1F497D"/>
                </a:solidFill>
              </a:rPr>
              <a:t>0 Épaule</a:t>
            </a:r>
          </a:p>
          <a:p>
            <a:pPr>
              <a:lnSpc>
                <a:spcPct val="150000"/>
              </a:lnSpc>
            </a:pPr>
            <a:r>
              <a:rPr lang="fr-FR" sz="2400" dirty="0">
                <a:solidFill>
                  <a:srgbClr val="1F497D"/>
                </a:solidFill>
              </a:rPr>
              <a:t>2 Coude</a:t>
            </a:r>
          </a:p>
          <a:p>
            <a:pPr>
              <a:lnSpc>
                <a:spcPct val="150000"/>
              </a:lnSpc>
            </a:pPr>
            <a:r>
              <a:rPr lang="fr-FR" sz="2400" dirty="0">
                <a:solidFill>
                  <a:srgbClr val="1F497D"/>
                </a:solidFill>
              </a:rPr>
              <a:t>14 Main - Poignet</a:t>
            </a:r>
          </a:p>
          <a:p>
            <a:pPr>
              <a:lnSpc>
                <a:spcPct val="150000"/>
              </a:lnSpc>
            </a:pPr>
            <a:r>
              <a:rPr lang="fr-FR" sz="2400" dirty="0">
                <a:solidFill>
                  <a:srgbClr val="1F497D"/>
                </a:solidFill>
              </a:rPr>
              <a:t>0 Hanche</a:t>
            </a:r>
          </a:p>
          <a:p>
            <a:pPr>
              <a:lnSpc>
                <a:spcPct val="150000"/>
              </a:lnSpc>
            </a:pPr>
            <a:r>
              <a:rPr lang="fr-FR" sz="2400" dirty="0">
                <a:solidFill>
                  <a:srgbClr val="1F497D"/>
                </a:solidFill>
              </a:rPr>
              <a:t>1 Genou dégénératif / 2 traumatique /1 </a:t>
            </a:r>
            <a:r>
              <a:rPr lang="fr-FR" sz="2400" dirty="0" err="1">
                <a:solidFill>
                  <a:srgbClr val="1F497D"/>
                </a:solidFill>
              </a:rPr>
              <a:t>ménisco</a:t>
            </a:r>
            <a:r>
              <a:rPr lang="fr-FR" sz="2400" dirty="0">
                <a:solidFill>
                  <a:srgbClr val="1F497D"/>
                </a:solidFill>
              </a:rPr>
              <a:t>-ligamentaire</a:t>
            </a:r>
          </a:p>
          <a:p>
            <a:pPr>
              <a:lnSpc>
                <a:spcPct val="150000"/>
              </a:lnSpc>
            </a:pPr>
            <a:r>
              <a:rPr lang="fr-FR" sz="2400" dirty="0">
                <a:solidFill>
                  <a:srgbClr val="1F497D"/>
                </a:solidFill>
              </a:rPr>
              <a:t>0 Pied</a:t>
            </a:r>
          </a:p>
          <a:p>
            <a:pPr>
              <a:lnSpc>
                <a:spcPct val="150000"/>
              </a:lnSpc>
            </a:pPr>
            <a:r>
              <a:rPr lang="fr-FR" sz="2400" dirty="0">
                <a:solidFill>
                  <a:srgbClr val="1F497D"/>
                </a:solidFill>
              </a:rPr>
              <a:t>16 Rachis</a:t>
            </a:r>
          </a:p>
          <a:p>
            <a:pPr>
              <a:lnSpc>
                <a:spcPct val="150000"/>
              </a:lnSpc>
            </a:pPr>
            <a:r>
              <a:rPr lang="fr-FR" sz="2400" dirty="0">
                <a:solidFill>
                  <a:srgbClr val="1F497D"/>
                </a:solidFill>
              </a:rPr>
              <a:t>1 Pédiatrie</a:t>
            </a:r>
            <a:endParaRPr lang="fr-FR" sz="2400" b="0" i="0" u="none" strike="noStrike" dirty="0">
              <a:solidFill>
                <a:srgbClr val="1F497D"/>
              </a:solidFill>
              <a:effectLst/>
            </a:endParaRPr>
          </a:p>
        </p:txBody>
      </p:sp>
      <p:sp>
        <p:nvSpPr>
          <p:cNvPr id="3" name="ZoneTexte 2">
            <a:extLst>
              <a:ext uri="{FF2B5EF4-FFF2-40B4-BE49-F238E27FC236}">
                <a16:creationId xmlns:a16="http://schemas.microsoft.com/office/drawing/2014/main" xmlns="" id="{39F605B7-F14E-0145-B798-D4983204469B}"/>
              </a:ext>
            </a:extLst>
          </p:cNvPr>
          <p:cNvSpPr txBox="1"/>
          <p:nvPr/>
        </p:nvSpPr>
        <p:spPr>
          <a:xfrm>
            <a:off x="6228184" y="1052736"/>
            <a:ext cx="2151551" cy="523220"/>
          </a:xfrm>
          <a:prstGeom prst="rect">
            <a:avLst/>
          </a:prstGeom>
          <a:noFill/>
        </p:spPr>
        <p:txBody>
          <a:bodyPr wrap="none" rtlCol="0">
            <a:spAutoFit/>
          </a:bodyPr>
          <a:lstStyle/>
          <a:p>
            <a:r>
              <a:rPr lang="fr-FR" sz="2800" u="sng" dirty="0">
                <a:solidFill>
                  <a:srgbClr val="0070C0"/>
                </a:solidFill>
              </a:rPr>
              <a:t>Objectif 2019</a:t>
            </a:r>
          </a:p>
        </p:txBody>
      </p:sp>
    </p:spTree>
    <p:extLst>
      <p:ext uri="{BB962C8B-B14F-4D97-AF65-F5344CB8AC3E}">
        <p14:creationId xmlns:p14="http://schemas.microsoft.com/office/powerpoint/2010/main" val="15805814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4" name="ZoneTexte 3"/>
          <p:cNvSpPr txBox="1"/>
          <p:nvPr/>
        </p:nvSpPr>
        <p:spPr>
          <a:xfrm>
            <a:off x="1763688" y="5805264"/>
            <a:ext cx="6264696" cy="461665"/>
          </a:xfrm>
          <a:prstGeom prst="rect">
            <a:avLst/>
          </a:prstGeom>
          <a:solidFill>
            <a:schemeClr val="tx2">
              <a:lumMod val="20000"/>
              <a:lumOff val="80000"/>
            </a:schemeClr>
          </a:solidFill>
        </p:spPr>
        <p:txBody>
          <a:bodyPr wrap="square" rtlCol="0">
            <a:spAutoFit/>
          </a:bodyPr>
          <a:lstStyle/>
          <a:p>
            <a:r>
              <a:rPr lang="fr-FR" sz="2400" dirty="0" smtClean="0">
                <a:solidFill>
                  <a:srgbClr val="1F497D"/>
                </a:solidFill>
              </a:rPr>
              <a:t>P. </a:t>
            </a:r>
            <a:r>
              <a:rPr lang="fr-FR" sz="2400" dirty="0" smtClean="0">
                <a:solidFill>
                  <a:srgbClr val="1F497D"/>
                </a:solidFill>
              </a:rPr>
              <a:t>Adam, Hervé </a:t>
            </a:r>
            <a:r>
              <a:rPr lang="fr-FR" sz="2400" dirty="0" err="1" smtClean="0">
                <a:solidFill>
                  <a:srgbClr val="1F497D"/>
                </a:solidFill>
              </a:rPr>
              <a:t>Thomazeau</a:t>
            </a:r>
            <a:r>
              <a:rPr lang="fr-FR" sz="2400" dirty="0" smtClean="0">
                <a:solidFill>
                  <a:srgbClr val="1F497D"/>
                </a:solidFill>
              </a:rPr>
              <a:t>, Marc-Olivier </a:t>
            </a:r>
            <a:r>
              <a:rPr lang="fr-FR" sz="2400" dirty="0" err="1" smtClean="0">
                <a:solidFill>
                  <a:srgbClr val="1F497D"/>
                </a:solidFill>
              </a:rPr>
              <a:t>Gauci</a:t>
            </a:r>
            <a:endParaRPr lang="fr-FR" sz="2400" dirty="0" smtClean="0">
              <a:solidFill>
                <a:srgbClr val="1F497D"/>
              </a:solidFill>
            </a:endParaRPr>
          </a:p>
        </p:txBody>
      </p:sp>
      <p:sp>
        <p:nvSpPr>
          <p:cNvPr id="7" name="Titre 1"/>
          <p:cNvSpPr>
            <a:spLocks noGrp="1"/>
          </p:cNvSpPr>
          <p:nvPr>
            <p:ph type="title"/>
          </p:nvPr>
        </p:nvSpPr>
        <p:spPr>
          <a:xfrm>
            <a:off x="611560" y="116632"/>
            <a:ext cx="8280920" cy="1512168"/>
          </a:xfrm>
          <a:solidFill>
            <a:schemeClr val="tx2">
              <a:lumMod val="20000"/>
              <a:lumOff val="80000"/>
            </a:schemeClr>
          </a:solidFill>
          <a:ln>
            <a:solidFill>
              <a:srgbClr val="4F81BD"/>
            </a:solidFill>
          </a:ln>
        </p:spPr>
        <p:txBody>
          <a:bodyPr>
            <a:normAutofit/>
          </a:bodyPr>
          <a:lstStyle/>
          <a:p>
            <a:r>
              <a:rPr lang="fr-FR" dirty="0"/>
              <a:t>3</a:t>
            </a:r>
            <a:r>
              <a:rPr lang="fr-FR" dirty="0" smtClean="0"/>
              <a:t>- </a:t>
            </a:r>
            <a:r>
              <a:rPr lang="en-US" sz="3600" dirty="0"/>
              <a:t>La simulation </a:t>
            </a:r>
            <a:r>
              <a:rPr lang="en-US" sz="3600" dirty="0" err="1"/>
              <a:t>pratique</a:t>
            </a:r>
            <a:r>
              <a:rPr lang="en-US" sz="3600" dirty="0"/>
              <a:t> du “savoir faire”</a:t>
            </a:r>
            <a:endParaRPr lang="fr-FR" sz="3600" dirty="0"/>
          </a:p>
        </p:txBody>
      </p:sp>
    </p:spTree>
    <p:extLst>
      <p:ext uri="{BB962C8B-B14F-4D97-AF65-F5344CB8AC3E}">
        <p14:creationId xmlns:p14="http://schemas.microsoft.com/office/powerpoint/2010/main" val="10342001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136904" cy="504057"/>
          </a:xfrm>
          <a:solidFill>
            <a:srgbClr val="C6D9F1"/>
          </a:solidFill>
          <a:ln>
            <a:solidFill>
              <a:srgbClr val="4472C4"/>
            </a:solidFill>
          </a:ln>
        </p:spPr>
        <p:txBody>
          <a:bodyPr>
            <a:normAutofit fontScale="90000"/>
          </a:bodyPr>
          <a:lstStyle/>
          <a:p>
            <a:pPr algn="l"/>
            <a:r>
              <a:rPr lang="fr-FR" sz="4000" i="1" dirty="0" smtClean="0"/>
              <a:t>Formation </a:t>
            </a:r>
            <a:r>
              <a:rPr lang="fr-FR" sz="4000" i="1" dirty="0" smtClean="0"/>
              <a:t>en orthopédie et traumatologie</a:t>
            </a:r>
            <a:endParaRPr lang="fr-FR" sz="4000" dirty="0"/>
          </a:p>
        </p:txBody>
      </p:sp>
      <p:sp>
        <p:nvSpPr>
          <p:cNvPr id="3" name="Espace réservé du contenu 2"/>
          <p:cNvSpPr>
            <a:spLocks noGrp="1"/>
          </p:cNvSpPr>
          <p:nvPr>
            <p:ph idx="1"/>
          </p:nvPr>
        </p:nvSpPr>
        <p:spPr>
          <a:xfrm>
            <a:off x="1763688" y="1340770"/>
            <a:ext cx="6172200" cy="4569371"/>
          </a:xfrm>
        </p:spPr>
        <p:txBody>
          <a:bodyPr>
            <a:normAutofit fontScale="77500" lnSpcReduction="20000"/>
          </a:bodyPr>
          <a:lstStyle/>
          <a:p>
            <a:pPr marL="514350" indent="-514350">
              <a:buFont typeface="+mj-lt"/>
              <a:buAutoNum type="arabicPeriod"/>
            </a:pPr>
            <a:endParaRPr lang="fr-FR" b="1" dirty="0" smtClean="0"/>
          </a:p>
          <a:p>
            <a:pPr marL="514350" indent="-514350">
              <a:buFont typeface="+mj-lt"/>
              <a:buAutoNum type="arabicPeriod"/>
            </a:pPr>
            <a:r>
              <a:rPr lang="fr-FR" dirty="0" smtClean="0"/>
              <a:t>La simulation</a:t>
            </a:r>
          </a:p>
          <a:p>
            <a:pPr marL="514350" indent="-514350">
              <a:buFont typeface="+mj-lt"/>
              <a:buAutoNum type="arabicPeriod"/>
            </a:pPr>
            <a:endParaRPr lang="fr-FR" dirty="0"/>
          </a:p>
          <a:p>
            <a:pPr marL="514350" indent="-514350">
              <a:buFont typeface="+mj-lt"/>
              <a:buAutoNum type="arabicPeriod"/>
            </a:pPr>
            <a:r>
              <a:rPr lang="fr-FR" dirty="0">
                <a:solidFill>
                  <a:schemeClr val="bg2">
                    <a:lumMod val="75000"/>
                  </a:schemeClr>
                </a:solidFill>
              </a:rPr>
              <a:t>Livret numérique de l’interne</a:t>
            </a:r>
          </a:p>
          <a:p>
            <a:pPr marL="514350" indent="-514350">
              <a:buFont typeface="+mj-lt"/>
              <a:buAutoNum type="arabicPeriod"/>
            </a:pPr>
            <a:endParaRPr lang="fr-FR" dirty="0"/>
          </a:p>
          <a:p>
            <a:pPr marL="514350" indent="-514350">
              <a:buFont typeface="+mj-lt"/>
              <a:buAutoNum type="arabicPeriod"/>
            </a:pPr>
            <a:r>
              <a:rPr lang="fr-FR" dirty="0" smtClean="0">
                <a:solidFill>
                  <a:schemeClr val="bg2">
                    <a:lumMod val="75000"/>
                  </a:schemeClr>
                </a:solidFill>
              </a:rPr>
              <a:t>Plateforme Nationale des Disciplines:  « phase socle »</a:t>
            </a:r>
          </a:p>
          <a:p>
            <a:pPr marL="514350" indent="-514350">
              <a:buFont typeface="+mj-lt"/>
              <a:buAutoNum type="arabicPeriod"/>
            </a:pPr>
            <a:endParaRPr lang="fr-FR" dirty="0">
              <a:solidFill>
                <a:schemeClr val="bg2">
                  <a:lumMod val="75000"/>
                </a:schemeClr>
              </a:solidFill>
            </a:endParaRPr>
          </a:p>
          <a:p>
            <a:pPr marL="514350" indent="-514350">
              <a:buFont typeface="+mj-lt"/>
              <a:buAutoNum type="arabicPeriod"/>
            </a:pPr>
            <a:r>
              <a:rPr lang="fr-FR" dirty="0" smtClean="0">
                <a:solidFill>
                  <a:schemeClr val="bg2">
                    <a:lumMod val="75000"/>
                  </a:schemeClr>
                </a:solidFill>
              </a:rPr>
              <a:t>Agrément des terrains de stages</a:t>
            </a:r>
          </a:p>
          <a:p>
            <a:pPr marL="514350" indent="-514350">
              <a:buFont typeface="+mj-lt"/>
              <a:buAutoNum type="arabicPeriod"/>
            </a:pPr>
            <a:endParaRPr lang="fr-FR" dirty="0">
              <a:solidFill>
                <a:schemeClr val="bg2">
                  <a:lumMod val="75000"/>
                </a:schemeClr>
              </a:solidFill>
            </a:endParaRPr>
          </a:p>
          <a:p>
            <a:pPr marL="514350" indent="-514350">
              <a:buFont typeface="+mj-lt"/>
              <a:buAutoNum type="arabicPeriod"/>
            </a:pPr>
            <a:r>
              <a:rPr lang="fr-FR" dirty="0" smtClean="0">
                <a:solidFill>
                  <a:schemeClr val="bg2">
                    <a:lumMod val="75000"/>
                  </a:schemeClr>
                </a:solidFill>
              </a:rPr>
              <a:t>Evaluation (s): QCM…et alignement sur la docimologie Européenne (UEMS, EBOT)</a:t>
            </a:r>
          </a:p>
        </p:txBody>
      </p:sp>
      <p:sp>
        <p:nvSpPr>
          <p:cNvPr id="4" name="Soleil 3"/>
          <p:cNvSpPr/>
          <p:nvPr/>
        </p:nvSpPr>
        <p:spPr>
          <a:xfrm>
            <a:off x="6750242" y="1352803"/>
            <a:ext cx="2214246" cy="187220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 </a:t>
            </a:r>
            <a:r>
              <a:rPr lang="fr-FR" dirty="0" smtClean="0"/>
              <a:t>axes</a:t>
            </a:r>
            <a:endParaRPr lang="fr-FR" dirty="0"/>
          </a:p>
        </p:txBody>
      </p:sp>
      <p:sp>
        <p:nvSpPr>
          <p:cNvPr id="5" name="Oval 4"/>
          <p:cNvSpPr/>
          <p:nvPr/>
        </p:nvSpPr>
        <p:spPr>
          <a:xfrm>
            <a:off x="1691680" y="1352803"/>
            <a:ext cx="2669232" cy="98824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5929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418" y="539644"/>
            <a:ext cx="6860582" cy="5769676"/>
          </a:xfrm>
          <a:prstGeom prst="rect">
            <a:avLst/>
          </a:prstGeom>
        </p:spPr>
      </p:pic>
      <p:sp>
        <p:nvSpPr>
          <p:cNvPr id="4" name="Rectangle à coins arrondis 3"/>
          <p:cNvSpPr/>
          <p:nvPr/>
        </p:nvSpPr>
        <p:spPr>
          <a:xfrm>
            <a:off x="2087724" y="3068960"/>
            <a:ext cx="1134126" cy="209586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p:cNvSpPr txBox="1"/>
          <p:nvPr/>
        </p:nvSpPr>
        <p:spPr>
          <a:xfrm>
            <a:off x="2303749" y="2492898"/>
            <a:ext cx="1214846" cy="461665"/>
          </a:xfrm>
          <a:prstGeom prst="rect">
            <a:avLst/>
          </a:prstGeom>
          <a:noFill/>
        </p:spPr>
        <p:txBody>
          <a:bodyPr wrap="none" rtlCol="0">
            <a:spAutoFit/>
          </a:bodyPr>
          <a:lstStyle/>
          <a:p>
            <a:r>
              <a:rPr lang="fr-FR" sz="2400" b="1" dirty="0" smtClean="0">
                <a:solidFill>
                  <a:schemeClr val="accent6">
                    <a:lumMod val="75000"/>
                  </a:schemeClr>
                </a:solidFill>
              </a:rPr>
              <a:t>2018-19</a:t>
            </a:r>
            <a:endParaRPr lang="fr-FR" sz="2400" b="1" dirty="0">
              <a:solidFill>
                <a:schemeClr val="accent6">
                  <a:lumMod val="75000"/>
                </a:schemeClr>
              </a:solidFill>
            </a:endParaRPr>
          </a:p>
        </p:txBody>
      </p:sp>
      <p:sp>
        <p:nvSpPr>
          <p:cNvPr id="5" name="ZoneTexte 4"/>
          <p:cNvSpPr txBox="1"/>
          <p:nvPr/>
        </p:nvSpPr>
        <p:spPr>
          <a:xfrm>
            <a:off x="5166067" y="1484786"/>
            <a:ext cx="808635" cy="461665"/>
          </a:xfrm>
          <a:prstGeom prst="rect">
            <a:avLst/>
          </a:prstGeom>
          <a:noFill/>
        </p:spPr>
        <p:txBody>
          <a:bodyPr wrap="none" rtlCol="0">
            <a:spAutoFit/>
          </a:bodyPr>
          <a:lstStyle/>
          <a:p>
            <a:r>
              <a:rPr lang="fr-FR" sz="2400" b="1" dirty="0" smtClean="0">
                <a:solidFill>
                  <a:schemeClr val="accent6">
                    <a:lumMod val="75000"/>
                  </a:schemeClr>
                </a:solidFill>
              </a:rPr>
              <a:t>2022</a:t>
            </a:r>
            <a:endParaRPr lang="fr-FR" sz="2400" b="1" dirty="0">
              <a:solidFill>
                <a:schemeClr val="accent6">
                  <a:lumMod val="75000"/>
                </a:schemeClr>
              </a:solidFill>
            </a:endParaRPr>
          </a:p>
        </p:txBody>
      </p:sp>
      <p:sp>
        <p:nvSpPr>
          <p:cNvPr id="6" name="ZoneTexte 5"/>
          <p:cNvSpPr txBox="1"/>
          <p:nvPr/>
        </p:nvSpPr>
        <p:spPr>
          <a:xfrm>
            <a:off x="6948265" y="141533"/>
            <a:ext cx="808635" cy="461665"/>
          </a:xfrm>
          <a:prstGeom prst="rect">
            <a:avLst/>
          </a:prstGeom>
          <a:noFill/>
        </p:spPr>
        <p:txBody>
          <a:bodyPr wrap="none" rtlCol="0">
            <a:spAutoFit/>
          </a:bodyPr>
          <a:lstStyle/>
          <a:p>
            <a:r>
              <a:rPr lang="fr-FR" sz="2400" b="1" dirty="0" smtClean="0">
                <a:solidFill>
                  <a:schemeClr val="accent6">
                    <a:lumMod val="75000"/>
                  </a:schemeClr>
                </a:solidFill>
              </a:rPr>
              <a:t>2024</a:t>
            </a:r>
            <a:endParaRPr lang="fr-FR" sz="2400" b="1" dirty="0">
              <a:solidFill>
                <a:schemeClr val="accent6">
                  <a:lumMod val="75000"/>
                </a:schemeClr>
              </a:solidFill>
            </a:endParaRPr>
          </a:p>
        </p:txBody>
      </p:sp>
      <p:sp>
        <p:nvSpPr>
          <p:cNvPr id="7" name="Ellipse 6"/>
          <p:cNvSpPr/>
          <p:nvPr/>
        </p:nvSpPr>
        <p:spPr>
          <a:xfrm>
            <a:off x="2231778" y="2408238"/>
            <a:ext cx="981115" cy="54632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074791" y="1484785"/>
            <a:ext cx="702078" cy="4616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6899711" y="141532"/>
            <a:ext cx="702078" cy="4616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p:cNvSpPr/>
          <p:nvPr/>
        </p:nvSpPr>
        <p:spPr>
          <a:xfrm>
            <a:off x="1966307" y="4823157"/>
            <a:ext cx="265471" cy="33833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5" name="Oval 14"/>
          <p:cNvSpPr/>
          <p:nvPr/>
        </p:nvSpPr>
        <p:spPr>
          <a:xfrm>
            <a:off x="3089115" y="3862394"/>
            <a:ext cx="265471" cy="33833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3" name="TextBox 12"/>
          <p:cNvSpPr txBox="1"/>
          <p:nvPr/>
        </p:nvSpPr>
        <p:spPr>
          <a:xfrm>
            <a:off x="5364726" y="603196"/>
            <a:ext cx="1051415" cy="369332"/>
          </a:xfrm>
          <a:prstGeom prst="rect">
            <a:avLst/>
          </a:prstGeom>
          <a:noFill/>
        </p:spPr>
        <p:txBody>
          <a:bodyPr wrap="none" rtlCol="0">
            <a:spAutoFit/>
          </a:bodyPr>
          <a:lstStyle/>
          <a:p>
            <a:r>
              <a:rPr lang="en-US" b="1" dirty="0" err="1" smtClean="0"/>
              <a:t>Dr</a:t>
            </a:r>
            <a:r>
              <a:rPr lang="en-US" b="1" dirty="0" smtClean="0"/>
              <a:t> Junior</a:t>
            </a:r>
            <a:endParaRPr lang="en-US" b="1" dirty="0"/>
          </a:p>
        </p:txBody>
      </p:sp>
      <p:pic>
        <p:nvPicPr>
          <p:cNvPr id="14" name="Image 13" descr="Capture d’écran 2016-11-01 à 08.38.32.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20465589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524000" y="250724"/>
          <a:ext cx="6783029" cy="588761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2234380" y="2050027"/>
            <a:ext cx="4501946" cy="2639961"/>
          </a:xfrm>
          <a:prstGeom prst="line">
            <a:avLst/>
          </a:prstGeom>
          <a:ln w="381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544097" y="1342104"/>
            <a:ext cx="5475339" cy="3156155"/>
          </a:xfrm>
          <a:prstGeom prst="line">
            <a:avLst/>
          </a:prstGeom>
          <a:ln w="38100">
            <a:solidFill>
              <a:schemeClr val="accent2"/>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70575" y="4714927"/>
            <a:ext cx="265471" cy="33833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8" name="Oval 7"/>
          <p:cNvSpPr/>
          <p:nvPr/>
        </p:nvSpPr>
        <p:spPr>
          <a:xfrm>
            <a:off x="3470574" y="3738408"/>
            <a:ext cx="265471" cy="33833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3" name="TextBox 2"/>
          <p:cNvSpPr txBox="1"/>
          <p:nvPr/>
        </p:nvSpPr>
        <p:spPr>
          <a:xfrm>
            <a:off x="7676536" y="604684"/>
            <a:ext cx="1051415" cy="369332"/>
          </a:xfrm>
          <a:prstGeom prst="rect">
            <a:avLst/>
          </a:prstGeom>
          <a:noFill/>
        </p:spPr>
        <p:txBody>
          <a:bodyPr wrap="none" rtlCol="0">
            <a:spAutoFit/>
          </a:bodyPr>
          <a:lstStyle/>
          <a:p>
            <a:r>
              <a:rPr lang="en-US" b="1" dirty="0" err="1" smtClean="0"/>
              <a:t>Dr</a:t>
            </a:r>
            <a:r>
              <a:rPr lang="en-US" b="1" dirty="0" smtClean="0"/>
              <a:t> Junior</a:t>
            </a:r>
            <a:endParaRPr lang="en-US" b="1" dirty="0"/>
          </a:p>
        </p:txBody>
      </p:sp>
      <p:sp>
        <p:nvSpPr>
          <p:cNvPr id="5" name="Oval 4"/>
          <p:cNvSpPr/>
          <p:nvPr/>
        </p:nvSpPr>
        <p:spPr>
          <a:xfrm>
            <a:off x="2895556" y="1875769"/>
            <a:ext cx="1044526" cy="38545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Capture d’écran 2016-11-01 à 08.38.32.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41103324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l="3456" t="1418" r="2567" b="798"/>
          <a:stretch/>
        </p:blipFill>
        <p:spPr>
          <a:xfrm>
            <a:off x="1979712" y="188640"/>
            <a:ext cx="3286970" cy="61526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0189" y="1"/>
            <a:ext cx="1496439" cy="6658069"/>
          </a:xfrm>
          <a:prstGeom prst="rect">
            <a:avLst/>
          </a:prstGeom>
        </p:spPr>
      </p:pic>
      <p:sp>
        <p:nvSpPr>
          <p:cNvPr id="6" name="Flèche vers la droite 5"/>
          <p:cNvSpPr/>
          <p:nvPr/>
        </p:nvSpPr>
        <p:spPr>
          <a:xfrm>
            <a:off x="5402658" y="2176906"/>
            <a:ext cx="378042" cy="2304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183207" y="200300"/>
            <a:ext cx="2326804" cy="1015663"/>
          </a:xfrm>
          <a:prstGeom prst="rect">
            <a:avLst/>
          </a:prstGeom>
          <a:noFill/>
        </p:spPr>
        <p:txBody>
          <a:bodyPr wrap="none" rtlCol="0">
            <a:spAutoFit/>
          </a:bodyPr>
          <a:lstStyle/>
          <a:p>
            <a:r>
              <a:rPr lang="en-US" sz="2000" b="1" dirty="0" smtClean="0"/>
              <a:t>2017-18</a:t>
            </a:r>
          </a:p>
          <a:p>
            <a:r>
              <a:rPr lang="en-US" sz="2000" b="1" dirty="0" smtClean="0"/>
              <a:t>Guide de simulation</a:t>
            </a:r>
          </a:p>
          <a:p>
            <a:r>
              <a:rPr lang="en-US" sz="2000" b="1" dirty="0" smtClean="0"/>
              <a:t>PHASE SOCLE</a:t>
            </a:r>
            <a:endParaRPr lang="en-US" sz="2000" b="1" dirty="0"/>
          </a:p>
        </p:txBody>
      </p:sp>
      <p:pic>
        <p:nvPicPr>
          <p:cNvPr id="7"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459" y="2176907"/>
            <a:ext cx="1789281" cy="2161669"/>
          </a:xfrm>
          <a:prstGeom prst="rect">
            <a:avLst/>
          </a:prstGeom>
        </p:spPr>
      </p:pic>
    </p:spTree>
    <p:extLst>
      <p:ext uri="{BB962C8B-B14F-4D97-AF65-F5344CB8AC3E}">
        <p14:creationId xmlns:p14="http://schemas.microsoft.com/office/powerpoint/2010/main" val="26939674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a:extLst>
              <a:ext uri="{28A0092B-C50C-407E-A947-70E740481C1C}">
                <a14:useLocalDpi xmlns:a14="http://schemas.microsoft.com/office/drawing/2010/main" val="0"/>
              </a:ext>
            </a:extLst>
          </a:blip>
          <a:stretch>
            <a:fillRect/>
          </a:stretch>
        </p:blipFill>
        <p:spPr>
          <a:xfrm>
            <a:off x="1239237" y="2640162"/>
            <a:ext cx="2897356" cy="2885101"/>
          </a:xfrm>
          <a:prstGeom prst="rect">
            <a:avLst/>
          </a:prstGeom>
        </p:spPr>
      </p:pic>
      <p:sp>
        <p:nvSpPr>
          <p:cNvPr id="7" name="Espace réservé du contenu 2"/>
          <p:cNvSpPr>
            <a:spLocks noGrp="1"/>
          </p:cNvSpPr>
          <p:nvPr>
            <p:ph idx="1"/>
          </p:nvPr>
        </p:nvSpPr>
        <p:spPr>
          <a:xfrm>
            <a:off x="1" y="-56566"/>
            <a:ext cx="6323576" cy="2448272"/>
          </a:xfrm>
        </p:spPr>
        <p:txBody>
          <a:bodyPr>
            <a:normAutofit fontScale="70000" lnSpcReduction="20000"/>
          </a:bodyPr>
          <a:lstStyle/>
          <a:p>
            <a:endParaRPr lang="fr-FR" dirty="0"/>
          </a:p>
          <a:p>
            <a:pPr marL="514350" indent="-514350">
              <a:buFont typeface="+mj-lt"/>
              <a:buAutoNum type="arabicPeriod"/>
            </a:pPr>
            <a:r>
              <a:rPr lang="fr-FR" b="1" dirty="0" smtClean="0"/>
              <a:t>Laboratoire Minimum en Simulation</a:t>
            </a:r>
            <a:r>
              <a:rPr lang="fr-FR" dirty="0" smtClean="0"/>
              <a:t> </a:t>
            </a:r>
            <a:endParaRPr lang="fr-FR" i="1" dirty="0" smtClean="0"/>
          </a:p>
          <a:p>
            <a:pPr marL="914400" lvl="1" indent="-457200">
              <a:buFont typeface="+mj-lt"/>
              <a:buAutoNum type="arabicPeriod"/>
            </a:pPr>
            <a:r>
              <a:rPr lang="fr-FR" dirty="0" smtClean="0"/>
              <a:t>Anatomie et voies d’abord</a:t>
            </a:r>
          </a:p>
          <a:p>
            <a:pPr marL="914400" lvl="1" indent="-457200">
              <a:buFont typeface="+mj-lt"/>
              <a:buAutoNum type="arabicPeriod"/>
            </a:pPr>
            <a:r>
              <a:rPr lang="fr-FR" dirty="0" smtClean="0"/>
              <a:t>Établi: vissage/forage</a:t>
            </a:r>
          </a:p>
          <a:p>
            <a:pPr marL="914400" lvl="1" indent="-457200">
              <a:buFont typeface="+mj-lt"/>
              <a:buAutoNum type="arabicPeriod"/>
            </a:pPr>
            <a:r>
              <a:rPr lang="fr-FR" dirty="0" smtClean="0"/>
              <a:t>Triangulation </a:t>
            </a:r>
            <a:r>
              <a:rPr lang="fr-FR" dirty="0" err="1" smtClean="0"/>
              <a:t>arthroscopique</a:t>
            </a:r>
            <a:endParaRPr lang="fr-FR" dirty="0" smtClean="0"/>
          </a:p>
          <a:p>
            <a:pPr marL="914400" lvl="1" indent="-457200">
              <a:buFont typeface="+mj-lt"/>
              <a:buAutoNum type="arabicPeriod"/>
            </a:pPr>
            <a:r>
              <a:rPr lang="fr-FR" dirty="0" smtClean="0"/>
              <a:t>Initiation à la chirurgie sous magnification</a:t>
            </a:r>
          </a:p>
          <a:p>
            <a:pPr marL="914400" lvl="1" indent="-457200">
              <a:buFont typeface="+mj-lt"/>
              <a:buAutoNum type="arabicPeriod"/>
            </a:pPr>
            <a:r>
              <a:rPr lang="fr-FR" dirty="0" smtClean="0"/>
              <a:t>Ateliers plâtres</a:t>
            </a:r>
            <a:endParaRPr lang="fr-FR" i="1"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157" y="4250557"/>
            <a:ext cx="2535402" cy="255556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034" y="60221"/>
            <a:ext cx="2033752" cy="3619389"/>
          </a:xfrm>
          <a:prstGeom prst="rect">
            <a:avLst/>
          </a:prstGeom>
        </p:spPr>
      </p:pic>
      <p:sp>
        <p:nvSpPr>
          <p:cNvPr id="4" name="TextBox 3"/>
          <p:cNvSpPr txBox="1"/>
          <p:nvPr/>
        </p:nvSpPr>
        <p:spPr>
          <a:xfrm>
            <a:off x="4493173" y="5063597"/>
            <a:ext cx="529562" cy="923330"/>
          </a:xfrm>
          <a:prstGeom prst="rect">
            <a:avLst/>
          </a:prstGeom>
          <a:noFill/>
        </p:spPr>
        <p:txBody>
          <a:bodyPr wrap="none" rtlCol="0">
            <a:spAutoFit/>
          </a:bodyPr>
          <a:lstStyle/>
          <a:p>
            <a:r>
              <a:rPr lang="en-US" sz="5400" smtClean="0"/>
              <a:t>+</a:t>
            </a:r>
            <a:endParaRPr lang="en-US" sz="5400"/>
          </a:p>
        </p:txBody>
      </p:sp>
      <p:sp>
        <p:nvSpPr>
          <p:cNvPr id="8" name="TextBox 7"/>
          <p:cNvSpPr txBox="1"/>
          <p:nvPr/>
        </p:nvSpPr>
        <p:spPr>
          <a:xfrm>
            <a:off x="5926592" y="1716831"/>
            <a:ext cx="529562" cy="923330"/>
          </a:xfrm>
          <a:prstGeom prst="rect">
            <a:avLst/>
          </a:prstGeom>
          <a:noFill/>
        </p:spPr>
        <p:txBody>
          <a:bodyPr wrap="none" rtlCol="0">
            <a:spAutoFit/>
          </a:bodyPr>
          <a:lstStyle/>
          <a:p>
            <a:r>
              <a:rPr lang="en-US" sz="5400" smtClean="0"/>
              <a:t>+</a:t>
            </a:r>
            <a:endParaRPr lang="en-US" sz="5400"/>
          </a:p>
        </p:txBody>
      </p:sp>
    </p:spTree>
    <p:extLst>
      <p:ext uri="{BB962C8B-B14F-4D97-AF65-F5344CB8AC3E}">
        <p14:creationId xmlns:p14="http://schemas.microsoft.com/office/powerpoint/2010/main" val="19433266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143000"/>
          </a:xfrm>
          <a:solidFill>
            <a:schemeClr val="tx2">
              <a:lumMod val="20000"/>
              <a:lumOff val="80000"/>
            </a:schemeClr>
          </a:solidFill>
          <a:ln>
            <a:solidFill>
              <a:srgbClr val="4F81BD"/>
            </a:solidFill>
          </a:ln>
        </p:spPr>
        <p:txBody>
          <a:bodyPr/>
          <a:lstStyle/>
          <a:p>
            <a:r>
              <a:rPr lang="fr-FR" dirty="0" smtClean="0"/>
              <a:t>Ordre du jour: mot du Président </a:t>
            </a:r>
            <a:endParaRPr lang="fr-FR" dirty="0"/>
          </a:p>
        </p:txBody>
      </p:sp>
      <p:sp>
        <p:nvSpPr>
          <p:cNvPr id="5" name="Espace réservé du contenu 2"/>
          <p:cNvSpPr txBox="1">
            <a:spLocks/>
          </p:cNvSpPr>
          <p:nvPr/>
        </p:nvSpPr>
        <p:spPr>
          <a:xfrm>
            <a:off x="107504" y="1340768"/>
            <a:ext cx="9144000" cy="508518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smtClean="0"/>
              <a:t>Le bureau					</a:t>
            </a:r>
            <a:r>
              <a:rPr lang="fr-FR" sz="2600" dirty="0" smtClean="0"/>
              <a:t>P Journeau</a:t>
            </a:r>
          </a:p>
          <a:p>
            <a:r>
              <a:rPr lang="fr-FR" dirty="0" smtClean="0"/>
              <a:t>La réforme du 3</a:t>
            </a:r>
            <a:r>
              <a:rPr lang="fr-FR" baseline="30000" dirty="0" smtClean="0"/>
              <a:t>e</a:t>
            </a:r>
            <a:r>
              <a:rPr lang="fr-FR" dirty="0" smtClean="0"/>
              <a:t> cycle			</a:t>
            </a:r>
            <a:r>
              <a:rPr lang="fr-FR" sz="2600" dirty="0" smtClean="0"/>
              <a:t>H </a:t>
            </a:r>
            <a:r>
              <a:rPr lang="fr-FR" sz="2600" dirty="0" err="1" smtClean="0"/>
              <a:t>Thomazeau</a:t>
            </a:r>
            <a:r>
              <a:rPr lang="fr-FR" dirty="0" smtClean="0"/>
              <a:t>	</a:t>
            </a:r>
          </a:p>
          <a:p>
            <a:pPr lvl="1"/>
            <a:r>
              <a:rPr lang="fr-FR" dirty="0" smtClean="0"/>
              <a:t>Plateforme SIDES NG:			</a:t>
            </a:r>
            <a:r>
              <a:rPr lang="fr-FR" sz="2600" dirty="0" smtClean="0"/>
              <a:t>A </a:t>
            </a:r>
            <a:r>
              <a:rPr lang="fr-FR" sz="2600" dirty="0" err="1" smtClean="0"/>
              <a:t>Poichotte</a:t>
            </a:r>
            <a:endParaRPr lang="fr-FR" sz="2600" dirty="0" smtClean="0"/>
          </a:p>
          <a:p>
            <a:pPr lvl="1"/>
            <a:r>
              <a:rPr lang="fr-FR" dirty="0" smtClean="0"/>
              <a:t>Contenu pédagogique</a:t>
            </a:r>
            <a:r>
              <a:rPr lang="fr-FR" dirty="0" smtClean="0">
                <a:solidFill>
                  <a:srgbClr val="1F497D"/>
                </a:solidFill>
              </a:rPr>
              <a:t> et </a:t>
            </a:r>
            <a:r>
              <a:rPr lang="fr-FR" dirty="0" smtClean="0"/>
              <a:t>« </a:t>
            </a:r>
            <a:r>
              <a:rPr lang="fr-FR" dirty="0" err="1" smtClean="0"/>
              <a:t>Task</a:t>
            </a:r>
            <a:r>
              <a:rPr lang="fr-FR" dirty="0" smtClean="0"/>
              <a:t> force »                </a:t>
            </a:r>
            <a:r>
              <a:rPr lang="fr-FR" sz="2600" dirty="0" smtClean="0"/>
              <a:t>N Reina</a:t>
            </a:r>
          </a:p>
          <a:p>
            <a:pPr lvl="1"/>
            <a:r>
              <a:rPr lang="fr-FR" dirty="0" smtClean="0"/>
              <a:t>Simulation                                                                </a:t>
            </a:r>
            <a:r>
              <a:rPr lang="fr-FR" sz="2600" dirty="0" smtClean="0"/>
              <a:t>P </a:t>
            </a:r>
            <a:r>
              <a:rPr lang="fr-FR" sz="2600" dirty="0" smtClean="0">
                <a:solidFill>
                  <a:srgbClr val="1F497D"/>
                </a:solidFill>
              </a:rPr>
              <a:t>Adam, H Thomazeau</a:t>
            </a:r>
          </a:p>
          <a:p>
            <a:pPr lvl="2"/>
            <a:r>
              <a:rPr lang="fr-FR" dirty="0" smtClean="0"/>
              <a:t>Modules et contenu</a:t>
            </a:r>
          </a:p>
          <a:p>
            <a:pPr lvl="2"/>
            <a:r>
              <a:rPr lang="fr-FR" dirty="0" smtClean="0"/>
              <a:t>Organisation </a:t>
            </a:r>
            <a:r>
              <a:rPr lang="fr-FR" dirty="0" smtClean="0">
                <a:solidFill>
                  <a:srgbClr val="FF0000"/>
                </a:solidFill>
              </a:rPr>
              <a:t>	</a:t>
            </a:r>
            <a:r>
              <a:rPr lang="fr-FR" dirty="0" smtClean="0"/>
              <a:t>			</a:t>
            </a:r>
            <a:endParaRPr lang="fr-FR" sz="2200" dirty="0" smtClean="0"/>
          </a:p>
          <a:p>
            <a:pPr marL="342900" lvl="1" indent="-342900">
              <a:buFont typeface="Arial" panose="020B0604020202020204" pitchFamily="34" charset="0"/>
              <a:buChar char="•"/>
            </a:pPr>
            <a:r>
              <a:rPr lang="fr-FR" dirty="0" smtClean="0"/>
              <a:t>Le mot du CJO				                </a:t>
            </a:r>
            <a:r>
              <a:rPr lang="fr-FR" sz="2600" dirty="0" smtClean="0"/>
              <a:t>M.0 </a:t>
            </a:r>
            <a:r>
              <a:rPr lang="fr-FR" sz="2600" dirty="0" err="1" smtClean="0"/>
              <a:t>Gauci</a:t>
            </a:r>
            <a:endParaRPr lang="fr-FR" dirty="0" smtClean="0"/>
          </a:p>
          <a:p>
            <a:r>
              <a:rPr lang="fr-FR" dirty="0" smtClean="0"/>
              <a:t>La commission Membre Formateur		</a:t>
            </a:r>
            <a:r>
              <a:rPr lang="fr-FR" sz="2600" dirty="0" smtClean="0"/>
              <a:t>P </a:t>
            </a:r>
            <a:r>
              <a:rPr lang="fr-FR" sz="2600" dirty="0" err="1" smtClean="0"/>
              <a:t>Thoreux</a:t>
            </a:r>
            <a:endParaRPr lang="fr-FR" sz="2600" dirty="0" smtClean="0"/>
          </a:p>
          <a:p>
            <a:r>
              <a:rPr lang="fr-FR" sz="3300" dirty="0" smtClean="0"/>
              <a:t>Annuaire des stages agréés privés</a:t>
            </a:r>
            <a:r>
              <a:rPr lang="fr-FR" sz="2600" dirty="0" smtClean="0"/>
              <a:t>		P </a:t>
            </a:r>
            <a:r>
              <a:rPr lang="fr-FR" sz="2600" dirty="0" err="1" smtClean="0"/>
              <a:t>Métais</a:t>
            </a:r>
            <a:r>
              <a:rPr lang="fr-FR" sz="2600" dirty="0" smtClean="0"/>
              <a:t> , P Jouffroy</a:t>
            </a:r>
          </a:p>
          <a:p>
            <a:r>
              <a:rPr lang="fr-FR" dirty="0" smtClean="0"/>
              <a:t>Le trésorier					</a:t>
            </a:r>
            <a:r>
              <a:rPr lang="fr-FR" sz="2600" dirty="0" smtClean="0"/>
              <a:t>G </a:t>
            </a:r>
            <a:r>
              <a:rPr lang="fr-FR" sz="2600" dirty="0" err="1" smtClean="0"/>
              <a:t>Marcillaud</a:t>
            </a:r>
            <a:endParaRPr lang="fr-FR" sz="2600" dirty="0" smtClean="0"/>
          </a:p>
          <a:p>
            <a:r>
              <a:rPr lang="fr-FR" dirty="0" smtClean="0"/>
              <a:t>Examen 2018: Président du Jury    		</a:t>
            </a:r>
            <a:r>
              <a:rPr lang="fr-FR" sz="2600" dirty="0" smtClean="0"/>
              <a:t>C Garreau </a:t>
            </a:r>
            <a:r>
              <a:rPr lang="fr-FR" sz="2600" dirty="0" smtClean="0">
                <a:solidFill>
                  <a:srgbClr val="1F497D"/>
                </a:solidFill>
              </a:rPr>
              <a:t>de </a:t>
            </a:r>
            <a:r>
              <a:rPr lang="fr-FR" sz="2600" dirty="0" err="1" smtClean="0">
                <a:solidFill>
                  <a:srgbClr val="1F497D"/>
                </a:solidFill>
              </a:rPr>
              <a:t>Loubresse</a:t>
            </a:r>
            <a:endParaRPr lang="fr-FR" sz="2600" dirty="0" smtClean="0">
              <a:solidFill>
                <a:srgbClr val="1F497D"/>
              </a:solidFill>
            </a:endParaRPr>
          </a:p>
          <a:p>
            <a:pPr lvl="1"/>
            <a:r>
              <a:rPr lang="fr-FR" sz="2900" dirty="0" smtClean="0"/>
              <a:t>Nomination des lauréats</a:t>
            </a:r>
          </a:p>
          <a:p>
            <a:pPr lvl="1"/>
            <a:r>
              <a:rPr lang="fr-FR" dirty="0" smtClean="0"/>
              <a:t>Remise des diplômes </a:t>
            </a:r>
          </a:p>
          <a:p>
            <a:r>
              <a:rPr lang="fr-FR" dirty="0" smtClean="0"/>
              <a:t>Questions diverses</a:t>
            </a:r>
            <a:endParaRPr lang="fr-FR" dirty="0"/>
          </a:p>
        </p:txBody>
      </p:sp>
    </p:spTree>
    <p:extLst>
      <p:ext uri="{BB962C8B-B14F-4D97-AF65-F5344CB8AC3E}">
        <p14:creationId xmlns:p14="http://schemas.microsoft.com/office/powerpoint/2010/main" val="3941450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Incitation </a:t>
            </a:r>
            <a:r>
              <a:rPr lang="fr-FR" dirty="0" err="1"/>
              <a:t>s</a:t>
            </a:r>
            <a:r>
              <a:rPr lang="fr-FR" dirty="0" err="1" smtClean="0"/>
              <a:t>upra-régionale</a:t>
            </a:r>
            <a:r>
              <a:rPr lang="fr-FR" dirty="0" smtClean="0"/>
              <a:t>:</a:t>
            </a:r>
            <a:endParaRPr lang="fr-FR" b="1" dirty="0"/>
          </a:p>
        </p:txBody>
      </p:sp>
      <p:pic>
        <p:nvPicPr>
          <p:cNvPr id="5" name="Image 4" descr="Capture d’écran 2016-09-15 à 06.41.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264" y="2396840"/>
            <a:ext cx="663920" cy="9357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616" y="1598599"/>
            <a:ext cx="4180247" cy="4578365"/>
          </a:xfrm>
          <a:prstGeom prst="rect">
            <a:avLst/>
          </a:prstGeom>
        </p:spPr>
      </p:pic>
      <p:sp>
        <p:nvSpPr>
          <p:cNvPr id="7" name="Content Placeholder 6"/>
          <p:cNvSpPr>
            <a:spLocks noGrp="1"/>
          </p:cNvSpPr>
          <p:nvPr>
            <p:ph idx="1"/>
          </p:nvPr>
        </p:nvSpPr>
        <p:spPr>
          <a:xfrm>
            <a:off x="-1529551" y="1598599"/>
            <a:ext cx="8762414" cy="502728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9" name="Rectangle 8"/>
          <p:cNvSpPr/>
          <p:nvPr/>
        </p:nvSpPr>
        <p:spPr>
          <a:xfrm>
            <a:off x="3052617" y="1690688"/>
            <a:ext cx="2423233" cy="461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67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4" name="ZoneTexte 3"/>
          <p:cNvSpPr txBox="1"/>
          <p:nvPr/>
        </p:nvSpPr>
        <p:spPr>
          <a:xfrm>
            <a:off x="6588224" y="6396335"/>
            <a:ext cx="1296144" cy="461665"/>
          </a:xfrm>
          <a:prstGeom prst="rect">
            <a:avLst/>
          </a:prstGeom>
          <a:solidFill>
            <a:schemeClr val="tx2">
              <a:lumMod val="20000"/>
              <a:lumOff val="80000"/>
            </a:schemeClr>
          </a:solidFill>
        </p:spPr>
        <p:txBody>
          <a:bodyPr wrap="square" rtlCol="0">
            <a:spAutoFit/>
          </a:bodyPr>
          <a:lstStyle/>
          <a:p>
            <a:r>
              <a:rPr lang="fr-FR" sz="2400" dirty="0" smtClean="0">
                <a:solidFill>
                  <a:srgbClr val="1F497D"/>
                </a:solidFill>
              </a:rPr>
              <a:t>P. </a:t>
            </a:r>
            <a:r>
              <a:rPr lang="fr-FR" sz="2400" dirty="0" smtClean="0">
                <a:solidFill>
                  <a:srgbClr val="1F497D"/>
                </a:solidFill>
              </a:rPr>
              <a:t>Adam</a:t>
            </a:r>
            <a:endParaRPr lang="fr-FR" sz="2400" dirty="0" smtClean="0">
              <a:solidFill>
                <a:srgbClr val="1F497D"/>
              </a:solidFill>
            </a:endParaRPr>
          </a:p>
        </p:txBody>
      </p:sp>
      <p:sp>
        <p:nvSpPr>
          <p:cNvPr id="7" name="Titre 1"/>
          <p:cNvSpPr>
            <a:spLocks noGrp="1"/>
          </p:cNvSpPr>
          <p:nvPr>
            <p:ph type="title"/>
          </p:nvPr>
        </p:nvSpPr>
        <p:spPr>
          <a:xfrm>
            <a:off x="2123728" y="332656"/>
            <a:ext cx="5616624" cy="1008112"/>
          </a:xfrm>
          <a:solidFill>
            <a:schemeClr val="tx2">
              <a:lumMod val="20000"/>
              <a:lumOff val="80000"/>
            </a:schemeClr>
          </a:solidFill>
          <a:ln>
            <a:solidFill>
              <a:srgbClr val="4F81BD"/>
            </a:solidFill>
          </a:ln>
        </p:spPr>
        <p:txBody>
          <a:bodyPr>
            <a:normAutofit/>
          </a:bodyPr>
          <a:lstStyle/>
          <a:p>
            <a:r>
              <a:rPr lang="en-US" dirty="0"/>
              <a:t>Le </a:t>
            </a:r>
            <a:r>
              <a:rPr lang="en-US" dirty="0" err="1"/>
              <a:t>contenu</a:t>
            </a:r>
            <a:endParaRPr lang="fr-FR" sz="3600" dirty="0"/>
          </a:p>
        </p:txBody>
      </p:sp>
    </p:spTree>
    <p:extLst>
      <p:ext uri="{BB962C8B-B14F-4D97-AF65-F5344CB8AC3E}">
        <p14:creationId xmlns:p14="http://schemas.microsoft.com/office/powerpoint/2010/main" val="15187421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060852"/>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7" name="Titre 1"/>
          <p:cNvSpPr>
            <a:spLocks noGrp="1"/>
          </p:cNvSpPr>
          <p:nvPr>
            <p:ph type="title"/>
          </p:nvPr>
        </p:nvSpPr>
        <p:spPr>
          <a:xfrm>
            <a:off x="1619672" y="188640"/>
            <a:ext cx="6768752" cy="1656184"/>
          </a:xfrm>
          <a:solidFill>
            <a:schemeClr val="tx2">
              <a:lumMod val="20000"/>
              <a:lumOff val="80000"/>
            </a:schemeClr>
          </a:solidFill>
          <a:ln>
            <a:solidFill>
              <a:srgbClr val="4F81BD"/>
            </a:solidFill>
          </a:ln>
        </p:spPr>
        <p:txBody>
          <a:bodyPr>
            <a:normAutofit/>
          </a:bodyPr>
          <a:lstStyle/>
          <a:p>
            <a:r>
              <a:rPr lang="en-US" i="1" dirty="0"/>
              <a:t>2. Phase </a:t>
            </a:r>
            <a:r>
              <a:rPr lang="en-US" i="1" dirty="0" err="1" smtClean="0"/>
              <a:t>approfondissement</a:t>
            </a:r>
            <a:r>
              <a:rPr lang="en-US" dirty="0" smtClean="0"/>
              <a:t> </a:t>
            </a:r>
            <a:r>
              <a:rPr lang="en-US" b="1" i="1" u="sng" dirty="0"/>
              <a:t>propositions du </a:t>
            </a:r>
            <a:r>
              <a:rPr lang="en-US" b="1" i="1" u="sng" dirty="0" err="1"/>
              <a:t>Collège</a:t>
            </a:r>
            <a:endParaRPr lang="fr-FR" sz="3600" dirty="0"/>
          </a:p>
        </p:txBody>
      </p:sp>
      <p:sp>
        <p:nvSpPr>
          <p:cNvPr id="5" name="Content Placeholder 2"/>
          <p:cNvSpPr txBox="1">
            <a:spLocks/>
          </p:cNvSpPr>
          <p:nvPr/>
        </p:nvSpPr>
        <p:spPr>
          <a:xfrm>
            <a:off x="179512" y="2174006"/>
            <a:ext cx="8598729" cy="435133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acquisition progressive de modules : “</a:t>
            </a:r>
            <a:r>
              <a:rPr lang="en-US" b="1" smtClean="0"/>
              <a:t>GUIDE APPROFONDISSEMENT”</a:t>
            </a:r>
          </a:p>
          <a:p>
            <a:endParaRPr lang="en-US" smtClean="0"/>
          </a:p>
          <a:p>
            <a:r>
              <a:rPr lang="en-US" smtClean="0"/>
              <a:t>par graduation des compétences</a:t>
            </a:r>
          </a:p>
          <a:p>
            <a:endParaRPr lang="en-US" smtClean="0"/>
          </a:p>
          <a:p>
            <a:r>
              <a:rPr lang="en-US" smtClean="0"/>
              <a:t>à compléter sur les 3 années d’approfondissement (DES 2, 3, 4)</a:t>
            </a:r>
          </a:p>
          <a:p>
            <a:endParaRPr lang="en-US" smtClean="0"/>
          </a:p>
          <a:p>
            <a:r>
              <a:rPr lang="en-US" smtClean="0"/>
              <a:t>compatible avec le soin, le compagnonnage et la recherche</a:t>
            </a:r>
          </a:p>
          <a:p>
            <a:endParaRPr lang="en-US" smtClean="0"/>
          </a:p>
          <a:p>
            <a:r>
              <a:rPr lang="en-US" smtClean="0"/>
              <a:t>=&gt; </a:t>
            </a:r>
            <a:r>
              <a:rPr lang="en-US" b="1" smtClean="0"/>
              <a:t>4</a:t>
            </a:r>
            <a:r>
              <a:rPr lang="en-US" b="1" baseline="30000" smtClean="0"/>
              <a:t>e</a:t>
            </a:r>
            <a:r>
              <a:rPr lang="en-US" b="1" smtClean="0"/>
              <a:t> année “allégée- rattrapage” </a:t>
            </a:r>
            <a:r>
              <a:rPr lang="en-US" smtClean="0"/>
              <a:t>= modules optionnels, option FST (DU microchir), thèse</a:t>
            </a:r>
            <a:r>
              <a:rPr lang="mr-IN" smtClean="0"/>
              <a:t>…</a:t>
            </a:r>
            <a:r>
              <a:rPr lang="fr-FR" smtClean="0"/>
              <a:t> </a:t>
            </a:r>
            <a:endParaRPr lang="en-US" dirty="0"/>
          </a:p>
        </p:txBody>
      </p:sp>
    </p:spTree>
    <p:extLst>
      <p:ext uri="{BB962C8B-B14F-4D97-AF65-F5344CB8AC3E}">
        <p14:creationId xmlns:p14="http://schemas.microsoft.com/office/powerpoint/2010/main" val="32036220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635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92747" y="404664"/>
            <a:ext cx="1018044"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404665"/>
            <a:ext cx="2204718"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1 triangulation</a:t>
            </a:r>
            <a:endParaRPr lang="en-US" dirty="0">
              <a:solidFill>
                <a:schemeClr val="tx1"/>
              </a:solidFill>
            </a:endParaRPr>
          </a:p>
        </p:txBody>
      </p:sp>
      <p:sp>
        <p:nvSpPr>
          <p:cNvPr id="39" name="Rounded Rectangle 38"/>
          <p:cNvSpPr/>
          <p:nvPr/>
        </p:nvSpPr>
        <p:spPr>
          <a:xfrm>
            <a:off x="3262687" y="404664"/>
            <a:ext cx="1208667"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200798" y="934062"/>
            <a:ext cx="1009994" cy="4787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254636" y="938526"/>
            <a:ext cx="885316" cy="3134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Plâtres</a:t>
            </a:r>
            <a:endParaRPr lang="en-US" dirty="0">
              <a:solidFill>
                <a:schemeClr val="tx1"/>
              </a:solidFill>
            </a:endParaRPr>
          </a:p>
        </p:txBody>
      </p:sp>
      <p:pic>
        <p:nvPicPr>
          <p:cNvPr id="33"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l="3456" t="1418" r="2567" b="798"/>
          <a:stretch/>
        </p:blipFill>
        <p:spPr>
          <a:xfrm>
            <a:off x="6971697" y="8220"/>
            <a:ext cx="912575" cy="1708172"/>
          </a:xfrm>
          <a:prstGeom prst="rect">
            <a:avLst/>
          </a:prstGeom>
        </p:spPr>
      </p:pic>
    </p:spTree>
    <p:extLst>
      <p:ext uri="{BB962C8B-B14F-4D97-AF65-F5344CB8AC3E}">
        <p14:creationId xmlns:p14="http://schemas.microsoft.com/office/powerpoint/2010/main" val="32295871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23728" y="404664"/>
            <a:ext cx="1008111" cy="4320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404664"/>
            <a:ext cx="2204718"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a:t>
            </a:r>
            <a:endParaRPr lang="en-US" dirty="0" smtClean="0">
              <a:solidFill>
                <a:schemeClr val="tx1"/>
              </a:solidFill>
            </a:endParaRPr>
          </a:p>
          <a:p>
            <a:pPr algn="ctr"/>
            <a:r>
              <a:rPr lang="en-US" dirty="0" smtClean="0">
                <a:solidFill>
                  <a:schemeClr val="tx1"/>
                </a:solidFill>
              </a:rPr>
              <a:t>1 </a:t>
            </a:r>
            <a:r>
              <a:rPr lang="en-US" dirty="0" smtClean="0">
                <a:solidFill>
                  <a:schemeClr val="tx1"/>
                </a:solidFill>
              </a:rPr>
              <a:t>triangulation</a:t>
            </a:r>
            <a:endParaRPr lang="en-US" dirty="0">
              <a:solidFill>
                <a:schemeClr val="tx1"/>
              </a:solidFill>
            </a:endParaRPr>
          </a:p>
        </p:txBody>
      </p:sp>
      <p:sp>
        <p:nvSpPr>
          <p:cNvPr id="39" name="Rounded Rectangle 38"/>
          <p:cNvSpPr/>
          <p:nvPr/>
        </p:nvSpPr>
        <p:spPr>
          <a:xfrm>
            <a:off x="3262687" y="404664"/>
            <a:ext cx="1208667"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123728" y="934062"/>
            <a:ext cx="1008112" cy="4787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131840" y="938526"/>
            <a:ext cx="864095" cy="4742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Plâtres</a:t>
            </a:r>
            <a:endParaRPr lang="en-US" dirty="0">
              <a:solidFill>
                <a:schemeClr val="tx1"/>
              </a:solidFill>
            </a:endParaRPr>
          </a:p>
        </p:txBody>
      </p:sp>
      <p:sp>
        <p:nvSpPr>
          <p:cNvPr id="42" name="Rounded Rectangle 41"/>
          <p:cNvSpPr/>
          <p:nvPr/>
        </p:nvSpPr>
        <p:spPr>
          <a:xfrm>
            <a:off x="5243214" y="942570"/>
            <a:ext cx="1633042" cy="470206"/>
          </a:xfrm>
          <a:prstGeom prst="round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r>
              <a:rPr lang="en-US" dirty="0" smtClean="0">
                <a:solidFill>
                  <a:schemeClr val="tx1"/>
                </a:solidFill>
              </a:rPr>
              <a:t> </a:t>
            </a:r>
            <a:r>
              <a:rPr lang="en-US" dirty="0" err="1" smtClean="0">
                <a:solidFill>
                  <a:schemeClr val="tx1"/>
                </a:solidFill>
              </a:rPr>
              <a:t>amplificateur</a:t>
            </a:r>
            <a:endParaRPr lang="en-US" dirty="0">
              <a:solidFill>
                <a:schemeClr val="tx1"/>
              </a:solidFill>
            </a:endParaRPr>
          </a:p>
        </p:txBody>
      </p:sp>
      <p:sp>
        <p:nvSpPr>
          <p:cNvPr id="43" name="Rounded Rectangle 42"/>
          <p:cNvSpPr/>
          <p:nvPr/>
        </p:nvSpPr>
        <p:spPr>
          <a:xfrm>
            <a:off x="4044558" y="942019"/>
            <a:ext cx="1175514" cy="305446"/>
          </a:xfrm>
          <a:prstGeom prst="roundRect">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r>
              <a:rPr lang="en-US" dirty="0" smtClean="0">
                <a:solidFill>
                  <a:schemeClr val="tx1"/>
                </a:solidFill>
              </a:rPr>
              <a:t> traction</a:t>
            </a:r>
            <a:endParaRPr lang="en-US" dirty="0">
              <a:solidFill>
                <a:schemeClr val="tx1"/>
              </a:solidFill>
            </a:endParaRPr>
          </a:p>
        </p:txBody>
      </p:sp>
      <p:sp>
        <p:nvSpPr>
          <p:cNvPr id="35" name="Rounded Rectangle 34"/>
          <p:cNvSpPr/>
          <p:nvPr/>
        </p:nvSpPr>
        <p:spPr>
          <a:xfrm>
            <a:off x="6790366" y="162230"/>
            <a:ext cx="1613414" cy="506510"/>
          </a:xfrm>
          <a:prstGeom prst="roundRect">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 modules </a:t>
            </a:r>
            <a:r>
              <a:rPr lang="en-US" b="1" dirty="0" err="1" smtClean="0">
                <a:solidFill>
                  <a:schemeClr val="tx1"/>
                </a:solidFill>
              </a:rPr>
              <a:t>obligatoires</a:t>
            </a:r>
            <a:endParaRPr lang="en-US" dirty="0">
              <a:solidFill>
                <a:schemeClr val="tx1"/>
              </a:solidFill>
            </a:endParaRPr>
          </a:p>
        </p:txBody>
      </p:sp>
    </p:spTree>
    <p:extLst>
      <p:ext uri="{BB962C8B-B14F-4D97-AF65-F5344CB8AC3E}">
        <p14:creationId xmlns:p14="http://schemas.microsoft.com/office/powerpoint/2010/main" val="35082493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 </a:t>
            </a:r>
            <a:r>
              <a:rPr lang="en-US" sz="1400" dirty="0" err="1" smtClean="0"/>
              <a:t>obligatoires</a:t>
            </a:r>
            <a:r>
              <a:rPr lang="en-US" sz="1400" dirty="0" smtClean="0"/>
              <a:t>: Guide phase </a:t>
            </a:r>
            <a:r>
              <a:rPr lang="en-US" sz="1400" dirty="0" err="1" smtClean="0"/>
              <a:t>approfondissement</a:t>
            </a:r>
            <a:r>
              <a:rPr lang="en-US" sz="1400" dirty="0" smtClean="0"/>
              <a:t> </a:t>
            </a:r>
            <a:endParaRPr lang="en-US" sz="1400"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92747" y="404664"/>
            <a:ext cx="1018044" cy="415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404664"/>
            <a:ext cx="2204718"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1 triangulation</a:t>
            </a:r>
            <a:endParaRPr lang="en-US" dirty="0">
              <a:solidFill>
                <a:schemeClr val="tx1"/>
              </a:solidFill>
            </a:endParaRPr>
          </a:p>
        </p:txBody>
      </p:sp>
      <p:sp>
        <p:nvSpPr>
          <p:cNvPr id="39" name="Rounded Rectangle 38"/>
          <p:cNvSpPr/>
          <p:nvPr/>
        </p:nvSpPr>
        <p:spPr>
          <a:xfrm>
            <a:off x="3262687" y="404664"/>
            <a:ext cx="1208667"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123728" y="934062"/>
            <a:ext cx="1009994" cy="4787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203848" y="938526"/>
            <a:ext cx="864096" cy="4022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Plâtres</a:t>
            </a:r>
            <a:endParaRPr lang="en-US" dirty="0">
              <a:solidFill>
                <a:schemeClr val="tx1"/>
              </a:solidFill>
            </a:endParaRPr>
          </a:p>
        </p:txBody>
      </p:sp>
      <p:sp>
        <p:nvSpPr>
          <p:cNvPr id="42" name="Rounded Rectangle 41"/>
          <p:cNvSpPr/>
          <p:nvPr/>
        </p:nvSpPr>
        <p:spPr>
          <a:xfrm>
            <a:off x="5243214" y="942570"/>
            <a:ext cx="1633042" cy="3981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r>
              <a:rPr lang="en-US" dirty="0" smtClean="0">
                <a:solidFill>
                  <a:schemeClr val="tx1"/>
                </a:solidFill>
              </a:rPr>
              <a:t> </a:t>
            </a:r>
            <a:r>
              <a:rPr lang="en-US" dirty="0" err="1" smtClean="0">
                <a:solidFill>
                  <a:schemeClr val="tx1"/>
                </a:solidFill>
              </a:rPr>
              <a:t>amplificateur</a:t>
            </a:r>
            <a:endParaRPr lang="en-US" dirty="0">
              <a:solidFill>
                <a:schemeClr val="tx1"/>
              </a:solidFill>
            </a:endParaRPr>
          </a:p>
        </p:txBody>
      </p:sp>
      <p:sp>
        <p:nvSpPr>
          <p:cNvPr id="43" name="Rounded Rectangle 42"/>
          <p:cNvSpPr/>
          <p:nvPr/>
        </p:nvSpPr>
        <p:spPr>
          <a:xfrm>
            <a:off x="4072986" y="942019"/>
            <a:ext cx="1147086" cy="305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r>
              <a:rPr lang="en-US" dirty="0" smtClean="0">
                <a:solidFill>
                  <a:schemeClr val="tx1"/>
                </a:solidFill>
              </a:rPr>
              <a:t> traction</a:t>
            </a:r>
            <a:endParaRPr lang="en-US" dirty="0">
              <a:solidFill>
                <a:schemeClr val="tx1"/>
              </a:solidFill>
            </a:endParaRPr>
          </a:p>
        </p:txBody>
      </p:sp>
      <p:sp>
        <p:nvSpPr>
          <p:cNvPr id="44" name="Rounded Rectangle 43"/>
          <p:cNvSpPr/>
          <p:nvPr/>
        </p:nvSpPr>
        <p:spPr>
          <a:xfrm>
            <a:off x="4019768" y="1736432"/>
            <a:ext cx="1704360" cy="5404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4</a:t>
            </a:r>
            <a:r>
              <a:rPr lang="en-US" dirty="0" smtClean="0">
                <a:solidFill>
                  <a:schemeClr val="tx1"/>
                </a:solidFill>
              </a:rPr>
              <a:t> fixation </a:t>
            </a:r>
            <a:r>
              <a:rPr lang="en-US" dirty="0" err="1" smtClean="0">
                <a:solidFill>
                  <a:schemeClr val="tx1"/>
                </a:solidFill>
              </a:rPr>
              <a:t>externe</a:t>
            </a:r>
            <a:endParaRPr lang="en-US" dirty="0">
              <a:solidFill>
                <a:schemeClr val="tx1"/>
              </a:solidFill>
            </a:endParaRPr>
          </a:p>
        </p:txBody>
      </p:sp>
      <p:sp>
        <p:nvSpPr>
          <p:cNvPr id="46" name="Rounded Rectangle 45"/>
          <p:cNvSpPr/>
          <p:nvPr/>
        </p:nvSpPr>
        <p:spPr>
          <a:xfrm>
            <a:off x="5714821" y="1829812"/>
            <a:ext cx="1377459" cy="32195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a:t>
            </a:r>
            <a:r>
              <a:rPr lang="en-US" dirty="0" smtClean="0">
                <a:solidFill>
                  <a:schemeClr val="tx1"/>
                </a:solidFill>
              </a:rPr>
              <a:t> </a:t>
            </a:r>
            <a:r>
              <a:rPr lang="en-US" dirty="0" err="1" smtClean="0">
                <a:solidFill>
                  <a:schemeClr val="tx1"/>
                </a:solidFill>
              </a:rPr>
              <a:t>enclouage</a:t>
            </a:r>
            <a:endParaRPr lang="en-US" dirty="0">
              <a:solidFill>
                <a:schemeClr val="tx1"/>
              </a:solidFill>
            </a:endParaRPr>
          </a:p>
        </p:txBody>
      </p:sp>
      <p:sp>
        <p:nvSpPr>
          <p:cNvPr id="48" name="Rounded Rectangle 47"/>
          <p:cNvSpPr/>
          <p:nvPr/>
        </p:nvSpPr>
        <p:spPr>
          <a:xfrm>
            <a:off x="2192747" y="1829812"/>
            <a:ext cx="1774761" cy="7350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b="1" dirty="0" smtClean="0">
                <a:solidFill>
                  <a:schemeClr val="tx1"/>
                </a:solidFill>
              </a:rPr>
              <a:t>3</a:t>
            </a:r>
            <a:r>
              <a:rPr lang="en-US" dirty="0" smtClean="0">
                <a:solidFill>
                  <a:schemeClr val="tx1"/>
                </a:solidFill>
              </a:rPr>
              <a:t> </a:t>
            </a:r>
            <a:r>
              <a:rPr lang="en-US" dirty="0" err="1" smtClean="0">
                <a:solidFill>
                  <a:schemeClr val="tx1"/>
                </a:solidFill>
              </a:rPr>
              <a:t>ostéosynthèse</a:t>
            </a:r>
            <a:r>
              <a:rPr lang="en-US" dirty="0" smtClean="0">
                <a:solidFill>
                  <a:schemeClr val="tx1"/>
                </a:solidFill>
              </a:rPr>
              <a:t> base </a:t>
            </a:r>
            <a:endParaRPr lang="en-US" dirty="0">
              <a:solidFill>
                <a:schemeClr val="tx1"/>
              </a:solidFill>
            </a:endParaRPr>
          </a:p>
        </p:txBody>
      </p:sp>
      <p:sp>
        <p:nvSpPr>
          <p:cNvPr id="60" name="Rounded Rectangle 59"/>
          <p:cNvSpPr/>
          <p:nvPr/>
        </p:nvSpPr>
        <p:spPr>
          <a:xfrm>
            <a:off x="3923928" y="2276872"/>
            <a:ext cx="2536862" cy="313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a:t>
            </a:r>
            <a:r>
              <a:rPr lang="en-US" dirty="0" smtClean="0">
                <a:solidFill>
                  <a:schemeClr val="tx1"/>
                </a:solidFill>
              </a:rPr>
              <a:t> situations </a:t>
            </a:r>
            <a:r>
              <a:rPr lang="en-US" dirty="0" err="1" smtClean="0">
                <a:solidFill>
                  <a:schemeClr val="tx1"/>
                </a:solidFill>
              </a:rPr>
              <a:t>d’urgence</a:t>
            </a:r>
            <a:endParaRPr lang="en-US" dirty="0">
              <a:solidFill>
                <a:schemeClr val="tx1"/>
              </a:solidFill>
            </a:endParaRPr>
          </a:p>
        </p:txBody>
      </p:sp>
      <p:sp>
        <p:nvSpPr>
          <p:cNvPr id="45" name="Rounded Rectangle 44"/>
          <p:cNvSpPr/>
          <p:nvPr/>
        </p:nvSpPr>
        <p:spPr>
          <a:xfrm>
            <a:off x="6790366" y="162230"/>
            <a:ext cx="1613414" cy="506510"/>
          </a:xfrm>
          <a:prstGeom prst="roundRect">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 modules </a:t>
            </a:r>
            <a:r>
              <a:rPr lang="en-US" b="1" dirty="0" err="1" smtClean="0">
                <a:solidFill>
                  <a:schemeClr val="tx1"/>
                </a:solidFill>
              </a:rPr>
              <a:t>obligatoires</a:t>
            </a:r>
            <a:endParaRPr lang="en-US" dirty="0">
              <a:solidFill>
                <a:schemeClr val="tx1"/>
              </a:solidFill>
            </a:endParaRPr>
          </a:p>
        </p:txBody>
      </p:sp>
    </p:spTree>
    <p:extLst>
      <p:ext uri="{BB962C8B-B14F-4D97-AF65-F5344CB8AC3E}">
        <p14:creationId xmlns:p14="http://schemas.microsoft.com/office/powerpoint/2010/main" val="29895493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a:t>
            </a:r>
            <a:r>
              <a:rPr lang="en-US" sz="1600" dirty="0" smtClean="0"/>
              <a:t> </a:t>
            </a:r>
            <a:r>
              <a:rPr lang="en-US" sz="1600" dirty="0" err="1" smtClean="0"/>
              <a:t>obligatoires</a:t>
            </a:r>
            <a:r>
              <a:rPr lang="en-US" sz="2000" dirty="0" smtClean="0"/>
              <a:t>: </a:t>
            </a:r>
            <a:r>
              <a:rPr lang="en-US" sz="1400" dirty="0" smtClean="0"/>
              <a:t>Guide phase </a:t>
            </a:r>
            <a:r>
              <a:rPr lang="en-US" sz="1400" dirty="0" err="1" smtClean="0"/>
              <a:t>approfondissement</a:t>
            </a:r>
            <a:r>
              <a:rPr lang="en-US" sz="1400" dirty="0" smtClean="0"/>
              <a:t> </a:t>
            </a:r>
            <a:endParaRPr lang="en-US" sz="1600"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92747" y="404664"/>
            <a:ext cx="1018044" cy="415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404664"/>
            <a:ext cx="2204718"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1 triangulation</a:t>
            </a:r>
            <a:endParaRPr lang="en-US" dirty="0">
              <a:solidFill>
                <a:schemeClr val="tx1"/>
              </a:solidFill>
            </a:endParaRPr>
          </a:p>
        </p:txBody>
      </p:sp>
      <p:sp>
        <p:nvSpPr>
          <p:cNvPr id="39" name="Rounded Rectangle 38"/>
          <p:cNvSpPr/>
          <p:nvPr/>
        </p:nvSpPr>
        <p:spPr>
          <a:xfrm>
            <a:off x="3262687" y="404664"/>
            <a:ext cx="1208667"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121846" y="934062"/>
            <a:ext cx="1009994" cy="4787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131840" y="938526"/>
            <a:ext cx="864096" cy="4022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Plâtres</a:t>
            </a:r>
            <a:endParaRPr lang="en-US" dirty="0">
              <a:solidFill>
                <a:schemeClr val="tx1"/>
              </a:solidFill>
            </a:endParaRPr>
          </a:p>
        </p:txBody>
      </p:sp>
      <p:sp>
        <p:nvSpPr>
          <p:cNvPr id="42" name="Rounded Rectangle 41"/>
          <p:cNvSpPr/>
          <p:nvPr/>
        </p:nvSpPr>
        <p:spPr>
          <a:xfrm>
            <a:off x="5171206" y="942570"/>
            <a:ext cx="1777058" cy="31340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r>
              <a:rPr lang="en-US" dirty="0" smtClean="0">
                <a:solidFill>
                  <a:schemeClr val="tx1"/>
                </a:solidFill>
              </a:rPr>
              <a:t> </a:t>
            </a:r>
            <a:r>
              <a:rPr lang="en-US" dirty="0" err="1" smtClean="0">
                <a:solidFill>
                  <a:schemeClr val="tx1"/>
                </a:solidFill>
              </a:rPr>
              <a:t>amplificateur</a:t>
            </a:r>
            <a:endParaRPr lang="en-US" dirty="0">
              <a:solidFill>
                <a:schemeClr val="tx1"/>
              </a:solidFill>
            </a:endParaRPr>
          </a:p>
        </p:txBody>
      </p:sp>
      <p:sp>
        <p:nvSpPr>
          <p:cNvPr id="43" name="Rounded Rectangle 42"/>
          <p:cNvSpPr/>
          <p:nvPr/>
        </p:nvSpPr>
        <p:spPr>
          <a:xfrm>
            <a:off x="3995936" y="942019"/>
            <a:ext cx="1147086" cy="305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r>
              <a:rPr lang="en-US" dirty="0" smtClean="0">
                <a:solidFill>
                  <a:schemeClr val="tx1"/>
                </a:solidFill>
              </a:rPr>
              <a:t> traction</a:t>
            </a:r>
            <a:endParaRPr lang="en-US" dirty="0">
              <a:solidFill>
                <a:schemeClr val="tx1"/>
              </a:solidFill>
            </a:endParaRPr>
          </a:p>
        </p:txBody>
      </p:sp>
      <p:sp>
        <p:nvSpPr>
          <p:cNvPr id="45" name="Rounded Rectangle 44"/>
          <p:cNvSpPr/>
          <p:nvPr/>
        </p:nvSpPr>
        <p:spPr>
          <a:xfrm>
            <a:off x="5351690" y="2897358"/>
            <a:ext cx="1812598" cy="3120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2</a:t>
            </a:r>
            <a:endParaRPr lang="en-US" dirty="0">
              <a:solidFill>
                <a:schemeClr val="tx1"/>
              </a:solidFill>
            </a:endParaRPr>
          </a:p>
        </p:txBody>
      </p:sp>
      <p:sp>
        <p:nvSpPr>
          <p:cNvPr id="47" name="Rounded Rectangle 46"/>
          <p:cNvSpPr/>
          <p:nvPr/>
        </p:nvSpPr>
        <p:spPr>
          <a:xfrm>
            <a:off x="2200797" y="2891080"/>
            <a:ext cx="1199893" cy="60992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7</a:t>
            </a:r>
            <a:r>
              <a:rPr lang="en-US" dirty="0" smtClean="0">
                <a:solidFill>
                  <a:schemeClr val="tx1"/>
                </a:solidFill>
              </a:rPr>
              <a:t> VA  </a:t>
            </a:r>
            <a:r>
              <a:rPr lang="en-US" dirty="0" err="1" smtClean="0">
                <a:solidFill>
                  <a:schemeClr val="tx1"/>
                </a:solidFill>
              </a:rPr>
              <a:t>spécial</a:t>
            </a:r>
            <a:r>
              <a:rPr lang="en-US" dirty="0" smtClean="0">
                <a:solidFill>
                  <a:schemeClr val="tx1"/>
                </a:solidFill>
              </a:rPr>
              <a:t>.</a:t>
            </a:r>
            <a:endParaRPr lang="en-US" dirty="0">
              <a:solidFill>
                <a:schemeClr val="tx1"/>
              </a:solidFill>
            </a:endParaRPr>
          </a:p>
        </p:txBody>
      </p:sp>
      <p:sp>
        <p:nvSpPr>
          <p:cNvPr id="50" name="Rounded Rectangle 49"/>
          <p:cNvSpPr/>
          <p:nvPr/>
        </p:nvSpPr>
        <p:spPr>
          <a:xfrm>
            <a:off x="3421793" y="2894791"/>
            <a:ext cx="1908794" cy="46220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 8 </a:t>
            </a:r>
            <a:r>
              <a:rPr lang="en-US" dirty="0" err="1" smtClean="0">
                <a:solidFill>
                  <a:schemeClr val="tx1"/>
                </a:solidFill>
              </a:rPr>
              <a:t>arthroplasties</a:t>
            </a:r>
            <a:r>
              <a:rPr lang="en-US" dirty="0" smtClean="0">
                <a:solidFill>
                  <a:schemeClr val="tx1"/>
                </a:solidFill>
              </a:rPr>
              <a:t> </a:t>
            </a:r>
            <a:endParaRPr lang="en-US" dirty="0" smtClean="0">
              <a:solidFill>
                <a:schemeClr val="tx1"/>
              </a:solidFill>
            </a:endParaRPr>
          </a:p>
          <a:p>
            <a:pPr algn="ctr"/>
            <a:r>
              <a:rPr lang="en-US" dirty="0" smtClean="0">
                <a:solidFill>
                  <a:schemeClr val="tx1"/>
                </a:solidFill>
              </a:rPr>
              <a:t>1 </a:t>
            </a:r>
            <a:r>
              <a:rPr lang="en-US" dirty="0" smtClean="0">
                <a:solidFill>
                  <a:schemeClr val="tx1"/>
                </a:solidFill>
              </a:rPr>
              <a:t>bases</a:t>
            </a:r>
            <a:endParaRPr lang="en-US" dirty="0">
              <a:solidFill>
                <a:schemeClr val="tx1"/>
              </a:solidFill>
            </a:endParaRPr>
          </a:p>
        </p:txBody>
      </p:sp>
      <p:sp>
        <p:nvSpPr>
          <p:cNvPr id="61" name="Rounded Rectangle 60"/>
          <p:cNvSpPr/>
          <p:nvPr/>
        </p:nvSpPr>
        <p:spPr>
          <a:xfrm>
            <a:off x="3813342" y="3356992"/>
            <a:ext cx="2270826" cy="3206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a:t>
            </a:r>
            <a:r>
              <a:rPr lang="en-US" dirty="0" smtClean="0">
                <a:solidFill>
                  <a:schemeClr val="tx1"/>
                </a:solidFill>
              </a:rPr>
              <a:t> </a:t>
            </a:r>
            <a:r>
              <a:rPr lang="en-US" dirty="0" err="1" smtClean="0">
                <a:solidFill>
                  <a:schemeClr val="tx1"/>
                </a:solidFill>
              </a:rPr>
              <a:t>lambeaux</a:t>
            </a:r>
            <a:r>
              <a:rPr lang="en-US" dirty="0" smtClean="0">
                <a:solidFill>
                  <a:schemeClr val="tx1"/>
                </a:solidFill>
              </a:rPr>
              <a:t> 1 base</a:t>
            </a:r>
            <a:endParaRPr lang="en-US" dirty="0">
              <a:solidFill>
                <a:schemeClr val="tx1"/>
              </a:solidFill>
            </a:endParaRPr>
          </a:p>
        </p:txBody>
      </p:sp>
      <p:sp>
        <p:nvSpPr>
          <p:cNvPr id="49" name="Rounded Rectangle 48"/>
          <p:cNvSpPr/>
          <p:nvPr/>
        </p:nvSpPr>
        <p:spPr>
          <a:xfrm>
            <a:off x="4019768" y="1830822"/>
            <a:ext cx="1475247" cy="4460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4</a:t>
            </a:r>
            <a:r>
              <a:rPr lang="en-US" dirty="0" smtClean="0">
                <a:solidFill>
                  <a:schemeClr val="tx1"/>
                </a:solidFill>
              </a:rPr>
              <a:t> fixation </a:t>
            </a:r>
            <a:r>
              <a:rPr lang="en-US" dirty="0" err="1" smtClean="0">
                <a:solidFill>
                  <a:schemeClr val="tx1"/>
                </a:solidFill>
              </a:rPr>
              <a:t>externe</a:t>
            </a:r>
            <a:endParaRPr lang="en-US" dirty="0">
              <a:solidFill>
                <a:schemeClr val="tx1"/>
              </a:solidFill>
            </a:endParaRPr>
          </a:p>
        </p:txBody>
      </p:sp>
      <p:sp>
        <p:nvSpPr>
          <p:cNvPr id="51" name="Rounded Rectangle 50"/>
          <p:cNvSpPr/>
          <p:nvPr/>
        </p:nvSpPr>
        <p:spPr>
          <a:xfrm>
            <a:off x="5570805" y="1829812"/>
            <a:ext cx="1521475" cy="32195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a:t>
            </a:r>
            <a:r>
              <a:rPr lang="en-US" dirty="0" smtClean="0">
                <a:solidFill>
                  <a:schemeClr val="tx1"/>
                </a:solidFill>
              </a:rPr>
              <a:t> </a:t>
            </a:r>
            <a:r>
              <a:rPr lang="en-US" dirty="0" err="1" smtClean="0">
                <a:solidFill>
                  <a:schemeClr val="tx1"/>
                </a:solidFill>
              </a:rPr>
              <a:t>enclouage</a:t>
            </a:r>
            <a:endParaRPr lang="en-US" dirty="0">
              <a:solidFill>
                <a:schemeClr val="tx1"/>
              </a:solidFill>
            </a:endParaRPr>
          </a:p>
        </p:txBody>
      </p:sp>
      <p:sp>
        <p:nvSpPr>
          <p:cNvPr id="52" name="Rounded Rectangle 51"/>
          <p:cNvSpPr/>
          <p:nvPr/>
        </p:nvSpPr>
        <p:spPr>
          <a:xfrm>
            <a:off x="2192747" y="1829812"/>
            <a:ext cx="1774761" cy="7350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b="1" dirty="0" smtClean="0">
                <a:solidFill>
                  <a:schemeClr val="tx1"/>
                </a:solidFill>
              </a:rPr>
              <a:t>3</a:t>
            </a:r>
            <a:r>
              <a:rPr lang="en-US" dirty="0" smtClean="0">
                <a:solidFill>
                  <a:schemeClr val="tx1"/>
                </a:solidFill>
              </a:rPr>
              <a:t> </a:t>
            </a:r>
            <a:r>
              <a:rPr lang="en-US" dirty="0" err="1" smtClean="0">
                <a:solidFill>
                  <a:schemeClr val="tx1"/>
                </a:solidFill>
              </a:rPr>
              <a:t>ostéosynthèse</a:t>
            </a:r>
            <a:r>
              <a:rPr lang="en-US" dirty="0" smtClean="0">
                <a:solidFill>
                  <a:schemeClr val="tx1"/>
                </a:solidFill>
              </a:rPr>
              <a:t> base </a:t>
            </a:r>
            <a:endParaRPr lang="en-US" dirty="0">
              <a:solidFill>
                <a:schemeClr val="tx1"/>
              </a:solidFill>
            </a:endParaRPr>
          </a:p>
        </p:txBody>
      </p:sp>
      <p:sp>
        <p:nvSpPr>
          <p:cNvPr id="55" name="Rounded Rectangle 54"/>
          <p:cNvSpPr/>
          <p:nvPr/>
        </p:nvSpPr>
        <p:spPr>
          <a:xfrm>
            <a:off x="3691322" y="2323549"/>
            <a:ext cx="2680878" cy="313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a:t>
            </a:r>
            <a:r>
              <a:rPr lang="en-US" dirty="0" smtClean="0">
                <a:solidFill>
                  <a:schemeClr val="tx1"/>
                </a:solidFill>
              </a:rPr>
              <a:t> situations </a:t>
            </a:r>
            <a:r>
              <a:rPr lang="en-US" dirty="0" err="1" smtClean="0">
                <a:solidFill>
                  <a:schemeClr val="tx1"/>
                </a:solidFill>
              </a:rPr>
              <a:t>d’urgence</a:t>
            </a:r>
            <a:endParaRPr lang="en-US" dirty="0">
              <a:solidFill>
                <a:schemeClr val="tx1"/>
              </a:solidFill>
            </a:endParaRPr>
          </a:p>
        </p:txBody>
      </p:sp>
      <p:sp>
        <p:nvSpPr>
          <p:cNvPr id="44" name="Rounded Rectangle 43"/>
          <p:cNvSpPr/>
          <p:nvPr/>
        </p:nvSpPr>
        <p:spPr>
          <a:xfrm>
            <a:off x="6790366" y="162230"/>
            <a:ext cx="1613414" cy="506510"/>
          </a:xfrm>
          <a:prstGeom prst="roundRect">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 modules </a:t>
            </a:r>
            <a:r>
              <a:rPr lang="en-US" b="1" dirty="0" err="1" smtClean="0">
                <a:solidFill>
                  <a:schemeClr val="tx1"/>
                </a:solidFill>
              </a:rPr>
              <a:t>obligatoires</a:t>
            </a:r>
            <a:endParaRPr lang="en-US" dirty="0">
              <a:solidFill>
                <a:schemeClr val="tx1"/>
              </a:solidFill>
            </a:endParaRPr>
          </a:p>
        </p:txBody>
      </p:sp>
    </p:spTree>
    <p:extLst>
      <p:ext uri="{BB962C8B-B14F-4D97-AF65-F5344CB8AC3E}">
        <p14:creationId xmlns:p14="http://schemas.microsoft.com/office/powerpoint/2010/main" val="20696258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 </a:t>
            </a:r>
            <a:r>
              <a:rPr lang="en-US" sz="1400" dirty="0" err="1" smtClean="0"/>
              <a:t>obligatoires</a:t>
            </a:r>
            <a:r>
              <a:rPr lang="en-US" sz="1400" dirty="0" smtClean="0"/>
              <a:t>: Guide phase </a:t>
            </a:r>
            <a:r>
              <a:rPr lang="en-US" sz="1400" dirty="0" err="1" smtClean="0"/>
              <a:t>approfondissement</a:t>
            </a:r>
            <a:r>
              <a:rPr lang="en-US" sz="1400" dirty="0" smtClean="0"/>
              <a:t> </a:t>
            </a:r>
            <a:endParaRPr lang="en-US" sz="1400"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Modules </a:t>
            </a:r>
            <a:r>
              <a:rPr lang="en-US" sz="1600" dirty="0" err="1" smtClean="0"/>
              <a:t>optionnels</a:t>
            </a:r>
            <a:r>
              <a:rPr lang="en-US" sz="1600" dirty="0" smtClean="0"/>
              <a:t> </a:t>
            </a:r>
            <a:r>
              <a:rPr lang="en-US" sz="1600" dirty="0" err="1" smtClean="0"/>
              <a:t>selon</a:t>
            </a:r>
            <a:r>
              <a:rPr lang="en-US" sz="1600" dirty="0" smtClean="0"/>
              <a:t> coloration et/</a:t>
            </a:r>
            <a:r>
              <a:rPr lang="en-US" sz="1600" dirty="0" err="1" smtClean="0"/>
              <a:t>ou</a:t>
            </a:r>
            <a:r>
              <a:rPr lang="en-US" sz="1600" dirty="0" smtClean="0"/>
              <a:t> FST</a:t>
            </a:r>
            <a:endParaRPr lang="en-US" sz="1600"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23728" y="404664"/>
            <a:ext cx="1018044"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404664"/>
            <a:ext cx="2233814"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1 triangulation</a:t>
            </a:r>
            <a:endParaRPr lang="en-US" dirty="0">
              <a:solidFill>
                <a:schemeClr val="tx1"/>
              </a:solidFill>
            </a:endParaRPr>
          </a:p>
        </p:txBody>
      </p:sp>
      <p:sp>
        <p:nvSpPr>
          <p:cNvPr id="39" name="Rounded Rectangle 38"/>
          <p:cNvSpPr/>
          <p:nvPr/>
        </p:nvSpPr>
        <p:spPr>
          <a:xfrm>
            <a:off x="3262687" y="404664"/>
            <a:ext cx="1208667"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123728" y="934062"/>
            <a:ext cx="1009994" cy="4787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131840" y="938526"/>
            <a:ext cx="864096" cy="4022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Plâtres</a:t>
            </a:r>
            <a:endParaRPr lang="en-US" dirty="0">
              <a:solidFill>
                <a:schemeClr val="tx1"/>
              </a:solidFill>
            </a:endParaRPr>
          </a:p>
        </p:txBody>
      </p:sp>
      <p:sp>
        <p:nvSpPr>
          <p:cNvPr id="42" name="Rounded Rectangle 41"/>
          <p:cNvSpPr/>
          <p:nvPr/>
        </p:nvSpPr>
        <p:spPr>
          <a:xfrm>
            <a:off x="5171206" y="942570"/>
            <a:ext cx="1777058" cy="31340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r>
              <a:rPr lang="en-US" dirty="0" smtClean="0">
                <a:solidFill>
                  <a:schemeClr val="tx1"/>
                </a:solidFill>
              </a:rPr>
              <a:t> </a:t>
            </a:r>
            <a:r>
              <a:rPr lang="en-US" dirty="0" err="1" smtClean="0">
                <a:solidFill>
                  <a:schemeClr val="tx1"/>
                </a:solidFill>
              </a:rPr>
              <a:t>amplificateur</a:t>
            </a:r>
            <a:endParaRPr lang="en-US" dirty="0">
              <a:solidFill>
                <a:schemeClr val="tx1"/>
              </a:solidFill>
            </a:endParaRPr>
          </a:p>
        </p:txBody>
      </p:sp>
      <p:sp>
        <p:nvSpPr>
          <p:cNvPr id="43" name="Rounded Rectangle 42"/>
          <p:cNvSpPr/>
          <p:nvPr/>
        </p:nvSpPr>
        <p:spPr>
          <a:xfrm>
            <a:off x="3995936" y="942019"/>
            <a:ext cx="1147086" cy="305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r>
              <a:rPr lang="en-US" dirty="0" smtClean="0">
                <a:solidFill>
                  <a:schemeClr val="tx1"/>
                </a:solidFill>
              </a:rPr>
              <a:t> traction</a:t>
            </a:r>
            <a:endParaRPr lang="en-US" dirty="0">
              <a:solidFill>
                <a:schemeClr val="tx1"/>
              </a:solidFill>
            </a:endParaRPr>
          </a:p>
        </p:txBody>
      </p:sp>
      <p:sp>
        <p:nvSpPr>
          <p:cNvPr id="49" name="Rounded Rectangle 48"/>
          <p:cNvSpPr/>
          <p:nvPr/>
        </p:nvSpPr>
        <p:spPr>
          <a:xfrm>
            <a:off x="2195736" y="4005064"/>
            <a:ext cx="892410" cy="5040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11</a:t>
            </a:r>
            <a:r>
              <a:rPr lang="en-US" dirty="0" smtClean="0">
                <a:solidFill>
                  <a:schemeClr val="tx1"/>
                </a:solidFill>
              </a:rPr>
              <a:t> rachis</a:t>
            </a:r>
            <a:endParaRPr lang="en-US" dirty="0">
              <a:solidFill>
                <a:schemeClr val="tx1"/>
              </a:solidFill>
            </a:endParaRPr>
          </a:p>
        </p:txBody>
      </p:sp>
      <p:sp>
        <p:nvSpPr>
          <p:cNvPr id="51" name="Rounded Rectangle 50"/>
          <p:cNvSpPr/>
          <p:nvPr/>
        </p:nvSpPr>
        <p:spPr>
          <a:xfrm>
            <a:off x="3419872" y="3979149"/>
            <a:ext cx="2605406" cy="3886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12</a:t>
            </a:r>
            <a:r>
              <a:rPr lang="en-US" dirty="0" smtClean="0">
                <a:solidFill>
                  <a:schemeClr val="tx1"/>
                </a:solidFill>
              </a:rPr>
              <a:t> </a:t>
            </a:r>
            <a:r>
              <a:rPr lang="en-US" dirty="0" err="1">
                <a:solidFill>
                  <a:schemeClr val="tx1"/>
                </a:solidFill>
              </a:rPr>
              <a:t>l</a:t>
            </a:r>
            <a:r>
              <a:rPr lang="en-US" dirty="0" err="1" smtClean="0">
                <a:solidFill>
                  <a:schemeClr val="tx1"/>
                </a:solidFill>
              </a:rPr>
              <a:t>ambeaux</a:t>
            </a:r>
            <a:r>
              <a:rPr lang="en-US" dirty="0" smtClean="0">
                <a:solidFill>
                  <a:schemeClr val="tx1"/>
                </a:solidFill>
              </a:rPr>
              <a:t> 2 </a:t>
            </a:r>
            <a:r>
              <a:rPr lang="en-US" dirty="0" err="1" smtClean="0">
                <a:solidFill>
                  <a:schemeClr val="tx1"/>
                </a:solidFill>
              </a:rPr>
              <a:t>avancés</a:t>
            </a:r>
            <a:endParaRPr lang="en-US" dirty="0">
              <a:solidFill>
                <a:schemeClr val="tx1"/>
              </a:solidFill>
            </a:endParaRPr>
          </a:p>
        </p:txBody>
      </p:sp>
      <p:sp>
        <p:nvSpPr>
          <p:cNvPr id="52" name="Rounded Rectangle 51"/>
          <p:cNvSpPr/>
          <p:nvPr/>
        </p:nvSpPr>
        <p:spPr>
          <a:xfrm>
            <a:off x="3135331" y="4415346"/>
            <a:ext cx="3596909" cy="3854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13</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3 </a:t>
            </a:r>
            <a:r>
              <a:rPr lang="en-US" dirty="0" err="1" smtClean="0">
                <a:solidFill>
                  <a:schemeClr val="tx1"/>
                </a:solidFill>
              </a:rPr>
              <a:t>intervent</a:t>
            </a:r>
            <a:r>
              <a:rPr lang="en-US" dirty="0" smtClean="0">
                <a:solidFill>
                  <a:schemeClr val="tx1"/>
                </a:solidFill>
              </a:rPr>
              <a:t> </a:t>
            </a:r>
            <a:r>
              <a:rPr lang="en-US" dirty="0" err="1" smtClean="0">
                <a:solidFill>
                  <a:schemeClr val="tx1"/>
                </a:solidFill>
              </a:rPr>
              <a:t>avancée</a:t>
            </a:r>
            <a:endParaRPr lang="en-US" dirty="0">
              <a:solidFill>
                <a:schemeClr val="tx1"/>
              </a:solidFill>
            </a:endParaRPr>
          </a:p>
        </p:txBody>
      </p:sp>
      <p:sp>
        <p:nvSpPr>
          <p:cNvPr id="55" name="Rounded Rectangle 54"/>
          <p:cNvSpPr/>
          <p:nvPr/>
        </p:nvSpPr>
        <p:spPr>
          <a:xfrm>
            <a:off x="5351690" y="2897358"/>
            <a:ext cx="1884606" cy="3120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2</a:t>
            </a:r>
            <a:endParaRPr lang="en-US" dirty="0">
              <a:solidFill>
                <a:schemeClr val="tx1"/>
              </a:solidFill>
            </a:endParaRPr>
          </a:p>
        </p:txBody>
      </p:sp>
      <p:sp>
        <p:nvSpPr>
          <p:cNvPr id="59" name="Rounded Rectangle 58"/>
          <p:cNvSpPr/>
          <p:nvPr/>
        </p:nvSpPr>
        <p:spPr>
          <a:xfrm>
            <a:off x="2200797" y="2891080"/>
            <a:ext cx="1199893" cy="5379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7</a:t>
            </a:r>
            <a:r>
              <a:rPr lang="en-US" dirty="0" smtClean="0">
                <a:solidFill>
                  <a:schemeClr val="tx1"/>
                </a:solidFill>
              </a:rPr>
              <a:t> VA  </a:t>
            </a:r>
            <a:r>
              <a:rPr lang="en-US" dirty="0" err="1" smtClean="0">
                <a:solidFill>
                  <a:schemeClr val="tx1"/>
                </a:solidFill>
              </a:rPr>
              <a:t>spécial</a:t>
            </a:r>
            <a:r>
              <a:rPr lang="en-US" dirty="0" smtClean="0">
                <a:solidFill>
                  <a:schemeClr val="tx1"/>
                </a:solidFill>
              </a:rPr>
              <a:t>.</a:t>
            </a:r>
            <a:endParaRPr lang="en-US" dirty="0">
              <a:solidFill>
                <a:schemeClr val="tx1"/>
              </a:solidFill>
            </a:endParaRPr>
          </a:p>
        </p:txBody>
      </p:sp>
      <p:sp>
        <p:nvSpPr>
          <p:cNvPr id="62" name="Rounded Rectangle 61"/>
          <p:cNvSpPr/>
          <p:nvPr/>
        </p:nvSpPr>
        <p:spPr>
          <a:xfrm>
            <a:off x="3421793" y="2852936"/>
            <a:ext cx="1908794" cy="5040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 8 </a:t>
            </a:r>
            <a:r>
              <a:rPr lang="en-US" dirty="0" smtClean="0">
                <a:solidFill>
                  <a:schemeClr val="tx1"/>
                </a:solidFill>
              </a:rPr>
              <a:t>arthroplasties 1 bases</a:t>
            </a:r>
            <a:endParaRPr lang="en-US" dirty="0">
              <a:solidFill>
                <a:schemeClr val="tx1"/>
              </a:solidFill>
            </a:endParaRPr>
          </a:p>
        </p:txBody>
      </p:sp>
      <p:sp>
        <p:nvSpPr>
          <p:cNvPr id="69" name="Rounded Rectangle 68"/>
          <p:cNvSpPr/>
          <p:nvPr/>
        </p:nvSpPr>
        <p:spPr>
          <a:xfrm>
            <a:off x="3813342" y="3324339"/>
            <a:ext cx="2270825" cy="3206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a:t>
            </a:r>
            <a:r>
              <a:rPr lang="en-US" dirty="0" smtClean="0">
                <a:solidFill>
                  <a:schemeClr val="tx1"/>
                </a:solidFill>
              </a:rPr>
              <a:t> </a:t>
            </a:r>
            <a:r>
              <a:rPr lang="en-US" dirty="0" err="1" smtClean="0">
                <a:solidFill>
                  <a:schemeClr val="tx1"/>
                </a:solidFill>
              </a:rPr>
              <a:t>lambeaux</a:t>
            </a:r>
            <a:r>
              <a:rPr lang="en-US" dirty="0" smtClean="0">
                <a:solidFill>
                  <a:schemeClr val="tx1"/>
                </a:solidFill>
              </a:rPr>
              <a:t> 1 base</a:t>
            </a:r>
            <a:endParaRPr lang="en-US" dirty="0">
              <a:solidFill>
                <a:schemeClr val="tx1"/>
              </a:solidFill>
            </a:endParaRPr>
          </a:p>
        </p:txBody>
      </p:sp>
      <p:sp>
        <p:nvSpPr>
          <p:cNvPr id="79" name="Rounded Rectangle 78"/>
          <p:cNvSpPr/>
          <p:nvPr/>
        </p:nvSpPr>
        <p:spPr>
          <a:xfrm>
            <a:off x="6797689" y="3691590"/>
            <a:ext cx="1613414" cy="797349"/>
          </a:xfrm>
          <a:prstGeom prst="roundRect">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 modules </a:t>
            </a:r>
            <a:r>
              <a:rPr lang="en-US" b="1" dirty="0" err="1" smtClean="0">
                <a:solidFill>
                  <a:schemeClr val="tx1"/>
                </a:solidFill>
              </a:rPr>
              <a:t>optionnels</a:t>
            </a:r>
            <a:endParaRPr lang="en-US" dirty="0">
              <a:solidFill>
                <a:schemeClr val="tx1"/>
              </a:solidFill>
            </a:endParaRPr>
          </a:p>
        </p:txBody>
      </p:sp>
      <p:sp>
        <p:nvSpPr>
          <p:cNvPr id="47" name="Rounded Rectangle 46"/>
          <p:cNvSpPr/>
          <p:nvPr/>
        </p:nvSpPr>
        <p:spPr>
          <a:xfrm>
            <a:off x="4019768" y="1830822"/>
            <a:ext cx="1475247" cy="4460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4</a:t>
            </a:r>
            <a:r>
              <a:rPr lang="en-US" dirty="0" smtClean="0">
                <a:solidFill>
                  <a:schemeClr val="tx1"/>
                </a:solidFill>
              </a:rPr>
              <a:t> fixation </a:t>
            </a:r>
            <a:r>
              <a:rPr lang="en-US" dirty="0" err="1" smtClean="0">
                <a:solidFill>
                  <a:schemeClr val="tx1"/>
                </a:solidFill>
              </a:rPr>
              <a:t>externe</a:t>
            </a:r>
            <a:endParaRPr lang="en-US" dirty="0">
              <a:solidFill>
                <a:schemeClr val="tx1"/>
              </a:solidFill>
            </a:endParaRPr>
          </a:p>
        </p:txBody>
      </p:sp>
      <p:sp>
        <p:nvSpPr>
          <p:cNvPr id="48" name="Rounded Rectangle 47"/>
          <p:cNvSpPr/>
          <p:nvPr/>
        </p:nvSpPr>
        <p:spPr>
          <a:xfrm>
            <a:off x="5570805" y="1829812"/>
            <a:ext cx="1521475" cy="32195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a:t>
            </a:r>
            <a:r>
              <a:rPr lang="en-US" dirty="0" smtClean="0">
                <a:solidFill>
                  <a:schemeClr val="tx1"/>
                </a:solidFill>
              </a:rPr>
              <a:t> </a:t>
            </a:r>
            <a:r>
              <a:rPr lang="en-US" dirty="0" err="1" smtClean="0">
                <a:solidFill>
                  <a:schemeClr val="tx1"/>
                </a:solidFill>
              </a:rPr>
              <a:t>enclouage</a:t>
            </a:r>
            <a:endParaRPr lang="en-US" dirty="0">
              <a:solidFill>
                <a:schemeClr val="tx1"/>
              </a:solidFill>
            </a:endParaRPr>
          </a:p>
        </p:txBody>
      </p:sp>
      <p:sp>
        <p:nvSpPr>
          <p:cNvPr id="50" name="Rounded Rectangle 49"/>
          <p:cNvSpPr/>
          <p:nvPr/>
        </p:nvSpPr>
        <p:spPr>
          <a:xfrm>
            <a:off x="2123728" y="1829812"/>
            <a:ext cx="1774761" cy="7350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b="1" dirty="0" smtClean="0">
                <a:solidFill>
                  <a:schemeClr val="tx1"/>
                </a:solidFill>
              </a:rPr>
              <a:t>3</a:t>
            </a:r>
            <a:r>
              <a:rPr lang="en-US" dirty="0" smtClean="0">
                <a:solidFill>
                  <a:schemeClr val="tx1"/>
                </a:solidFill>
              </a:rPr>
              <a:t> </a:t>
            </a:r>
            <a:r>
              <a:rPr lang="en-US" dirty="0" err="1" smtClean="0">
                <a:solidFill>
                  <a:schemeClr val="tx1"/>
                </a:solidFill>
              </a:rPr>
              <a:t>ostéosynthèse</a:t>
            </a:r>
            <a:r>
              <a:rPr lang="en-US" dirty="0" smtClean="0">
                <a:solidFill>
                  <a:schemeClr val="tx1"/>
                </a:solidFill>
              </a:rPr>
              <a:t> base </a:t>
            </a:r>
            <a:endParaRPr lang="en-US" dirty="0">
              <a:solidFill>
                <a:schemeClr val="tx1"/>
              </a:solidFill>
            </a:endParaRPr>
          </a:p>
        </p:txBody>
      </p:sp>
      <p:sp>
        <p:nvSpPr>
          <p:cNvPr id="60" name="Rounded Rectangle 59"/>
          <p:cNvSpPr/>
          <p:nvPr/>
        </p:nvSpPr>
        <p:spPr>
          <a:xfrm>
            <a:off x="3691322" y="2276872"/>
            <a:ext cx="2536861" cy="313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a:t>
            </a:r>
            <a:r>
              <a:rPr lang="en-US" dirty="0" smtClean="0">
                <a:solidFill>
                  <a:schemeClr val="tx1"/>
                </a:solidFill>
              </a:rPr>
              <a:t> situations </a:t>
            </a:r>
            <a:r>
              <a:rPr lang="en-US" dirty="0" err="1" smtClean="0">
                <a:solidFill>
                  <a:schemeClr val="tx1"/>
                </a:solidFill>
              </a:rPr>
              <a:t>d’urgence</a:t>
            </a:r>
            <a:endParaRPr lang="en-US" dirty="0">
              <a:solidFill>
                <a:schemeClr val="tx1"/>
              </a:solidFill>
            </a:endParaRPr>
          </a:p>
        </p:txBody>
      </p:sp>
    </p:spTree>
    <p:extLst>
      <p:ext uri="{BB962C8B-B14F-4D97-AF65-F5344CB8AC3E}">
        <p14:creationId xmlns:p14="http://schemas.microsoft.com/office/powerpoint/2010/main" val="19888573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 </a:t>
            </a:r>
            <a:r>
              <a:rPr lang="en-US" sz="1400" dirty="0" err="1" smtClean="0"/>
              <a:t>obligatoires</a:t>
            </a:r>
            <a:r>
              <a:rPr lang="en-US" sz="1400" dirty="0" smtClean="0"/>
              <a:t>: Guide phase </a:t>
            </a:r>
            <a:r>
              <a:rPr lang="en-US" sz="1400" dirty="0" err="1" smtClean="0"/>
              <a:t>approfondissement</a:t>
            </a:r>
            <a:r>
              <a:rPr lang="en-US" sz="1400" dirty="0" smtClean="0"/>
              <a:t> </a:t>
            </a:r>
            <a:endParaRPr lang="en-US" sz="1400"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Modules </a:t>
            </a:r>
            <a:r>
              <a:rPr lang="en-US" sz="1600" dirty="0" err="1" smtClean="0"/>
              <a:t>optionnels</a:t>
            </a:r>
            <a:r>
              <a:rPr lang="en-US" sz="1600" dirty="0" smtClean="0"/>
              <a:t> </a:t>
            </a:r>
            <a:r>
              <a:rPr lang="en-US" sz="1600" dirty="0" err="1" smtClean="0"/>
              <a:t>selon</a:t>
            </a:r>
            <a:r>
              <a:rPr lang="en-US" sz="1600" dirty="0" smtClean="0"/>
              <a:t> coloration et/</a:t>
            </a:r>
            <a:r>
              <a:rPr lang="en-US" sz="1600" dirty="0" err="1" smtClean="0"/>
              <a:t>ou</a:t>
            </a:r>
            <a:r>
              <a:rPr lang="en-US" sz="1600" dirty="0" smtClean="0"/>
              <a:t> FST</a:t>
            </a:r>
            <a:endParaRPr lang="en-US" sz="1600"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92747" y="404664"/>
            <a:ext cx="1018044"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404664"/>
            <a:ext cx="2204718"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1 triangulation</a:t>
            </a:r>
            <a:endParaRPr lang="en-US" dirty="0">
              <a:solidFill>
                <a:schemeClr val="tx1"/>
              </a:solidFill>
            </a:endParaRPr>
          </a:p>
        </p:txBody>
      </p:sp>
      <p:sp>
        <p:nvSpPr>
          <p:cNvPr id="39" name="Rounded Rectangle 38"/>
          <p:cNvSpPr/>
          <p:nvPr/>
        </p:nvSpPr>
        <p:spPr>
          <a:xfrm>
            <a:off x="3262687" y="404664"/>
            <a:ext cx="1208667" cy="5040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123728" y="934062"/>
            <a:ext cx="1009994" cy="4787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131840" y="1027366"/>
            <a:ext cx="864096" cy="3134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Plâtres</a:t>
            </a:r>
            <a:endParaRPr lang="en-US" dirty="0">
              <a:solidFill>
                <a:schemeClr val="tx1"/>
              </a:solidFill>
            </a:endParaRPr>
          </a:p>
        </p:txBody>
      </p:sp>
      <p:sp>
        <p:nvSpPr>
          <p:cNvPr id="42" name="Rounded Rectangle 41"/>
          <p:cNvSpPr/>
          <p:nvPr/>
        </p:nvSpPr>
        <p:spPr>
          <a:xfrm>
            <a:off x="5171206" y="942570"/>
            <a:ext cx="1921074" cy="31340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r>
              <a:rPr lang="en-US" dirty="0" smtClean="0">
                <a:solidFill>
                  <a:schemeClr val="tx1"/>
                </a:solidFill>
              </a:rPr>
              <a:t> </a:t>
            </a:r>
            <a:r>
              <a:rPr lang="en-US" dirty="0" err="1" smtClean="0">
                <a:solidFill>
                  <a:schemeClr val="tx1"/>
                </a:solidFill>
              </a:rPr>
              <a:t>amplificateur</a:t>
            </a:r>
            <a:endParaRPr lang="en-US" dirty="0">
              <a:solidFill>
                <a:schemeClr val="tx1"/>
              </a:solidFill>
            </a:endParaRPr>
          </a:p>
        </p:txBody>
      </p:sp>
      <p:sp>
        <p:nvSpPr>
          <p:cNvPr id="43" name="Rounded Rectangle 42"/>
          <p:cNvSpPr/>
          <p:nvPr/>
        </p:nvSpPr>
        <p:spPr>
          <a:xfrm>
            <a:off x="3995936" y="942019"/>
            <a:ext cx="1147086" cy="305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r>
              <a:rPr lang="en-US" dirty="0" smtClean="0">
                <a:solidFill>
                  <a:schemeClr val="tx1"/>
                </a:solidFill>
              </a:rPr>
              <a:t> traction</a:t>
            </a:r>
            <a:endParaRPr lang="en-US" dirty="0">
              <a:solidFill>
                <a:schemeClr val="tx1"/>
              </a:solidFill>
            </a:endParaRPr>
          </a:p>
        </p:txBody>
      </p:sp>
      <p:sp>
        <p:nvSpPr>
          <p:cNvPr id="49" name="Rounded Rectangle 48"/>
          <p:cNvSpPr/>
          <p:nvPr/>
        </p:nvSpPr>
        <p:spPr>
          <a:xfrm>
            <a:off x="2267744" y="4005064"/>
            <a:ext cx="892410"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11</a:t>
            </a:r>
            <a:r>
              <a:rPr lang="en-US" dirty="0" smtClean="0">
                <a:solidFill>
                  <a:schemeClr val="tx1"/>
                </a:solidFill>
              </a:rPr>
              <a:t> rachis</a:t>
            </a:r>
            <a:endParaRPr lang="en-US" dirty="0">
              <a:solidFill>
                <a:schemeClr val="tx1"/>
              </a:solidFill>
            </a:endParaRPr>
          </a:p>
        </p:txBody>
      </p:sp>
      <p:sp>
        <p:nvSpPr>
          <p:cNvPr id="51" name="Rounded Rectangle 50"/>
          <p:cNvSpPr/>
          <p:nvPr/>
        </p:nvSpPr>
        <p:spPr>
          <a:xfrm>
            <a:off x="3563888" y="3979149"/>
            <a:ext cx="2880320" cy="3886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12</a:t>
            </a:r>
            <a:r>
              <a:rPr lang="en-US" dirty="0" smtClean="0">
                <a:solidFill>
                  <a:schemeClr val="tx1"/>
                </a:solidFill>
              </a:rPr>
              <a:t> </a:t>
            </a:r>
            <a:r>
              <a:rPr lang="en-US" dirty="0" err="1">
                <a:solidFill>
                  <a:schemeClr val="tx1"/>
                </a:solidFill>
              </a:rPr>
              <a:t>l</a:t>
            </a:r>
            <a:r>
              <a:rPr lang="en-US" dirty="0" err="1" smtClean="0">
                <a:solidFill>
                  <a:schemeClr val="tx1"/>
                </a:solidFill>
              </a:rPr>
              <a:t>ambeaux</a:t>
            </a:r>
            <a:r>
              <a:rPr lang="en-US" dirty="0" smtClean="0">
                <a:solidFill>
                  <a:schemeClr val="tx1"/>
                </a:solidFill>
              </a:rPr>
              <a:t> 2 </a:t>
            </a:r>
            <a:r>
              <a:rPr lang="en-US" dirty="0" err="1" smtClean="0">
                <a:solidFill>
                  <a:schemeClr val="tx1"/>
                </a:solidFill>
              </a:rPr>
              <a:t>avancés</a:t>
            </a:r>
            <a:endParaRPr lang="en-US" dirty="0">
              <a:solidFill>
                <a:schemeClr val="tx1"/>
              </a:solidFill>
            </a:endParaRPr>
          </a:p>
        </p:txBody>
      </p:sp>
      <p:sp>
        <p:nvSpPr>
          <p:cNvPr id="52" name="Rounded Rectangle 51"/>
          <p:cNvSpPr/>
          <p:nvPr/>
        </p:nvSpPr>
        <p:spPr>
          <a:xfrm>
            <a:off x="3135331" y="4415346"/>
            <a:ext cx="3668917" cy="3854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13</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3 </a:t>
            </a:r>
            <a:r>
              <a:rPr lang="en-US" dirty="0" err="1" smtClean="0">
                <a:solidFill>
                  <a:schemeClr val="tx1"/>
                </a:solidFill>
              </a:rPr>
              <a:t>intervent</a:t>
            </a:r>
            <a:r>
              <a:rPr lang="en-US" dirty="0" smtClean="0">
                <a:solidFill>
                  <a:schemeClr val="tx1"/>
                </a:solidFill>
              </a:rPr>
              <a:t> </a:t>
            </a:r>
            <a:r>
              <a:rPr lang="en-US" dirty="0" err="1" smtClean="0">
                <a:solidFill>
                  <a:schemeClr val="tx1"/>
                </a:solidFill>
              </a:rPr>
              <a:t>avancée</a:t>
            </a:r>
            <a:endParaRPr lang="en-US" dirty="0">
              <a:solidFill>
                <a:schemeClr val="tx1"/>
              </a:solidFill>
            </a:endParaRPr>
          </a:p>
        </p:txBody>
      </p:sp>
      <p:sp>
        <p:nvSpPr>
          <p:cNvPr id="55" name="Rounded Rectangle 54"/>
          <p:cNvSpPr/>
          <p:nvPr/>
        </p:nvSpPr>
        <p:spPr>
          <a:xfrm>
            <a:off x="5351690" y="2897358"/>
            <a:ext cx="2244646" cy="3120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2</a:t>
            </a:r>
            <a:endParaRPr lang="en-US" dirty="0">
              <a:solidFill>
                <a:schemeClr val="tx1"/>
              </a:solidFill>
            </a:endParaRPr>
          </a:p>
        </p:txBody>
      </p:sp>
      <p:sp>
        <p:nvSpPr>
          <p:cNvPr id="59" name="Rounded Rectangle 58"/>
          <p:cNvSpPr/>
          <p:nvPr/>
        </p:nvSpPr>
        <p:spPr>
          <a:xfrm>
            <a:off x="2200797" y="2891080"/>
            <a:ext cx="1199893" cy="5379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7</a:t>
            </a:r>
            <a:r>
              <a:rPr lang="en-US" dirty="0" smtClean="0">
                <a:solidFill>
                  <a:schemeClr val="tx1"/>
                </a:solidFill>
              </a:rPr>
              <a:t> VA  </a:t>
            </a:r>
            <a:r>
              <a:rPr lang="en-US" dirty="0" err="1" smtClean="0">
                <a:solidFill>
                  <a:schemeClr val="tx1"/>
                </a:solidFill>
              </a:rPr>
              <a:t>spécial</a:t>
            </a:r>
            <a:r>
              <a:rPr lang="en-US" dirty="0" smtClean="0">
                <a:solidFill>
                  <a:schemeClr val="tx1"/>
                </a:solidFill>
              </a:rPr>
              <a:t>.</a:t>
            </a:r>
            <a:endParaRPr lang="en-US" dirty="0">
              <a:solidFill>
                <a:schemeClr val="tx1"/>
              </a:solidFill>
            </a:endParaRPr>
          </a:p>
        </p:txBody>
      </p:sp>
      <p:sp>
        <p:nvSpPr>
          <p:cNvPr id="62" name="Rounded Rectangle 61"/>
          <p:cNvSpPr/>
          <p:nvPr/>
        </p:nvSpPr>
        <p:spPr>
          <a:xfrm>
            <a:off x="3421793" y="2852936"/>
            <a:ext cx="1908794" cy="46220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 8 </a:t>
            </a:r>
            <a:r>
              <a:rPr lang="en-US" dirty="0" smtClean="0">
                <a:solidFill>
                  <a:schemeClr val="tx1"/>
                </a:solidFill>
              </a:rPr>
              <a:t>arthroplasties 1 bases</a:t>
            </a:r>
            <a:endParaRPr lang="en-US" dirty="0">
              <a:solidFill>
                <a:schemeClr val="tx1"/>
              </a:solidFill>
            </a:endParaRPr>
          </a:p>
        </p:txBody>
      </p:sp>
      <p:sp>
        <p:nvSpPr>
          <p:cNvPr id="69" name="Rounded Rectangle 68"/>
          <p:cNvSpPr/>
          <p:nvPr/>
        </p:nvSpPr>
        <p:spPr>
          <a:xfrm>
            <a:off x="3813342" y="3324339"/>
            <a:ext cx="2846889" cy="3206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a:t>
            </a:r>
            <a:r>
              <a:rPr lang="en-US" dirty="0" smtClean="0">
                <a:solidFill>
                  <a:schemeClr val="tx1"/>
                </a:solidFill>
              </a:rPr>
              <a:t> </a:t>
            </a:r>
            <a:r>
              <a:rPr lang="en-US" dirty="0" err="1" smtClean="0">
                <a:solidFill>
                  <a:schemeClr val="tx1"/>
                </a:solidFill>
              </a:rPr>
              <a:t>lambeaux</a:t>
            </a:r>
            <a:r>
              <a:rPr lang="en-US" dirty="0" smtClean="0">
                <a:solidFill>
                  <a:schemeClr val="tx1"/>
                </a:solidFill>
              </a:rPr>
              <a:t> 1 base</a:t>
            </a:r>
            <a:endParaRPr lang="en-US" dirty="0">
              <a:solidFill>
                <a:schemeClr val="tx1"/>
              </a:solidFill>
            </a:endParaRPr>
          </a:p>
        </p:txBody>
      </p:sp>
      <p:sp>
        <p:nvSpPr>
          <p:cNvPr id="47" name="Rounded Rectangle 46"/>
          <p:cNvSpPr/>
          <p:nvPr/>
        </p:nvSpPr>
        <p:spPr>
          <a:xfrm>
            <a:off x="3923928" y="1772816"/>
            <a:ext cx="1571087" cy="432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4</a:t>
            </a:r>
            <a:r>
              <a:rPr lang="en-US" dirty="0" smtClean="0">
                <a:solidFill>
                  <a:schemeClr val="tx1"/>
                </a:solidFill>
              </a:rPr>
              <a:t> fixation </a:t>
            </a:r>
            <a:r>
              <a:rPr lang="en-US" dirty="0" err="1" smtClean="0">
                <a:solidFill>
                  <a:schemeClr val="tx1"/>
                </a:solidFill>
              </a:rPr>
              <a:t>externe</a:t>
            </a:r>
            <a:endParaRPr lang="en-US" dirty="0">
              <a:solidFill>
                <a:schemeClr val="tx1"/>
              </a:solidFill>
            </a:endParaRPr>
          </a:p>
        </p:txBody>
      </p:sp>
      <p:sp>
        <p:nvSpPr>
          <p:cNvPr id="48" name="Rounded Rectangle 47"/>
          <p:cNvSpPr/>
          <p:nvPr/>
        </p:nvSpPr>
        <p:spPr>
          <a:xfrm>
            <a:off x="5570805" y="1829812"/>
            <a:ext cx="1593483" cy="32195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a:t>
            </a:r>
            <a:r>
              <a:rPr lang="en-US" dirty="0" smtClean="0">
                <a:solidFill>
                  <a:schemeClr val="tx1"/>
                </a:solidFill>
              </a:rPr>
              <a:t> </a:t>
            </a:r>
            <a:r>
              <a:rPr lang="en-US" dirty="0" err="1" smtClean="0">
                <a:solidFill>
                  <a:schemeClr val="tx1"/>
                </a:solidFill>
              </a:rPr>
              <a:t>enclouage</a:t>
            </a:r>
            <a:endParaRPr lang="en-US" dirty="0">
              <a:solidFill>
                <a:schemeClr val="tx1"/>
              </a:solidFill>
            </a:endParaRPr>
          </a:p>
        </p:txBody>
      </p:sp>
      <p:sp>
        <p:nvSpPr>
          <p:cNvPr id="50" name="Rounded Rectangle 49"/>
          <p:cNvSpPr/>
          <p:nvPr/>
        </p:nvSpPr>
        <p:spPr>
          <a:xfrm>
            <a:off x="2123728" y="1829812"/>
            <a:ext cx="1774761" cy="7350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b="1" dirty="0" smtClean="0">
                <a:solidFill>
                  <a:schemeClr val="tx1"/>
                </a:solidFill>
              </a:rPr>
              <a:t>3</a:t>
            </a:r>
            <a:r>
              <a:rPr lang="en-US" dirty="0" smtClean="0">
                <a:solidFill>
                  <a:schemeClr val="tx1"/>
                </a:solidFill>
              </a:rPr>
              <a:t> </a:t>
            </a:r>
            <a:r>
              <a:rPr lang="en-US" dirty="0" err="1" smtClean="0">
                <a:solidFill>
                  <a:schemeClr val="tx1"/>
                </a:solidFill>
              </a:rPr>
              <a:t>ostéosynthèse</a:t>
            </a:r>
            <a:r>
              <a:rPr lang="en-US" dirty="0" smtClean="0">
                <a:solidFill>
                  <a:schemeClr val="tx1"/>
                </a:solidFill>
              </a:rPr>
              <a:t> base </a:t>
            </a:r>
            <a:endParaRPr lang="en-US" dirty="0">
              <a:solidFill>
                <a:schemeClr val="tx1"/>
              </a:solidFill>
            </a:endParaRPr>
          </a:p>
        </p:txBody>
      </p:sp>
      <p:sp>
        <p:nvSpPr>
          <p:cNvPr id="60" name="Rounded Rectangle 59"/>
          <p:cNvSpPr/>
          <p:nvPr/>
        </p:nvSpPr>
        <p:spPr>
          <a:xfrm>
            <a:off x="3979355" y="2251541"/>
            <a:ext cx="2752885" cy="313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a:t>
            </a:r>
            <a:r>
              <a:rPr lang="en-US" dirty="0" smtClean="0">
                <a:solidFill>
                  <a:schemeClr val="tx1"/>
                </a:solidFill>
              </a:rPr>
              <a:t> situations </a:t>
            </a:r>
            <a:r>
              <a:rPr lang="en-US" dirty="0" err="1" smtClean="0">
                <a:solidFill>
                  <a:schemeClr val="tx1"/>
                </a:solidFill>
              </a:rPr>
              <a:t>d’urgence</a:t>
            </a:r>
            <a:endParaRPr lang="en-US" dirty="0">
              <a:solidFill>
                <a:schemeClr val="tx1"/>
              </a:solidFill>
            </a:endParaRPr>
          </a:p>
        </p:txBody>
      </p:sp>
      <p:sp>
        <p:nvSpPr>
          <p:cNvPr id="61" name="Rounded Rectangle 60"/>
          <p:cNvSpPr/>
          <p:nvPr/>
        </p:nvSpPr>
        <p:spPr>
          <a:xfrm>
            <a:off x="4578881" y="5408324"/>
            <a:ext cx="2066603" cy="4689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 arthroplasties 2 </a:t>
            </a:r>
            <a:r>
              <a:rPr lang="en-US" b="1" dirty="0" err="1" smtClean="0">
                <a:solidFill>
                  <a:srgbClr val="000000"/>
                </a:solidFill>
              </a:rPr>
              <a:t>avancées</a:t>
            </a:r>
            <a:endParaRPr lang="en-US" b="1" dirty="0">
              <a:solidFill>
                <a:srgbClr val="000000"/>
              </a:solidFill>
            </a:endParaRPr>
          </a:p>
        </p:txBody>
      </p:sp>
      <p:sp>
        <p:nvSpPr>
          <p:cNvPr id="70" name="Rounded Rectangle 69"/>
          <p:cNvSpPr/>
          <p:nvPr/>
        </p:nvSpPr>
        <p:spPr>
          <a:xfrm>
            <a:off x="2384733" y="5407997"/>
            <a:ext cx="2100944" cy="54128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 </a:t>
            </a:r>
            <a:r>
              <a:rPr lang="en-US" b="1" dirty="0" err="1" smtClean="0">
                <a:solidFill>
                  <a:schemeClr val="tx1"/>
                </a:solidFill>
              </a:rPr>
              <a:t>ostéosynthèse</a:t>
            </a:r>
            <a:r>
              <a:rPr lang="en-US" b="1" dirty="0" smtClean="0">
                <a:solidFill>
                  <a:schemeClr val="tx1"/>
                </a:solidFill>
              </a:rPr>
              <a:t> complexes </a:t>
            </a:r>
            <a:endParaRPr lang="en-US" b="1" dirty="0">
              <a:solidFill>
                <a:schemeClr val="tx1"/>
              </a:solidFill>
            </a:endParaRPr>
          </a:p>
        </p:txBody>
      </p:sp>
      <p:sp>
        <p:nvSpPr>
          <p:cNvPr id="71" name="Rounded Rectangle 70"/>
          <p:cNvSpPr/>
          <p:nvPr/>
        </p:nvSpPr>
        <p:spPr>
          <a:xfrm>
            <a:off x="3691322" y="5949678"/>
            <a:ext cx="2464853" cy="43164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00"/>
                </a:solidFill>
              </a:rPr>
              <a:t>arthroscopie</a:t>
            </a:r>
            <a:r>
              <a:rPr lang="en-US" b="1" dirty="0">
                <a:solidFill>
                  <a:srgbClr val="000000"/>
                </a:solidFill>
              </a:rPr>
              <a:t> </a:t>
            </a:r>
            <a:r>
              <a:rPr lang="en-US" b="1" dirty="0" smtClean="0">
                <a:solidFill>
                  <a:srgbClr val="000000"/>
                </a:solidFill>
              </a:rPr>
              <a:t>4 </a:t>
            </a:r>
            <a:r>
              <a:rPr lang="en-US" b="1" dirty="0" err="1" smtClean="0">
                <a:solidFill>
                  <a:srgbClr val="000000"/>
                </a:solidFill>
              </a:rPr>
              <a:t>spécialisée</a:t>
            </a:r>
            <a:endParaRPr lang="en-US" b="1" dirty="0">
              <a:solidFill>
                <a:srgbClr val="000000"/>
              </a:solidFill>
            </a:endParaRPr>
          </a:p>
        </p:txBody>
      </p:sp>
      <p:sp>
        <p:nvSpPr>
          <p:cNvPr id="72" name="Rounded Rectangle 71"/>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Formations de consolidation et de </a:t>
            </a:r>
            <a:r>
              <a:rPr lang="en-US" sz="1600" dirty="0" err="1" smtClean="0"/>
              <a:t>spécialisation</a:t>
            </a:r>
            <a:endParaRPr lang="en-US" sz="1600" dirty="0"/>
          </a:p>
        </p:txBody>
      </p:sp>
      <p:sp>
        <p:nvSpPr>
          <p:cNvPr id="73" name="Rounded Rectangle 72"/>
          <p:cNvSpPr/>
          <p:nvPr/>
        </p:nvSpPr>
        <p:spPr>
          <a:xfrm>
            <a:off x="6797689" y="5063190"/>
            <a:ext cx="1613414" cy="797349"/>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Cours</a:t>
            </a:r>
            <a:r>
              <a:rPr lang="en-US" b="1" dirty="0" smtClean="0">
                <a:solidFill>
                  <a:schemeClr val="tx1"/>
                </a:solidFill>
              </a:rPr>
              <a:t> </a:t>
            </a:r>
            <a:r>
              <a:rPr lang="en-US" b="1" dirty="0" err="1" smtClean="0">
                <a:solidFill>
                  <a:schemeClr val="tx1"/>
                </a:solidFill>
              </a:rPr>
              <a:t>supérieurs</a:t>
            </a:r>
            <a:endParaRPr lang="en-US" b="1" dirty="0" smtClean="0">
              <a:solidFill>
                <a:schemeClr val="tx1"/>
              </a:solidFill>
            </a:endParaRPr>
          </a:p>
          <a:p>
            <a:pPr algn="ctr"/>
            <a:r>
              <a:rPr lang="en-US" sz="1400" b="1" i="1" dirty="0" smtClean="0">
                <a:solidFill>
                  <a:schemeClr val="tx1"/>
                </a:solidFill>
              </a:rPr>
              <a:t>Master Course</a:t>
            </a:r>
            <a:endParaRPr lang="en-US" sz="1400" i="1" dirty="0">
              <a:solidFill>
                <a:schemeClr val="tx1"/>
              </a:solidFill>
            </a:endParaRPr>
          </a:p>
        </p:txBody>
      </p:sp>
    </p:spTree>
    <p:extLst>
      <p:ext uri="{BB962C8B-B14F-4D97-AF65-F5344CB8AC3E}">
        <p14:creationId xmlns:p14="http://schemas.microsoft.com/office/powerpoint/2010/main" val="8689131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a:t>B</a:t>
            </a:r>
            <a:r>
              <a:rPr lang="fr-FR" dirty="0" smtClean="0"/>
              <a:t>ureau</a:t>
            </a:r>
            <a:endParaRPr lang="fr-FR" dirty="0"/>
          </a:p>
        </p:txBody>
      </p:sp>
      <p:sp>
        <p:nvSpPr>
          <p:cNvPr id="3" name="Espace réservé du contenu 2"/>
          <p:cNvSpPr>
            <a:spLocks noGrp="1"/>
          </p:cNvSpPr>
          <p:nvPr>
            <p:ph idx="1"/>
          </p:nvPr>
        </p:nvSpPr>
        <p:spPr>
          <a:xfrm>
            <a:off x="0" y="1916832"/>
            <a:ext cx="9144000" cy="3960440"/>
          </a:xfrm>
        </p:spPr>
        <p:txBody>
          <a:bodyPr>
            <a:normAutofit/>
          </a:bodyPr>
          <a:lstStyle/>
          <a:p>
            <a:pPr lvl="1">
              <a:buFont typeface="Arial"/>
              <a:buChar char="•"/>
            </a:pPr>
            <a:r>
              <a:rPr lang="fr-FR" sz="3200" dirty="0" smtClean="0"/>
              <a:t>Départ de F. Gouin</a:t>
            </a:r>
          </a:p>
          <a:p>
            <a:pPr lvl="2">
              <a:buFont typeface="Arial"/>
              <a:buChar char="•"/>
            </a:pPr>
            <a:r>
              <a:rPr lang="fr-FR" sz="2800" dirty="0"/>
              <a:t>J. </a:t>
            </a:r>
            <a:r>
              <a:rPr lang="fr-FR" sz="2800" dirty="0" err="1" smtClean="0"/>
              <a:t>Delecrin</a:t>
            </a:r>
            <a:r>
              <a:rPr lang="fr-FR" sz="2800" dirty="0" smtClean="0"/>
              <a:t>: Nouveau coordonnateur Nantes et Pays de Loire: </a:t>
            </a:r>
          </a:p>
          <a:p>
            <a:pPr lvl="2">
              <a:buFont typeface="Arial"/>
              <a:buChar char="•"/>
            </a:pPr>
            <a:r>
              <a:rPr lang="fr-FR" sz="2800" dirty="0" smtClean="0"/>
              <a:t>C. Garreau : organisation de l’examen national du DESC</a:t>
            </a:r>
          </a:p>
          <a:p>
            <a:pPr lvl="1">
              <a:buFont typeface="Arial"/>
              <a:buChar char="•"/>
            </a:pPr>
            <a:r>
              <a:rPr lang="fr-FR" sz="3200" dirty="0" smtClean="0"/>
              <a:t>Reste comme membre es qualité: en charge de la banque de QCM</a:t>
            </a:r>
            <a:endParaRPr lang="fr-FR" sz="2800" dirty="0" smtClean="0"/>
          </a:p>
          <a:p>
            <a:pPr lvl="2">
              <a:buFont typeface="Arial"/>
              <a:buChar char="•"/>
            </a:pPr>
            <a:endParaRPr lang="fr-FR" dirty="0"/>
          </a:p>
          <a:p>
            <a:pPr lvl="1">
              <a:buFont typeface="Arial"/>
              <a:buChar char="•"/>
            </a:pPr>
            <a:endParaRPr lang="fr-FR" dirty="0" smtClean="0"/>
          </a:p>
          <a:p>
            <a:pPr lvl="2">
              <a:buFont typeface="Arial"/>
              <a:buChar char="•"/>
            </a:pPr>
            <a:endParaRPr lang="fr-FR" dirty="0" smtClean="0"/>
          </a:p>
        </p:txBody>
      </p:sp>
      <p:sp>
        <p:nvSpPr>
          <p:cNvPr id="4" name="ZoneTexte 3"/>
          <p:cNvSpPr txBox="1"/>
          <p:nvPr/>
        </p:nvSpPr>
        <p:spPr>
          <a:xfrm>
            <a:off x="6228184" y="6389389"/>
            <a:ext cx="2158163"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Pierre Journeau</a:t>
            </a:r>
            <a:endParaRPr lang="fr-FR" sz="2400" dirty="0">
              <a:solidFill>
                <a:srgbClr val="44546A"/>
              </a:solidFill>
            </a:endParaRPr>
          </a:p>
        </p:txBody>
      </p:sp>
    </p:spTree>
    <p:extLst>
      <p:ext uri="{BB962C8B-B14F-4D97-AF65-F5344CB8AC3E}">
        <p14:creationId xmlns:p14="http://schemas.microsoft.com/office/powerpoint/2010/main" val="33862442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a:solidFill>
            <a:srgbClr val="C6D9F1"/>
          </a:solidFill>
          <a:ln>
            <a:solidFill>
              <a:srgbClr val="4472C4"/>
            </a:solidFill>
          </a:ln>
        </p:spPr>
        <p:txBody>
          <a:bodyPr>
            <a:normAutofit fontScale="90000"/>
          </a:bodyPr>
          <a:lstStyle/>
          <a:p>
            <a:r>
              <a:rPr lang="en-US" dirty="0" smtClean="0"/>
              <a:t>Guide et </a:t>
            </a:r>
            <a:r>
              <a:rPr lang="en-US" dirty="0" err="1" smtClean="0"/>
              <a:t>tableur</a:t>
            </a:r>
            <a:r>
              <a:rPr lang="en-US" dirty="0" smtClean="0"/>
              <a:t> pour les </a:t>
            </a:r>
            <a:r>
              <a:rPr lang="en-US" dirty="0" err="1" smtClean="0"/>
              <a:t>Coordonnateurs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083" y="1539185"/>
            <a:ext cx="6005124" cy="4706992"/>
          </a:xfrm>
          <a:prstGeom prst="rect">
            <a:avLst/>
          </a:prstGeom>
        </p:spPr>
      </p:pic>
      <p:pic>
        <p:nvPicPr>
          <p:cNvPr id="5" name="Image 4" descr="Capture d’écran 2016-11-01 à 08.38.32.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9137611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a:solidFill>
            <a:srgbClr val="C6D9F1"/>
          </a:solidFill>
          <a:ln>
            <a:solidFill>
              <a:srgbClr val="4472C4"/>
            </a:solidFill>
          </a:ln>
        </p:spPr>
        <p:txBody>
          <a:bodyPr>
            <a:normAutofit fontScale="90000"/>
          </a:bodyPr>
          <a:lstStyle/>
          <a:p>
            <a:r>
              <a:rPr lang="en-US" dirty="0" smtClean="0"/>
              <a:t>Guide et </a:t>
            </a:r>
            <a:r>
              <a:rPr lang="en-US" dirty="0" err="1" smtClean="0"/>
              <a:t>tableur</a:t>
            </a:r>
            <a:r>
              <a:rPr lang="en-US" dirty="0" smtClean="0"/>
              <a:t> pour les </a:t>
            </a:r>
            <a:r>
              <a:rPr lang="en-US" dirty="0" err="1" smtClean="0"/>
              <a:t>Coordonnateurs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849" y="1585862"/>
            <a:ext cx="4308987" cy="3196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849" y="5195650"/>
            <a:ext cx="4308987" cy="1289832"/>
          </a:xfrm>
          <a:prstGeom prst="rect">
            <a:avLst/>
          </a:prstGeom>
        </p:spPr>
      </p:pic>
      <p:pic>
        <p:nvPicPr>
          <p:cNvPr id="6" name="Image 5" descr="Capture d’écran 2016-11-01 à 08.38.32.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52277"/>
            <a:ext cx="683568" cy="1133107"/>
          </a:xfrm>
          <a:prstGeom prst="rect">
            <a:avLst/>
          </a:prstGeom>
        </p:spPr>
      </p:pic>
    </p:spTree>
    <p:extLst>
      <p:ext uri="{BB962C8B-B14F-4D97-AF65-F5344CB8AC3E}">
        <p14:creationId xmlns:p14="http://schemas.microsoft.com/office/powerpoint/2010/main" val="36293142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4" name="ZoneTexte 3"/>
          <p:cNvSpPr txBox="1"/>
          <p:nvPr/>
        </p:nvSpPr>
        <p:spPr>
          <a:xfrm>
            <a:off x="6156176" y="6396335"/>
            <a:ext cx="2304256" cy="461665"/>
          </a:xfrm>
          <a:prstGeom prst="rect">
            <a:avLst/>
          </a:prstGeom>
          <a:solidFill>
            <a:schemeClr val="tx2">
              <a:lumMod val="20000"/>
              <a:lumOff val="80000"/>
            </a:schemeClr>
          </a:solidFill>
        </p:spPr>
        <p:txBody>
          <a:bodyPr wrap="square" rtlCol="0">
            <a:spAutoFit/>
          </a:bodyPr>
          <a:lstStyle/>
          <a:p>
            <a:r>
              <a:rPr lang="fr-FR" sz="2400" dirty="0" smtClean="0">
                <a:solidFill>
                  <a:srgbClr val="1F497D"/>
                </a:solidFill>
              </a:rPr>
              <a:t>H. </a:t>
            </a:r>
            <a:r>
              <a:rPr lang="fr-FR" sz="2400" dirty="0" err="1" smtClean="0">
                <a:solidFill>
                  <a:srgbClr val="1F497D"/>
                </a:solidFill>
              </a:rPr>
              <a:t>Thomazeau</a:t>
            </a:r>
            <a:endParaRPr lang="fr-FR" sz="2400" dirty="0" smtClean="0">
              <a:solidFill>
                <a:srgbClr val="1F497D"/>
              </a:solidFill>
            </a:endParaRPr>
          </a:p>
        </p:txBody>
      </p:sp>
      <p:sp>
        <p:nvSpPr>
          <p:cNvPr id="7" name="Titre 1"/>
          <p:cNvSpPr>
            <a:spLocks noGrp="1"/>
          </p:cNvSpPr>
          <p:nvPr>
            <p:ph type="title"/>
          </p:nvPr>
        </p:nvSpPr>
        <p:spPr>
          <a:xfrm>
            <a:off x="1043608" y="332656"/>
            <a:ext cx="7560840" cy="1008112"/>
          </a:xfrm>
          <a:solidFill>
            <a:schemeClr val="tx2">
              <a:lumMod val="20000"/>
              <a:lumOff val="80000"/>
            </a:schemeClr>
          </a:solidFill>
          <a:ln>
            <a:solidFill>
              <a:srgbClr val="4F81BD"/>
            </a:solidFill>
          </a:ln>
        </p:spPr>
        <p:txBody>
          <a:bodyPr>
            <a:normAutofit fontScale="90000"/>
          </a:bodyPr>
          <a:lstStyle/>
          <a:p>
            <a:r>
              <a:rPr lang="en-US" dirty="0" err="1"/>
              <a:t>Organisation</a:t>
            </a:r>
            <a:r>
              <a:rPr lang="en-US" dirty="0"/>
              <a:t> et </a:t>
            </a:r>
            <a:r>
              <a:rPr lang="en-US" dirty="0" err="1"/>
              <a:t>Stratégie</a:t>
            </a:r>
            <a:r>
              <a:rPr lang="en-US" dirty="0"/>
              <a:t> </a:t>
            </a:r>
            <a:r>
              <a:rPr lang="en-US" dirty="0" err="1" smtClean="0"/>
              <a:t>nationale</a:t>
            </a:r>
            <a:endParaRPr lang="fr-FR" sz="3600" dirty="0"/>
          </a:p>
        </p:txBody>
      </p:sp>
      <p:sp>
        <p:nvSpPr>
          <p:cNvPr id="5" name="Content Placeholder 2"/>
          <p:cNvSpPr txBox="1">
            <a:spLocks/>
          </p:cNvSpPr>
          <p:nvPr/>
        </p:nvSpPr>
        <p:spPr>
          <a:xfrm>
            <a:off x="611560" y="2852936"/>
            <a:ext cx="7886700" cy="17781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niveaux d’organisation</a:t>
            </a:r>
          </a:p>
          <a:p>
            <a:endParaRPr lang="en-US" smtClean="0"/>
          </a:p>
          <a:p>
            <a:r>
              <a:rPr lang="en-US" smtClean="0"/>
              <a:t>Soutiens Industriels / Fondations</a:t>
            </a:r>
          </a:p>
          <a:p>
            <a:endParaRPr lang="en-US" dirty="0"/>
          </a:p>
        </p:txBody>
      </p:sp>
    </p:spTree>
    <p:extLst>
      <p:ext uri="{BB962C8B-B14F-4D97-AF65-F5344CB8AC3E}">
        <p14:creationId xmlns:p14="http://schemas.microsoft.com/office/powerpoint/2010/main" val="38554826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 </a:t>
            </a:r>
            <a:r>
              <a:rPr lang="en-US" dirty="0" err="1"/>
              <a:t>obligatoire</a:t>
            </a:r>
            <a:r>
              <a:rPr lang="en-US" dirty="0"/>
              <a:t>: Guide Phase </a:t>
            </a:r>
            <a:r>
              <a:rPr lang="en-US" dirty="0" err="1"/>
              <a:t>socle</a:t>
            </a:r>
            <a:endParaRPr lang="en-US" dirty="0"/>
          </a:p>
        </p:txBody>
      </p:sp>
      <p:sp>
        <p:nvSpPr>
          <p:cNvPr id="8" name="Rounded Rectangle 7"/>
          <p:cNvSpPr/>
          <p:nvPr/>
        </p:nvSpPr>
        <p:spPr>
          <a:xfrm>
            <a:off x="6791632" y="162230"/>
            <a:ext cx="14269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190137" y="5043949"/>
            <a:ext cx="4513007" cy="3244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3"/>
          <p:cNvSpPr/>
          <p:nvPr/>
        </p:nvSpPr>
        <p:spPr>
          <a:xfrm>
            <a:off x="2190137" y="440605"/>
            <a:ext cx="4513007" cy="3244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Evaluation </a:t>
            </a:r>
            <a:r>
              <a:rPr lang="en-US" dirty="0" err="1" smtClean="0"/>
              <a:t>sur</a:t>
            </a:r>
            <a:r>
              <a:rPr lang="en-US" dirty="0" smtClean="0"/>
              <a:t> </a:t>
            </a:r>
            <a:r>
              <a:rPr lang="en-US" dirty="0" err="1" smtClean="0"/>
              <a:t>simulateur</a:t>
            </a:r>
            <a:r>
              <a:rPr lang="en-US" dirty="0" smtClean="0"/>
              <a:t> </a:t>
            </a:r>
            <a:r>
              <a:rPr lang="en-US" dirty="0" err="1" smtClean="0"/>
              <a:t>arthroscopique</a:t>
            </a: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6786931" y="422783"/>
            <a:ext cx="1426907" cy="342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a:t>
            </a: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8" y="16223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2199945" y="2582057"/>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a:off x="2167744" y="3621340"/>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640016" y="820380"/>
            <a:ext cx="2863371" cy="369332"/>
          </a:xfrm>
          <a:prstGeom prst="rect">
            <a:avLst/>
          </a:prstGeom>
          <a:noFill/>
        </p:spPr>
        <p:txBody>
          <a:bodyPr wrap="none" rtlCol="0">
            <a:spAutoFit/>
          </a:bodyPr>
          <a:lstStyle/>
          <a:p>
            <a:r>
              <a:rPr lang="en-US" i="1" dirty="0" err="1" smtClean="0"/>
              <a:t>Virtamed</a:t>
            </a:r>
            <a:r>
              <a:rPr lang="en-US" i="1" dirty="0" smtClean="0"/>
              <a:t>: P </a:t>
            </a:r>
            <a:r>
              <a:rPr lang="en-US" i="1" dirty="0" err="1" smtClean="0"/>
              <a:t>Walbron</a:t>
            </a:r>
            <a:r>
              <a:rPr lang="en-US" i="1" dirty="0" smtClean="0"/>
              <a:t> M </a:t>
            </a:r>
            <a:r>
              <a:rPr lang="en-US" i="1" dirty="0" err="1" smtClean="0"/>
              <a:t>Vitz</a:t>
            </a:r>
            <a:endParaRPr lang="en-US" i="1" dirty="0"/>
          </a:p>
        </p:txBody>
      </p:sp>
    </p:spTree>
    <p:extLst>
      <p:ext uri="{BB962C8B-B14F-4D97-AF65-F5344CB8AC3E}">
        <p14:creationId xmlns:p14="http://schemas.microsoft.com/office/powerpoint/2010/main" val="992075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 </a:t>
            </a:r>
            <a:r>
              <a:rPr lang="en-US" dirty="0" err="1"/>
              <a:t>obligatoire</a:t>
            </a:r>
            <a:r>
              <a:rPr lang="en-US" dirty="0"/>
              <a:t>: Guide Phase </a:t>
            </a:r>
            <a:r>
              <a:rPr lang="en-US" dirty="0" err="1"/>
              <a:t>socle</a:t>
            </a:r>
            <a:endParaRPr lang="en-US" dirty="0"/>
          </a:p>
        </p:txBody>
      </p:sp>
      <p:sp>
        <p:nvSpPr>
          <p:cNvPr id="8" name="Rounded Rectangle 7"/>
          <p:cNvSpPr/>
          <p:nvPr/>
        </p:nvSpPr>
        <p:spPr>
          <a:xfrm>
            <a:off x="6791632" y="162230"/>
            <a:ext cx="14269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190137" y="5043949"/>
            <a:ext cx="4513007" cy="3244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3"/>
          <p:cNvSpPr/>
          <p:nvPr/>
        </p:nvSpPr>
        <p:spPr>
          <a:xfrm>
            <a:off x="2190137" y="440605"/>
            <a:ext cx="4513007" cy="3244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Cours</a:t>
            </a:r>
            <a:r>
              <a:rPr lang="en-US" dirty="0" smtClean="0"/>
              <a:t> national AO </a:t>
            </a:r>
            <a:r>
              <a:rPr lang="en-US" dirty="0" err="1" smtClean="0"/>
              <a:t>fondation</a:t>
            </a:r>
            <a:r>
              <a:rPr lang="en-US" dirty="0" smtClean="0"/>
              <a:t>:</a:t>
            </a: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6786931" y="422783"/>
            <a:ext cx="1426907" cy="342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a:t>
            </a: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8" y="16223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2199945" y="2582057"/>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a:off x="2167744" y="3621340"/>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3640016" y="820380"/>
            <a:ext cx="3579425" cy="369332"/>
          </a:xfrm>
          <a:prstGeom prst="rect">
            <a:avLst/>
          </a:prstGeom>
          <a:noFill/>
        </p:spPr>
        <p:txBody>
          <a:bodyPr wrap="none" rtlCol="0">
            <a:spAutoFit/>
          </a:bodyPr>
          <a:lstStyle/>
          <a:p>
            <a:r>
              <a:rPr lang="en-US" i="1" dirty="0" smtClean="0"/>
              <a:t>JC Bel, L Galois: Lyon 3-9 Mars 2019</a:t>
            </a:r>
            <a:endParaRPr lang="en-US" i="1" dirty="0"/>
          </a:p>
        </p:txBody>
      </p:sp>
    </p:spTree>
    <p:extLst>
      <p:ext uri="{BB962C8B-B14F-4D97-AF65-F5344CB8AC3E}">
        <p14:creationId xmlns:p14="http://schemas.microsoft.com/office/powerpoint/2010/main" val="14222439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 </a:t>
            </a:r>
            <a:r>
              <a:rPr lang="en-US" sz="1400" dirty="0" err="1" smtClean="0"/>
              <a:t>obligatoires</a:t>
            </a:r>
            <a:r>
              <a:rPr lang="en-US" sz="1400" dirty="0" smtClean="0"/>
              <a:t>: Guide phase </a:t>
            </a:r>
            <a:r>
              <a:rPr lang="en-US" sz="1400" dirty="0" err="1" smtClean="0"/>
              <a:t>approfondissement</a:t>
            </a:r>
            <a:r>
              <a:rPr lang="en-US" sz="1400" dirty="0" smtClean="0"/>
              <a:t> </a:t>
            </a:r>
            <a:endParaRPr lang="en-US" sz="1400"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192747" y="404664"/>
            <a:ext cx="1018044" cy="5040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 </a:t>
            </a:r>
            <a:r>
              <a:rPr lang="en-US" dirty="0" err="1">
                <a:solidFill>
                  <a:schemeClr val="tx1"/>
                </a:solidFill>
              </a:rPr>
              <a:t>u</a:t>
            </a:r>
            <a:r>
              <a:rPr lang="en-US" dirty="0" err="1" smtClean="0">
                <a:solidFill>
                  <a:schemeClr val="tx1"/>
                </a:solidFill>
              </a:rPr>
              <a:t>suelles</a:t>
            </a:r>
            <a:endParaRPr lang="en-US" dirty="0">
              <a:solidFill>
                <a:schemeClr val="tx1"/>
              </a:solidFill>
            </a:endParaRPr>
          </a:p>
        </p:txBody>
      </p:sp>
      <p:sp>
        <p:nvSpPr>
          <p:cNvPr id="38" name="Rounded Rectangle 37"/>
          <p:cNvSpPr/>
          <p:nvPr/>
        </p:nvSpPr>
        <p:spPr>
          <a:xfrm>
            <a:off x="4498426" y="534323"/>
            <a:ext cx="2204718" cy="2860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arthroscopie</a:t>
            </a:r>
            <a:r>
              <a:rPr lang="en-US" dirty="0" smtClean="0">
                <a:solidFill>
                  <a:schemeClr val="tx1"/>
                </a:solidFill>
              </a:rPr>
              <a:t> 1 base</a:t>
            </a:r>
            <a:endParaRPr lang="en-US" dirty="0">
              <a:solidFill>
                <a:schemeClr val="tx1"/>
              </a:solidFill>
            </a:endParaRPr>
          </a:p>
        </p:txBody>
      </p:sp>
      <p:sp>
        <p:nvSpPr>
          <p:cNvPr id="39" name="Rounded Rectangle 38"/>
          <p:cNvSpPr/>
          <p:nvPr/>
        </p:nvSpPr>
        <p:spPr>
          <a:xfrm>
            <a:off x="3262687" y="476672"/>
            <a:ext cx="1208667" cy="43204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Vissage</a:t>
            </a:r>
            <a:r>
              <a:rPr lang="en-US" dirty="0" smtClean="0">
                <a:solidFill>
                  <a:schemeClr val="tx1"/>
                </a:solidFill>
              </a:rPr>
              <a:t> forage</a:t>
            </a:r>
            <a:endParaRPr lang="en-US" dirty="0">
              <a:solidFill>
                <a:schemeClr val="tx1"/>
              </a:solidFill>
            </a:endParaRPr>
          </a:p>
        </p:txBody>
      </p:sp>
      <p:sp>
        <p:nvSpPr>
          <p:cNvPr id="40" name="Rounded Rectangle 39"/>
          <p:cNvSpPr/>
          <p:nvPr/>
        </p:nvSpPr>
        <p:spPr>
          <a:xfrm>
            <a:off x="2123728" y="934062"/>
            <a:ext cx="1009994" cy="4787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  </a:t>
            </a:r>
            <a:r>
              <a:rPr lang="en-US" dirty="0" err="1" smtClean="0">
                <a:solidFill>
                  <a:schemeClr val="tx1"/>
                </a:solidFill>
              </a:rPr>
              <a:t>optique</a:t>
            </a:r>
            <a:endParaRPr lang="en-US" dirty="0">
              <a:solidFill>
                <a:schemeClr val="tx1"/>
              </a:solidFill>
            </a:endParaRPr>
          </a:p>
        </p:txBody>
      </p:sp>
      <p:sp>
        <p:nvSpPr>
          <p:cNvPr id="41" name="Rounded Rectangle 40"/>
          <p:cNvSpPr/>
          <p:nvPr/>
        </p:nvSpPr>
        <p:spPr>
          <a:xfrm>
            <a:off x="3203848" y="1010534"/>
            <a:ext cx="864096" cy="4022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Plâtres</a:t>
            </a:r>
            <a:endParaRPr lang="en-US" dirty="0">
              <a:solidFill>
                <a:schemeClr val="tx1"/>
              </a:solidFill>
            </a:endParaRPr>
          </a:p>
        </p:txBody>
      </p:sp>
      <p:sp>
        <p:nvSpPr>
          <p:cNvPr id="42" name="Rounded Rectangle 41"/>
          <p:cNvSpPr/>
          <p:nvPr/>
        </p:nvSpPr>
        <p:spPr>
          <a:xfrm>
            <a:off x="5315222" y="942570"/>
            <a:ext cx="1777058" cy="31340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r>
              <a:rPr lang="en-US" dirty="0" smtClean="0">
                <a:solidFill>
                  <a:schemeClr val="tx1"/>
                </a:solidFill>
              </a:rPr>
              <a:t> </a:t>
            </a:r>
            <a:r>
              <a:rPr lang="en-US" dirty="0" err="1" smtClean="0">
                <a:solidFill>
                  <a:schemeClr val="tx1"/>
                </a:solidFill>
              </a:rPr>
              <a:t>amplificateur</a:t>
            </a:r>
            <a:endParaRPr lang="en-US" dirty="0">
              <a:solidFill>
                <a:schemeClr val="tx1"/>
              </a:solidFill>
            </a:endParaRPr>
          </a:p>
        </p:txBody>
      </p:sp>
      <p:sp>
        <p:nvSpPr>
          <p:cNvPr id="43" name="Rounded Rectangle 42"/>
          <p:cNvSpPr/>
          <p:nvPr/>
        </p:nvSpPr>
        <p:spPr>
          <a:xfrm>
            <a:off x="4067944" y="942019"/>
            <a:ext cx="1224136" cy="305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r>
              <a:rPr lang="en-US" dirty="0" smtClean="0">
                <a:solidFill>
                  <a:schemeClr val="tx1"/>
                </a:solidFill>
              </a:rPr>
              <a:t> traction</a:t>
            </a:r>
            <a:endParaRPr lang="en-US" dirty="0">
              <a:solidFill>
                <a:schemeClr val="tx1"/>
              </a:solidFill>
            </a:endParaRPr>
          </a:p>
        </p:txBody>
      </p:sp>
      <p:sp>
        <p:nvSpPr>
          <p:cNvPr id="45" name="Rounded Rectangle 44"/>
          <p:cNvSpPr/>
          <p:nvPr/>
        </p:nvSpPr>
        <p:spPr>
          <a:xfrm>
            <a:off x="5351690" y="2897358"/>
            <a:ext cx="2028622" cy="3120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9</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2</a:t>
            </a:r>
            <a:endParaRPr lang="en-US" dirty="0">
              <a:solidFill>
                <a:schemeClr val="tx1"/>
              </a:solidFill>
            </a:endParaRPr>
          </a:p>
        </p:txBody>
      </p:sp>
      <p:sp>
        <p:nvSpPr>
          <p:cNvPr id="47" name="Rounded Rectangle 46"/>
          <p:cNvSpPr/>
          <p:nvPr/>
        </p:nvSpPr>
        <p:spPr>
          <a:xfrm>
            <a:off x="2200797" y="2891080"/>
            <a:ext cx="1199893" cy="68193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7</a:t>
            </a:r>
            <a:r>
              <a:rPr lang="en-US" dirty="0" smtClean="0">
                <a:solidFill>
                  <a:schemeClr val="tx1"/>
                </a:solidFill>
              </a:rPr>
              <a:t> VA  </a:t>
            </a:r>
            <a:r>
              <a:rPr lang="en-US" dirty="0" err="1" smtClean="0">
                <a:solidFill>
                  <a:schemeClr val="tx1"/>
                </a:solidFill>
              </a:rPr>
              <a:t>spécial</a:t>
            </a:r>
            <a:r>
              <a:rPr lang="en-US" dirty="0" smtClean="0">
                <a:solidFill>
                  <a:schemeClr val="tx1"/>
                </a:solidFill>
              </a:rPr>
              <a:t>.</a:t>
            </a:r>
            <a:endParaRPr lang="en-US" dirty="0">
              <a:solidFill>
                <a:schemeClr val="tx1"/>
              </a:solidFill>
            </a:endParaRPr>
          </a:p>
        </p:txBody>
      </p:sp>
      <p:sp>
        <p:nvSpPr>
          <p:cNvPr id="50" name="Rounded Rectangle 49"/>
          <p:cNvSpPr/>
          <p:nvPr/>
        </p:nvSpPr>
        <p:spPr>
          <a:xfrm>
            <a:off x="3421793" y="2852937"/>
            <a:ext cx="1908794" cy="432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 8 </a:t>
            </a:r>
            <a:r>
              <a:rPr lang="en-US" dirty="0" smtClean="0">
                <a:solidFill>
                  <a:schemeClr val="tx1"/>
                </a:solidFill>
              </a:rPr>
              <a:t>arthroplasties 1 bases</a:t>
            </a:r>
            <a:endParaRPr lang="en-US" dirty="0">
              <a:solidFill>
                <a:schemeClr val="tx1"/>
              </a:solidFill>
            </a:endParaRPr>
          </a:p>
        </p:txBody>
      </p:sp>
      <p:sp>
        <p:nvSpPr>
          <p:cNvPr id="61" name="Rounded Rectangle 60"/>
          <p:cNvSpPr/>
          <p:nvPr/>
        </p:nvSpPr>
        <p:spPr>
          <a:xfrm>
            <a:off x="3813342" y="3356992"/>
            <a:ext cx="2486849" cy="3206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a:t>
            </a:r>
            <a:r>
              <a:rPr lang="en-US" dirty="0" smtClean="0">
                <a:solidFill>
                  <a:schemeClr val="tx1"/>
                </a:solidFill>
              </a:rPr>
              <a:t> </a:t>
            </a:r>
            <a:r>
              <a:rPr lang="en-US" dirty="0" err="1" smtClean="0">
                <a:solidFill>
                  <a:schemeClr val="tx1"/>
                </a:solidFill>
              </a:rPr>
              <a:t>lambeaux</a:t>
            </a:r>
            <a:r>
              <a:rPr lang="en-US" dirty="0" smtClean="0">
                <a:solidFill>
                  <a:schemeClr val="tx1"/>
                </a:solidFill>
              </a:rPr>
              <a:t> 1 base</a:t>
            </a:r>
            <a:endParaRPr lang="en-US" dirty="0">
              <a:solidFill>
                <a:schemeClr val="tx1"/>
              </a:solidFill>
            </a:endParaRPr>
          </a:p>
        </p:txBody>
      </p:sp>
      <p:sp>
        <p:nvSpPr>
          <p:cNvPr id="49" name="Rounded Rectangle 48"/>
          <p:cNvSpPr/>
          <p:nvPr/>
        </p:nvSpPr>
        <p:spPr>
          <a:xfrm>
            <a:off x="4019768" y="1830822"/>
            <a:ext cx="1475247" cy="4460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4</a:t>
            </a:r>
            <a:r>
              <a:rPr lang="en-US" dirty="0" smtClean="0">
                <a:solidFill>
                  <a:schemeClr val="tx1"/>
                </a:solidFill>
              </a:rPr>
              <a:t> fixation </a:t>
            </a:r>
            <a:r>
              <a:rPr lang="en-US" dirty="0" err="1" smtClean="0">
                <a:solidFill>
                  <a:schemeClr val="tx1"/>
                </a:solidFill>
              </a:rPr>
              <a:t>externe</a:t>
            </a:r>
            <a:endParaRPr lang="en-US" dirty="0">
              <a:solidFill>
                <a:schemeClr val="tx1"/>
              </a:solidFill>
            </a:endParaRPr>
          </a:p>
        </p:txBody>
      </p:sp>
      <p:sp>
        <p:nvSpPr>
          <p:cNvPr id="51" name="Rounded Rectangle 50"/>
          <p:cNvSpPr/>
          <p:nvPr/>
        </p:nvSpPr>
        <p:spPr>
          <a:xfrm>
            <a:off x="5570805" y="1829812"/>
            <a:ext cx="1737499" cy="32195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5</a:t>
            </a:r>
            <a:r>
              <a:rPr lang="en-US" dirty="0" smtClean="0">
                <a:solidFill>
                  <a:schemeClr val="tx1"/>
                </a:solidFill>
              </a:rPr>
              <a:t> </a:t>
            </a:r>
            <a:r>
              <a:rPr lang="en-US" dirty="0" err="1" smtClean="0">
                <a:solidFill>
                  <a:schemeClr val="tx1"/>
                </a:solidFill>
              </a:rPr>
              <a:t>enclouage</a:t>
            </a:r>
            <a:endParaRPr lang="en-US" dirty="0">
              <a:solidFill>
                <a:schemeClr val="tx1"/>
              </a:solidFill>
            </a:endParaRPr>
          </a:p>
        </p:txBody>
      </p:sp>
      <p:sp>
        <p:nvSpPr>
          <p:cNvPr id="52" name="Rounded Rectangle 51"/>
          <p:cNvSpPr/>
          <p:nvPr/>
        </p:nvSpPr>
        <p:spPr>
          <a:xfrm>
            <a:off x="2192747" y="1829812"/>
            <a:ext cx="1774761" cy="7350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b="1" dirty="0" smtClean="0">
                <a:solidFill>
                  <a:schemeClr val="tx1"/>
                </a:solidFill>
              </a:rPr>
              <a:t>3</a:t>
            </a:r>
            <a:r>
              <a:rPr lang="en-US" dirty="0" smtClean="0">
                <a:solidFill>
                  <a:schemeClr val="tx1"/>
                </a:solidFill>
              </a:rPr>
              <a:t> </a:t>
            </a:r>
            <a:r>
              <a:rPr lang="en-US" dirty="0" err="1" smtClean="0">
                <a:solidFill>
                  <a:schemeClr val="tx1"/>
                </a:solidFill>
              </a:rPr>
              <a:t>ostéosynthèse</a:t>
            </a:r>
            <a:r>
              <a:rPr lang="en-US" dirty="0" smtClean="0">
                <a:solidFill>
                  <a:schemeClr val="tx1"/>
                </a:solidFill>
              </a:rPr>
              <a:t> base </a:t>
            </a:r>
            <a:endParaRPr lang="en-US" dirty="0">
              <a:solidFill>
                <a:schemeClr val="tx1"/>
              </a:solidFill>
            </a:endParaRPr>
          </a:p>
        </p:txBody>
      </p:sp>
      <p:sp>
        <p:nvSpPr>
          <p:cNvPr id="55" name="Rounded Rectangle 54"/>
          <p:cNvSpPr/>
          <p:nvPr/>
        </p:nvSpPr>
        <p:spPr>
          <a:xfrm>
            <a:off x="4123371" y="2251541"/>
            <a:ext cx="2536861" cy="313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6</a:t>
            </a:r>
            <a:r>
              <a:rPr lang="en-US" dirty="0" smtClean="0">
                <a:solidFill>
                  <a:schemeClr val="tx1"/>
                </a:solidFill>
              </a:rPr>
              <a:t> situations </a:t>
            </a:r>
            <a:r>
              <a:rPr lang="en-US" dirty="0" err="1" smtClean="0">
                <a:solidFill>
                  <a:schemeClr val="tx1"/>
                </a:solidFill>
              </a:rPr>
              <a:t>d’urgence</a:t>
            </a:r>
            <a:endParaRPr lang="en-US" dirty="0">
              <a:solidFill>
                <a:schemeClr val="tx1"/>
              </a:solidFill>
            </a:endParaRPr>
          </a:p>
        </p:txBody>
      </p:sp>
      <p:sp>
        <p:nvSpPr>
          <p:cNvPr id="44" name="Rounded Rectangle 43"/>
          <p:cNvSpPr/>
          <p:nvPr/>
        </p:nvSpPr>
        <p:spPr>
          <a:xfrm>
            <a:off x="6790366" y="162230"/>
            <a:ext cx="1613414" cy="506510"/>
          </a:xfrm>
          <a:prstGeom prst="roundRect">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 modules </a:t>
            </a:r>
            <a:r>
              <a:rPr lang="en-US" b="1" dirty="0" err="1" smtClean="0">
                <a:solidFill>
                  <a:schemeClr val="tx1"/>
                </a:solidFill>
              </a:rPr>
              <a:t>obligatoires</a:t>
            </a:r>
            <a:endParaRPr lang="en-US" dirty="0">
              <a:solidFill>
                <a:schemeClr val="tx1"/>
              </a:solidFill>
            </a:endParaRPr>
          </a:p>
        </p:txBody>
      </p:sp>
    </p:spTree>
    <p:extLst>
      <p:ext uri="{BB962C8B-B14F-4D97-AF65-F5344CB8AC3E}">
        <p14:creationId xmlns:p14="http://schemas.microsoft.com/office/powerpoint/2010/main" val="36689955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 </a:t>
            </a:r>
            <a:r>
              <a:rPr lang="en-US" dirty="0" err="1"/>
              <a:t>obligatoire</a:t>
            </a:r>
            <a:r>
              <a:rPr lang="en-US" dirty="0"/>
              <a:t>: Guide Phase </a:t>
            </a:r>
            <a:r>
              <a:rPr lang="en-US" dirty="0" err="1"/>
              <a:t>socle</a:t>
            </a:r>
            <a:endParaRPr lang="en-US" dirty="0"/>
          </a:p>
        </p:txBody>
      </p:sp>
      <p:sp>
        <p:nvSpPr>
          <p:cNvPr id="8" name="Rounded Rectangle 7"/>
          <p:cNvSpPr/>
          <p:nvPr/>
        </p:nvSpPr>
        <p:spPr>
          <a:xfrm>
            <a:off x="6791632" y="162230"/>
            <a:ext cx="14269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9" name="Rounded Rectangle 8"/>
          <p:cNvSpPr/>
          <p:nvPr/>
        </p:nvSpPr>
        <p:spPr>
          <a:xfrm>
            <a:off x="2190137" y="1482911"/>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Modules </a:t>
            </a:r>
            <a:r>
              <a:rPr lang="en-US" sz="1400" dirty="0" err="1"/>
              <a:t>obligatoires</a:t>
            </a:r>
            <a:r>
              <a:rPr lang="en-US" sz="1400" dirty="0"/>
              <a:t>: Guide phase </a:t>
            </a:r>
            <a:r>
              <a:rPr lang="en-US" sz="1400" dirty="0" err="1"/>
              <a:t>approfondissement</a:t>
            </a:r>
            <a:r>
              <a:rPr lang="en-US" sz="1400" dirty="0"/>
              <a:t> </a:t>
            </a:r>
          </a:p>
        </p:txBody>
      </p:sp>
      <p:sp>
        <p:nvSpPr>
          <p:cNvPr id="10" name="Rounded Rectangle 9"/>
          <p:cNvSpPr/>
          <p:nvPr/>
        </p:nvSpPr>
        <p:spPr>
          <a:xfrm>
            <a:off x="2190137" y="5043949"/>
            <a:ext cx="4513007" cy="3244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3"/>
          <p:cNvSpPr/>
          <p:nvPr/>
        </p:nvSpPr>
        <p:spPr>
          <a:xfrm>
            <a:off x="2190137" y="440605"/>
            <a:ext cx="4513007" cy="3244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Cours</a:t>
            </a:r>
            <a:r>
              <a:rPr lang="en-US" dirty="0" smtClean="0"/>
              <a:t> national AO </a:t>
            </a:r>
            <a:r>
              <a:rPr lang="en-US" dirty="0" err="1" smtClean="0"/>
              <a:t>fondation</a:t>
            </a:r>
            <a:r>
              <a:rPr lang="en-US" dirty="0" smtClean="0"/>
              <a:t>:</a:t>
            </a: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6786931" y="422783"/>
            <a:ext cx="1426907" cy="342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a:t>
            </a:r>
            <a:endParaRPr lang="en-US" dirty="0"/>
          </a:p>
        </p:txBody>
      </p:sp>
      <p:sp>
        <p:nvSpPr>
          <p:cNvPr id="32" name="Rounded Rectangle 31"/>
          <p:cNvSpPr/>
          <p:nvPr/>
        </p:nvSpPr>
        <p:spPr>
          <a:xfrm>
            <a:off x="6786931" y="1486049"/>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42" name="Rounded Rectangle 41"/>
          <p:cNvSpPr/>
          <p:nvPr/>
        </p:nvSpPr>
        <p:spPr>
          <a:xfrm>
            <a:off x="2199945" y="2132856"/>
            <a:ext cx="4503199" cy="4038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Cours</a:t>
            </a:r>
            <a:r>
              <a:rPr lang="en-US" sz="1600" dirty="0" smtClean="0"/>
              <a:t> DES </a:t>
            </a:r>
            <a:r>
              <a:rPr lang="en-US" sz="1600" dirty="0" err="1" smtClean="0"/>
              <a:t>région</a:t>
            </a:r>
            <a:r>
              <a:rPr lang="en-US" sz="1600" dirty="0" smtClean="0"/>
              <a:t> + camions: </a:t>
            </a:r>
            <a:r>
              <a:rPr lang="en-US" sz="1600" dirty="0" err="1" smtClean="0"/>
              <a:t>Synthes</a:t>
            </a:r>
            <a:r>
              <a:rPr lang="en-US" sz="1600" dirty="0" smtClean="0"/>
              <a:t>, Stryker, Smith, </a:t>
            </a:r>
            <a:r>
              <a:rPr lang="en-US" sz="1600" dirty="0" err="1" smtClean="0"/>
              <a:t>Arthrex</a:t>
            </a:r>
            <a:r>
              <a:rPr lang="mr-IN" sz="1600" dirty="0" smtClean="0"/>
              <a:t>…</a:t>
            </a:r>
            <a:endParaRPr lang="en-US" sz="1600"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8" y="16223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182774" y="1772816"/>
            <a:ext cx="4513007" cy="3591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Cours</a:t>
            </a:r>
            <a:r>
              <a:rPr lang="en-US" dirty="0" smtClean="0"/>
              <a:t> national </a:t>
            </a:r>
            <a:r>
              <a:rPr lang="en-US" dirty="0" err="1" smtClean="0"/>
              <a:t>enclouage</a:t>
            </a:r>
            <a:r>
              <a:rPr lang="en-US" dirty="0" smtClean="0"/>
              <a:t> (</a:t>
            </a:r>
            <a:r>
              <a:rPr lang="en-US" dirty="0" err="1" smtClean="0"/>
              <a:t>projet</a:t>
            </a:r>
            <a:r>
              <a:rPr lang="en-US" dirty="0" smtClean="0"/>
              <a:t>)</a:t>
            </a:r>
            <a:endParaRPr lang="en-US" dirty="0"/>
          </a:p>
        </p:txBody>
      </p:sp>
      <p:sp>
        <p:nvSpPr>
          <p:cNvPr id="51" name="Rounded Rectangle 50"/>
          <p:cNvSpPr/>
          <p:nvPr/>
        </p:nvSpPr>
        <p:spPr>
          <a:xfrm>
            <a:off x="6779568" y="1827878"/>
            <a:ext cx="1426907" cy="342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a:t>
            </a:r>
            <a:endParaRPr lang="en-US" dirty="0"/>
          </a:p>
        </p:txBody>
      </p:sp>
      <p:sp>
        <p:nvSpPr>
          <p:cNvPr id="52" name="Rounded Rectangle 51"/>
          <p:cNvSpPr/>
          <p:nvPr/>
        </p:nvSpPr>
        <p:spPr>
          <a:xfrm>
            <a:off x="6775718" y="2253116"/>
            <a:ext cx="1426907" cy="2968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régional</a:t>
            </a:r>
            <a:r>
              <a:rPr lang="en-US" sz="1200" dirty="0" smtClean="0"/>
              <a:t> </a:t>
            </a:r>
            <a:r>
              <a:rPr lang="en-US" sz="1200" dirty="0" err="1" smtClean="0"/>
              <a:t>ou</a:t>
            </a:r>
            <a:r>
              <a:rPr lang="en-US" sz="1200" dirty="0" smtClean="0"/>
              <a:t> supra</a:t>
            </a:r>
            <a:endParaRPr lang="en-US" sz="1200" dirty="0"/>
          </a:p>
        </p:txBody>
      </p:sp>
      <p:sp>
        <p:nvSpPr>
          <p:cNvPr id="55" name="Rounded Rectangle 54"/>
          <p:cNvSpPr/>
          <p:nvPr/>
        </p:nvSpPr>
        <p:spPr>
          <a:xfrm>
            <a:off x="2199945" y="2564905"/>
            <a:ext cx="4513007" cy="3070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a:off x="2167744" y="3621340"/>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33956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 </a:t>
            </a:r>
            <a:r>
              <a:rPr lang="en-US" dirty="0" err="1"/>
              <a:t>obligatoire</a:t>
            </a:r>
            <a:r>
              <a:rPr lang="en-US" dirty="0"/>
              <a:t>: Guide Phase </a:t>
            </a:r>
            <a:r>
              <a:rPr lang="en-US" dirty="0" err="1"/>
              <a:t>socle</a:t>
            </a:r>
            <a:endParaRPr lang="en-US" dirty="0"/>
          </a:p>
        </p:txBody>
      </p:sp>
      <p:sp>
        <p:nvSpPr>
          <p:cNvPr id="8" name="Rounded Rectangle 7"/>
          <p:cNvSpPr/>
          <p:nvPr/>
        </p:nvSpPr>
        <p:spPr>
          <a:xfrm>
            <a:off x="6791632" y="162230"/>
            <a:ext cx="14269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Modules </a:t>
            </a:r>
            <a:r>
              <a:rPr lang="en-US" sz="1400" dirty="0" err="1"/>
              <a:t>obligatoires</a:t>
            </a:r>
            <a:r>
              <a:rPr lang="en-US" sz="1400" dirty="0"/>
              <a:t>: Guide phase </a:t>
            </a:r>
            <a:r>
              <a:rPr lang="en-US" sz="1400" dirty="0" err="1"/>
              <a:t>approfondissement</a:t>
            </a:r>
            <a:r>
              <a:rPr lang="en-US" sz="1400" dirty="0"/>
              <a:t> </a:t>
            </a:r>
          </a:p>
        </p:txBody>
      </p:sp>
      <p:sp>
        <p:nvSpPr>
          <p:cNvPr id="10" name="Rounded Rectangle 9"/>
          <p:cNvSpPr/>
          <p:nvPr/>
        </p:nvSpPr>
        <p:spPr>
          <a:xfrm>
            <a:off x="2190137" y="5043949"/>
            <a:ext cx="4513007" cy="3244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3"/>
          <p:cNvSpPr/>
          <p:nvPr/>
        </p:nvSpPr>
        <p:spPr>
          <a:xfrm>
            <a:off x="2190137" y="440605"/>
            <a:ext cx="4513007" cy="3244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Cours</a:t>
            </a:r>
            <a:r>
              <a:rPr lang="en-US" dirty="0" smtClean="0"/>
              <a:t> national AO </a:t>
            </a:r>
            <a:r>
              <a:rPr lang="en-US" dirty="0" err="1" smtClean="0"/>
              <a:t>fondation</a:t>
            </a:r>
            <a:r>
              <a:rPr lang="en-US" dirty="0" smtClean="0"/>
              <a:t>:</a:t>
            </a: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6786931" y="422783"/>
            <a:ext cx="1426907" cy="342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a:t>
            </a:r>
            <a:endParaRPr lang="en-US" dirty="0"/>
          </a:p>
        </p:txBody>
      </p:sp>
      <p:sp>
        <p:nvSpPr>
          <p:cNvPr id="32" name="Rounded Rectangle 31"/>
          <p:cNvSpPr/>
          <p:nvPr/>
        </p:nvSpPr>
        <p:spPr>
          <a:xfrm>
            <a:off x="6786931" y="1486049"/>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38" name="Rounded Rectangle 37"/>
          <p:cNvSpPr/>
          <p:nvPr/>
        </p:nvSpPr>
        <p:spPr>
          <a:xfrm>
            <a:off x="6775718" y="2960270"/>
            <a:ext cx="1426907" cy="2968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régional</a:t>
            </a:r>
            <a:r>
              <a:rPr lang="en-US" sz="1200" dirty="0" smtClean="0"/>
              <a:t> </a:t>
            </a:r>
            <a:r>
              <a:rPr lang="en-US" sz="1200" dirty="0" err="1" smtClean="0"/>
              <a:t>ou</a:t>
            </a:r>
            <a:r>
              <a:rPr lang="en-US" sz="1200" dirty="0" smtClean="0"/>
              <a:t> supra</a:t>
            </a:r>
            <a:endParaRPr lang="en-US" sz="1200" dirty="0"/>
          </a:p>
        </p:txBody>
      </p:sp>
      <p:sp>
        <p:nvSpPr>
          <p:cNvPr id="42" name="Rounded Rectangle 41"/>
          <p:cNvSpPr/>
          <p:nvPr/>
        </p:nvSpPr>
        <p:spPr>
          <a:xfrm>
            <a:off x="2199945" y="2204864"/>
            <a:ext cx="4503199" cy="36004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t>Cours</a:t>
            </a:r>
            <a:r>
              <a:rPr lang="en-US" sz="1400" dirty="0" smtClean="0"/>
              <a:t> DES </a:t>
            </a:r>
            <a:r>
              <a:rPr lang="en-US" sz="1400" dirty="0" err="1" smtClean="0"/>
              <a:t>région</a:t>
            </a:r>
            <a:r>
              <a:rPr lang="en-US" sz="1400" dirty="0" smtClean="0"/>
              <a:t> + camions: </a:t>
            </a:r>
            <a:r>
              <a:rPr lang="en-US" sz="1400" dirty="0" err="1" smtClean="0"/>
              <a:t>Synthes</a:t>
            </a:r>
            <a:r>
              <a:rPr lang="en-US" sz="1400" dirty="0" smtClean="0"/>
              <a:t>, Stryker, Smith, </a:t>
            </a:r>
            <a:r>
              <a:rPr lang="en-US" sz="1400" dirty="0" err="1" smtClean="0"/>
              <a:t>Arthrex</a:t>
            </a:r>
            <a:r>
              <a:rPr lang="mr-IN" sz="1400" dirty="0" smtClean="0"/>
              <a:t>…</a:t>
            </a:r>
            <a:endParaRPr lang="en-US" sz="1400"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8" y="16223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2192583" y="2965310"/>
            <a:ext cx="4503199" cy="5356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Cours</a:t>
            </a:r>
            <a:r>
              <a:rPr lang="en-US" dirty="0" smtClean="0"/>
              <a:t> DES </a:t>
            </a:r>
            <a:r>
              <a:rPr lang="en-US" dirty="0" err="1" smtClean="0"/>
              <a:t>région</a:t>
            </a:r>
            <a:r>
              <a:rPr lang="en-US" dirty="0" smtClean="0"/>
              <a:t> + camions: </a:t>
            </a:r>
            <a:r>
              <a:rPr lang="en-US" dirty="0" err="1" smtClean="0"/>
              <a:t>Synthes</a:t>
            </a:r>
            <a:r>
              <a:rPr lang="en-US" dirty="0" smtClean="0"/>
              <a:t>, Stryker, Smith, </a:t>
            </a:r>
            <a:r>
              <a:rPr lang="en-US" dirty="0" err="1" smtClean="0"/>
              <a:t>Arthrex</a:t>
            </a:r>
            <a:r>
              <a:rPr lang="mr-IN" dirty="0" smtClean="0"/>
              <a:t>…</a:t>
            </a:r>
            <a:endParaRPr lang="en-US" dirty="0"/>
          </a:p>
        </p:txBody>
      </p:sp>
      <p:sp>
        <p:nvSpPr>
          <p:cNvPr id="50" name="Rounded Rectangle 49"/>
          <p:cNvSpPr/>
          <p:nvPr/>
        </p:nvSpPr>
        <p:spPr>
          <a:xfrm>
            <a:off x="2182774" y="1845700"/>
            <a:ext cx="4513007" cy="3244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Cours</a:t>
            </a:r>
            <a:r>
              <a:rPr lang="en-US" dirty="0" smtClean="0"/>
              <a:t> national </a:t>
            </a:r>
            <a:r>
              <a:rPr lang="en-US" dirty="0" err="1" smtClean="0"/>
              <a:t>enclouage</a:t>
            </a:r>
            <a:r>
              <a:rPr lang="en-US" dirty="0" smtClean="0"/>
              <a:t> (</a:t>
            </a:r>
            <a:r>
              <a:rPr lang="en-US" dirty="0" err="1" smtClean="0"/>
              <a:t>projet</a:t>
            </a:r>
            <a:r>
              <a:rPr lang="en-US" dirty="0" smtClean="0"/>
              <a:t>)</a:t>
            </a:r>
            <a:endParaRPr lang="en-US" dirty="0"/>
          </a:p>
        </p:txBody>
      </p:sp>
      <p:sp>
        <p:nvSpPr>
          <p:cNvPr id="51" name="Rounded Rectangle 50"/>
          <p:cNvSpPr/>
          <p:nvPr/>
        </p:nvSpPr>
        <p:spPr>
          <a:xfrm>
            <a:off x="6779568" y="1827878"/>
            <a:ext cx="1426907" cy="3422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National</a:t>
            </a:r>
            <a:endParaRPr lang="en-US" dirty="0"/>
          </a:p>
        </p:txBody>
      </p:sp>
      <p:sp>
        <p:nvSpPr>
          <p:cNvPr id="52" name="Rounded Rectangle 51"/>
          <p:cNvSpPr/>
          <p:nvPr/>
        </p:nvSpPr>
        <p:spPr>
          <a:xfrm>
            <a:off x="6775718" y="2253116"/>
            <a:ext cx="1426907" cy="2968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régional</a:t>
            </a:r>
            <a:r>
              <a:rPr lang="en-US" sz="1200" dirty="0" smtClean="0"/>
              <a:t> </a:t>
            </a:r>
            <a:r>
              <a:rPr lang="en-US" sz="1200" dirty="0" err="1" smtClean="0"/>
              <a:t>ou</a:t>
            </a:r>
            <a:r>
              <a:rPr lang="en-US" sz="1200" dirty="0" smtClean="0"/>
              <a:t> supra</a:t>
            </a:r>
            <a:endParaRPr lang="en-US" sz="1200" dirty="0"/>
          </a:p>
        </p:txBody>
      </p:sp>
      <p:sp>
        <p:nvSpPr>
          <p:cNvPr id="55" name="Rounded Rectangle 54"/>
          <p:cNvSpPr/>
          <p:nvPr/>
        </p:nvSpPr>
        <p:spPr>
          <a:xfrm>
            <a:off x="2199945" y="2582057"/>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p:cNvSpPr/>
          <p:nvPr/>
        </p:nvSpPr>
        <p:spPr>
          <a:xfrm>
            <a:off x="6786931" y="2582057"/>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62" name="Rounded Rectangle 61"/>
          <p:cNvSpPr/>
          <p:nvPr/>
        </p:nvSpPr>
        <p:spPr>
          <a:xfrm>
            <a:off x="2167744" y="3621340"/>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50719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 </a:t>
            </a:r>
            <a:r>
              <a:rPr lang="en-US" sz="1400" dirty="0" err="1" smtClean="0"/>
              <a:t>obligatoires</a:t>
            </a:r>
            <a:r>
              <a:rPr lang="en-US" sz="1400" dirty="0" smtClean="0"/>
              <a:t>: Guide phase </a:t>
            </a:r>
            <a:r>
              <a:rPr lang="en-US" sz="1400" dirty="0" err="1" smtClean="0"/>
              <a:t>approfondissement</a:t>
            </a:r>
            <a:r>
              <a:rPr lang="en-US" sz="1400" dirty="0" smtClean="0"/>
              <a:t> </a:t>
            </a:r>
            <a:endParaRPr lang="en-US" sz="1400" dirty="0"/>
          </a:p>
        </p:txBody>
      </p:sp>
      <p:sp>
        <p:nvSpPr>
          <p:cNvPr id="10" name="Rounded Rectangle 9"/>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Modules </a:t>
            </a:r>
            <a:r>
              <a:rPr lang="en-US" sz="1600" dirty="0" err="1" smtClean="0"/>
              <a:t>optionnels</a:t>
            </a:r>
            <a:r>
              <a:rPr lang="en-US" sz="1600" dirty="0" smtClean="0"/>
              <a:t> </a:t>
            </a:r>
            <a:r>
              <a:rPr lang="en-US" sz="1600" dirty="0" err="1" smtClean="0"/>
              <a:t>selon</a:t>
            </a:r>
            <a:r>
              <a:rPr lang="en-US" sz="1600" dirty="0" smtClean="0"/>
              <a:t> coloration et/</a:t>
            </a:r>
            <a:r>
              <a:rPr lang="en-US" sz="1600" dirty="0" err="1" smtClean="0"/>
              <a:t>ou</a:t>
            </a:r>
            <a:r>
              <a:rPr lang="en-US" sz="1600" dirty="0" smtClean="0"/>
              <a:t> FST</a:t>
            </a:r>
            <a:endParaRPr lang="en-US" sz="1600"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2123728" y="3933056"/>
            <a:ext cx="892410" cy="5040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11</a:t>
            </a:r>
            <a:r>
              <a:rPr lang="en-US" dirty="0" smtClean="0">
                <a:solidFill>
                  <a:schemeClr val="tx1"/>
                </a:solidFill>
              </a:rPr>
              <a:t> rachis</a:t>
            </a:r>
            <a:endParaRPr lang="en-US" dirty="0">
              <a:solidFill>
                <a:schemeClr val="tx1"/>
              </a:solidFill>
            </a:endParaRPr>
          </a:p>
        </p:txBody>
      </p:sp>
      <p:sp>
        <p:nvSpPr>
          <p:cNvPr id="51" name="Rounded Rectangle 50"/>
          <p:cNvSpPr/>
          <p:nvPr/>
        </p:nvSpPr>
        <p:spPr>
          <a:xfrm>
            <a:off x="4238836" y="3979149"/>
            <a:ext cx="1917340" cy="3886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12</a:t>
            </a:r>
            <a:r>
              <a:rPr lang="en-US" dirty="0" smtClean="0">
                <a:solidFill>
                  <a:schemeClr val="tx1"/>
                </a:solidFill>
              </a:rPr>
              <a:t> </a:t>
            </a:r>
            <a:r>
              <a:rPr lang="en-US" dirty="0" err="1">
                <a:solidFill>
                  <a:schemeClr val="tx1"/>
                </a:solidFill>
              </a:rPr>
              <a:t>l</a:t>
            </a:r>
            <a:r>
              <a:rPr lang="en-US" dirty="0" err="1" smtClean="0">
                <a:solidFill>
                  <a:schemeClr val="tx1"/>
                </a:solidFill>
              </a:rPr>
              <a:t>ambeaux</a:t>
            </a:r>
            <a:r>
              <a:rPr lang="en-US" dirty="0" smtClean="0">
                <a:solidFill>
                  <a:schemeClr val="tx1"/>
                </a:solidFill>
              </a:rPr>
              <a:t> 2 </a:t>
            </a:r>
            <a:r>
              <a:rPr lang="en-US" dirty="0" err="1" smtClean="0">
                <a:solidFill>
                  <a:schemeClr val="tx1"/>
                </a:solidFill>
              </a:rPr>
              <a:t>avancés</a:t>
            </a:r>
            <a:endParaRPr lang="en-US" dirty="0">
              <a:solidFill>
                <a:schemeClr val="tx1"/>
              </a:solidFill>
            </a:endParaRPr>
          </a:p>
        </p:txBody>
      </p:sp>
      <p:sp>
        <p:nvSpPr>
          <p:cNvPr id="52" name="Rounded Rectangle 51"/>
          <p:cNvSpPr/>
          <p:nvPr/>
        </p:nvSpPr>
        <p:spPr>
          <a:xfrm>
            <a:off x="3135331" y="4415346"/>
            <a:ext cx="3236869" cy="3854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13</a:t>
            </a:r>
            <a:r>
              <a:rPr lang="en-US" dirty="0" smtClean="0">
                <a:solidFill>
                  <a:schemeClr val="tx1"/>
                </a:solidFill>
              </a:rPr>
              <a:t> </a:t>
            </a:r>
            <a:r>
              <a:rPr lang="en-US" dirty="0" err="1" smtClean="0">
                <a:solidFill>
                  <a:schemeClr val="tx1"/>
                </a:solidFill>
              </a:rPr>
              <a:t>arthroscopie</a:t>
            </a:r>
            <a:r>
              <a:rPr lang="en-US" dirty="0" smtClean="0">
                <a:solidFill>
                  <a:schemeClr val="tx1"/>
                </a:solidFill>
              </a:rPr>
              <a:t> 3 </a:t>
            </a:r>
            <a:r>
              <a:rPr lang="en-US" dirty="0" err="1" smtClean="0">
                <a:solidFill>
                  <a:schemeClr val="tx1"/>
                </a:solidFill>
              </a:rPr>
              <a:t>intervent</a:t>
            </a:r>
            <a:r>
              <a:rPr lang="en-US" dirty="0" smtClean="0">
                <a:solidFill>
                  <a:schemeClr val="tx1"/>
                </a:solidFill>
              </a:rPr>
              <a:t> </a:t>
            </a:r>
            <a:r>
              <a:rPr lang="en-US" dirty="0" err="1" smtClean="0">
                <a:solidFill>
                  <a:schemeClr val="tx1"/>
                </a:solidFill>
              </a:rPr>
              <a:t>avancée</a:t>
            </a:r>
            <a:endParaRPr lang="en-US" dirty="0">
              <a:solidFill>
                <a:schemeClr val="tx1"/>
              </a:solidFill>
            </a:endParaRPr>
          </a:p>
        </p:txBody>
      </p:sp>
      <p:sp>
        <p:nvSpPr>
          <p:cNvPr id="32" name="Rounded Rectangle 31"/>
          <p:cNvSpPr/>
          <p:nvPr/>
        </p:nvSpPr>
        <p:spPr>
          <a:xfrm>
            <a:off x="6797689" y="3691590"/>
            <a:ext cx="1613414" cy="797349"/>
          </a:xfrm>
          <a:prstGeom prst="roundRect">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 modules </a:t>
            </a:r>
            <a:r>
              <a:rPr lang="en-US" b="1" dirty="0" err="1" smtClean="0">
                <a:solidFill>
                  <a:schemeClr val="tx1"/>
                </a:solidFill>
              </a:rPr>
              <a:t>optionnels</a:t>
            </a:r>
            <a:endParaRPr lang="en-US" dirty="0">
              <a:solidFill>
                <a:schemeClr val="tx1"/>
              </a:solidFill>
            </a:endParaRPr>
          </a:p>
        </p:txBody>
      </p:sp>
    </p:spTree>
    <p:extLst>
      <p:ext uri="{BB962C8B-B14F-4D97-AF65-F5344CB8AC3E}">
        <p14:creationId xmlns:p14="http://schemas.microsoft.com/office/powerpoint/2010/main" val="8437100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 </a:t>
            </a:r>
            <a:r>
              <a:rPr lang="en-US" dirty="0" err="1"/>
              <a:t>obligatoire</a:t>
            </a:r>
            <a:r>
              <a:rPr lang="en-US" dirty="0"/>
              <a:t>: Guide Phase </a:t>
            </a:r>
            <a:r>
              <a:rPr lang="en-US" dirty="0" err="1"/>
              <a:t>socle</a:t>
            </a:r>
            <a:endParaRPr lang="en-US" dirty="0"/>
          </a:p>
        </p:txBody>
      </p:sp>
      <p:sp>
        <p:nvSpPr>
          <p:cNvPr id="8" name="Rounded Rectangle 7"/>
          <p:cNvSpPr/>
          <p:nvPr/>
        </p:nvSpPr>
        <p:spPr>
          <a:xfrm>
            <a:off x="6791632" y="162230"/>
            <a:ext cx="14269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Modules </a:t>
            </a:r>
            <a:r>
              <a:rPr lang="en-US" sz="1400" dirty="0" err="1"/>
              <a:t>obligatoires</a:t>
            </a:r>
            <a:r>
              <a:rPr lang="en-US" sz="1400" dirty="0"/>
              <a:t>: Guide phase </a:t>
            </a:r>
            <a:r>
              <a:rPr lang="en-US" sz="1400" dirty="0" err="1"/>
              <a:t>approfondissement</a:t>
            </a:r>
            <a:r>
              <a:rPr lang="en-US" sz="1400" dirty="0"/>
              <a:t> </a:t>
            </a:r>
          </a:p>
        </p:txBody>
      </p:sp>
      <p:sp>
        <p:nvSpPr>
          <p:cNvPr id="10" name="Rounded Rectangle 9"/>
          <p:cNvSpPr/>
          <p:nvPr/>
        </p:nvSpPr>
        <p:spPr>
          <a:xfrm>
            <a:off x="2190137" y="5043949"/>
            <a:ext cx="4513007" cy="3244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6786931" y="1486049"/>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61" name="Rounded Rectangle 60"/>
          <p:cNvSpPr/>
          <p:nvPr/>
        </p:nvSpPr>
        <p:spPr>
          <a:xfrm>
            <a:off x="2156951" y="3957464"/>
            <a:ext cx="4513007" cy="5516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Cours</a:t>
            </a:r>
            <a:r>
              <a:rPr lang="en-US" dirty="0" smtClean="0">
                <a:solidFill>
                  <a:schemeClr val="tx1"/>
                </a:solidFill>
              </a:rPr>
              <a:t> </a:t>
            </a:r>
            <a:r>
              <a:rPr lang="en-US" dirty="0" err="1" smtClean="0">
                <a:solidFill>
                  <a:schemeClr val="tx1"/>
                </a:solidFill>
              </a:rPr>
              <a:t>nationaux</a:t>
            </a:r>
            <a:r>
              <a:rPr lang="en-US" dirty="0" smtClean="0">
                <a:solidFill>
                  <a:schemeClr val="tx1"/>
                </a:solidFill>
              </a:rPr>
              <a:t> des SPA: SOFEC, SFHG, IRCAD</a:t>
            </a:r>
            <a:r>
              <a:rPr lang="mr-IN" dirty="0" smtClean="0">
                <a:solidFill>
                  <a:schemeClr val="tx1"/>
                </a:solidFill>
              </a:rPr>
              <a:t>…</a:t>
            </a:r>
            <a:r>
              <a:rPr lang="fr-FR" dirty="0" smtClean="0">
                <a:solidFill>
                  <a:schemeClr val="tx1"/>
                </a:solidFill>
              </a:rPr>
              <a:t>.</a:t>
            </a:r>
            <a:endParaRPr lang="en-US" dirty="0">
              <a:solidFill>
                <a:schemeClr val="tx1"/>
              </a:solidFill>
            </a:endParaRPr>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8" y="16223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2199945" y="2582057"/>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p:cNvSpPr/>
          <p:nvPr/>
        </p:nvSpPr>
        <p:spPr>
          <a:xfrm>
            <a:off x="6786931" y="2582057"/>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62" name="Rounded Rectangle 61"/>
          <p:cNvSpPr/>
          <p:nvPr/>
        </p:nvSpPr>
        <p:spPr>
          <a:xfrm>
            <a:off x="2167744" y="3621340"/>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Modules </a:t>
            </a:r>
            <a:r>
              <a:rPr lang="en-US" sz="1600" dirty="0" err="1"/>
              <a:t>optionnels</a:t>
            </a:r>
            <a:r>
              <a:rPr lang="en-US" sz="1600" dirty="0"/>
              <a:t> </a:t>
            </a:r>
            <a:r>
              <a:rPr lang="en-US" sz="1600" dirty="0" err="1"/>
              <a:t>selon</a:t>
            </a:r>
            <a:r>
              <a:rPr lang="en-US" sz="1600" dirty="0"/>
              <a:t> coloration et/</a:t>
            </a:r>
            <a:r>
              <a:rPr lang="en-US" sz="1600" dirty="0" err="1"/>
              <a:t>ou</a:t>
            </a:r>
            <a:r>
              <a:rPr lang="en-US" sz="1600" dirty="0"/>
              <a:t> FST</a:t>
            </a:r>
          </a:p>
        </p:txBody>
      </p:sp>
      <p:sp>
        <p:nvSpPr>
          <p:cNvPr id="59" name="Rounded Rectangle 58"/>
          <p:cNvSpPr/>
          <p:nvPr/>
        </p:nvSpPr>
        <p:spPr>
          <a:xfrm>
            <a:off x="6775718" y="3607770"/>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69" name="Rounded Rectangle 68"/>
          <p:cNvSpPr/>
          <p:nvPr/>
        </p:nvSpPr>
        <p:spPr>
          <a:xfrm>
            <a:off x="6775718" y="3955803"/>
            <a:ext cx="1426907" cy="3405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National</a:t>
            </a:r>
            <a:endParaRPr lang="en-US" dirty="0">
              <a:solidFill>
                <a:schemeClr val="tx1"/>
              </a:solidFill>
            </a:endParaRPr>
          </a:p>
        </p:txBody>
      </p:sp>
    </p:spTree>
    <p:extLst>
      <p:ext uri="{BB962C8B-B14F-4D97-AF65-F5344CB8AC3E}">
        <p14:creationId xmlns:p14="http://schemas.microsoft.com/office/powerpoint/2010/main" val="604966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a:t>B</a:t>
            </a:r>
            <a:r>
              <a:rPr lang="fr-FR" dirty="0" smtClean="0"/>
              <a:t>ureau</a:t>
            </a:r>
            <a:endParaRPr lang="fr-FR" dirty="0"/>
          </a:p>
        </p:txBody>
      </p:sp>
      <p:sp>
        <p:nvSpPr>
          <p:cNvPr id="3" name="Espace réservé du contenu 2"/>
          <p:cNvSpPr>
            <a:spLocks noGrp="1"/>
          </p:cNvSpPr>
          <p:nvPr>
            <p:ph idx="1"/>
          </p:nvPr>
        </p:nvSpPr>
        <p:spPr>
          <a:xfrm>
            <a:off x="0" y="1916832"/>
            <a:ext cx="9144000" cy="3960440"/>
          </a:xfrm>
        </p:spPr>
        <p:txBody>
          <a:bodyPr>
            <a:normAutofit/>
          </a:bodyPr>
          <a:lstStyle/>
          <a:p>
            <a:pPr lvl="1">
              <a:buFont typeface="Arial"/>
              <a:buChar char="•"/>
            </a:pPr>
            <a:r>
              <a:rPr lang="fr-FR" sz="3200" dirty="0" smtClean="0"/>
              <a:t>Fin du mandat de G. </a:t>
            </a:r>
            <a:r>
              <a:rPr lang="fr-FR" sz="3200" dirty="0" err="1" smtClean="0"/>
              <a:t>Marcillaud</a:t>
            </a:r>
            <a:endParaRPr lang="fr-FR" sz="3200" dirty="0"/>
          </a:p>
          <a:p>
            <a:pPr lvl="1">
              <a:buFont typeface="Arial"/>
              <a:buChar char="•"/>
            </a:pPr>
            <a:endParaRPr lang="fr-FR" sz="3200" dirty="0" smtClean="0"/>
          </a:p>
          <a:p>
            <a:pPr lvl="1">
              <a:buFont typeface="Arial"/>
              <a:buChar char="•"/>
            </a:pPr>
            <a:r>
              <a:rPr lang="fr-FR" sz="3200" dirty="0" smtClean="0"/>
              <a:t>F. </a:t>
            </a:r>
            <a:r>
              <a:rPr lang="fr-FR" sz="3200" dirty="0" err="1" smtClean="0"/>
              <a:t>Cueff</a:t>
            </a:r>
            <a:r>
              <a:rPr lang="fr-FR" sz="3200" dirty="0" smtClean="0"/>
              <a:t> proposé au poste de trésorier</a:t>
            </a:r>
            <a:endParaRPr lang="fr-FR" dirty="0"/>
          </a:p>
          <a:p>
            <a:pPr lvl="1">
              <a:buFont typeface="Arial"/>
              <a:buChar char="•"/>
            </a:pPr>
            <a:endParaRPr lang="fr-FR" dirty="0" smtClean="0"/>
          </a:p>
          <a:p>
            <a:pPr lvl="2">
              <a:buFont typeface="Arial"/>
              <a:buChar char="•"/>
            </a:pPr>
            <a:endParaRPr lang="fr-FR" dirty="0" smtClean="0"/>
          </a:p>
        </p:txBody>
      </p:sp>
      <p:sp>
        <p:nvSpPr>
          <p:cNvPr id="4" name="ZoneTexte 3"/>
          <p:cNvSpPr txBox="1"/>
          <p:nvPr/>
        </p:nvSpPr>
        <p:spPr>
          <a:xfrm>
            <a:off x="6228184" y="6389389"/>
            <a:ext cx="2158163"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Pierre Journeau</a:t>
            </a:r>
            <a:endParaRPr lang="fr-FR" sz="2400" dirty="0">
              <a:solidFill>
                <a:srgbClr val="44546A"/>
              </a:solidFill>
            </a:endParaRPr>
          </a:p>
        </p:txBody>
      </p:sp>
    </p:spTree>
    <p:extLst>
      <p:ext uri="{BB962C8B-B14F-4D97-AF65-F5344CB8AC3E}">
        <p14:creationId xmlns:p14="http://schemas.microsoft.com/office/powerpoint/2010/main" val="4811572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Modules </a:t>
            </a:r>
            <a:r>
              <a:rPr lang="en-US" dirty="0" err="1" smtClean="0"/>
              <a:t>obligatoire</a:t>
            </a:r>
            <a:r>
              <a:rPr lang="en-US" dirty="0" smtClean="0"/>
              <a:t>: Guide Phase </a:t>
            </a:r>
            <a:r>
              <a:rPr lang="en-US" dirty="0" err="1" smtClean="0"/>
              <a:t>socle</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Modules </a:t>
            </a:r>
            <a:r>
              <a:rPr lang="en-US" sz="1400" dirty="0" err="1" smtClean="0"/>
              <a:t>obligatoires</a:t>
            </a:r>
            <a:r>
              <a:rPr lang="en-US" sz="1400" dirty="0" smtClean="0"/>
              <a:t>: Guide phase </a:t>
            </a:r>
            <a:r>
              <a:rPr lang="en-US" sz="1400" dirty="0" err="1" smtClean="0"/>
              <a:t>approfondissement</a:t>
            </a:r>
            <a:r>
              <a:rPr lang="en-US" sz="1400" dirty="0" smtClean="0"/>
              <a:t> </a:t>
            </a:r>
            <a:endParaRPr lang="en-US" sz="1400" dirty="0"/>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2190137" y="2606791"/>
            <a:ext cx="4513007" cy="21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2190137" y="3691591"/>
            <a:ext cx="4513007" cy="23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Modules </a:t>
            </a:r>
            <a:r>
              <a:rPr lang="en-US" sz="1600" dirty="0" err="1" smtClean="0"/>
              <a:t>optionnels</a:t>
            </a:r>
            <a:r>
              <a:rPr lang="en-US" sz="1600" dirty="0" smtClean="0"/>
              <a:t> </a:t>
            </a:r>
            <a:r>
              <a:rPr lang="en-US" sz="1600" dirty="0" err="1" smtClean="0"/>
              <a:t>selon</a:t>
            </a:r>
            <a:r>
              <a:rPr lang="en-US" sz="1600" dirty="0" smtClean="0"/>
              <a:t> coloration et/</a:t>
            </a:r>
            <a:r>
              <a:rPr lang="en-US" sz="1600" dirty="0" err="1" smtClean="0"/>
              <a:t>ou</a:t>
            </a:r>
            <a:r>
              <a:rPr lang="en-US" sz="1600" dirty="0" smtClean="0"/>
              <a:t> FST</a:t>
            </a:r>
            <a:endParaRPr lang="en-US" sz="1600" dirty="0"/>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2" name="Rounded Rectangle 1"/>
          <p:cNvSpPr/>
          <p:nvPr/>
        </p:nvSpPr>
        <p:spPr>
          <a:xfrm>
            <a:off x="8431963" y="37482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4578881" y="5408324"/>
            <a:ext cx="2066603" cy="4689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 arthroplasties 2 </a:t>
            </a:r>
            <a:r>
              <a:rPr lang="en-US" b="1" dirty="0" err="1" smtClean="0">
                <a:solidFill>
                  <a:srgbClr val="000000"/>
                </a:solidFill>
              </a:rPr>
              <a:t>avancées</a:t>
            </a:r>
            <a:endParaRPr lang="en-US" b="1" dirty="0">
              <a:solidFill>
                <a:srgbClr val="000000"/>
              </a:solidFill>
            </a:endParaRPr>
          </a:p>
        </p:txBody>
      </p:sp>
      <p:sp>
        <p:nvSpPr>
          <p:cNvPr id="70" name="Rounded Rectangle 69"/>
          <p:cNvSpPr/>
          <p:nvPr/>
        </p:nvSpPr>
        <p:spPr>
          <a:xfrm>
            <a:off x="2384733" y="5445224"/>
            <a:ext cx="2100944" cy="5040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 </a:t>
            </a:r>
            <a:r>
              <a:rPr lang="en-US" b="1" dirty="0" err="1" smtClean="0">
                <a:solidFill>
                  <a:schemeClr val="tx1"/>
                </a:solidFill>
              </a:rPr>
              <a:t>ostéosynthèse</a:t>
            </a:r>
            <a:r>
              <a:rPr lang="en-US" b="1" dirty="0" smtClean="0">
                <a:solidFill>
                  <a:schemeClr val="tx1"/>
                </a:solidFill>
              </a:rPr>
              <a:t> complexes </a:t>
            </a:r>
            <a:endParaRPr lang="en-US" b="1" dirty="0">
              <a:solidFill>
                <a:schemeClr val="tx1"/>
              </a:solidFill>
            </a:endParaRPr>
          </a:p>
        </p:txBody>
      </p:sp>
      <p:sp>
        <p:nvSpPr>
          <p:cNvPr id="71" name="Rounded Rectangle 70"/>
          <p:cNvSpPr/>
          <p:nvPr/>
        </p:nvSpPr>
        <p:spPr>
          <a:xfrm>
            <a:off x="3691323" y="5949678"/>
            <a:ext cx="2086314" cy="43164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00"/>
                </a:solidFill>
              </a:rPr>
              <a:t>arthroscopie</a:t>
            </a:r>
            <a:r>
              <a:rPr lang="en-US" b="1" dirty="0">
                <a:solidFill>
                  <a:srgbClr val="000000"/>
                </a:solidFill>
              </a:rPr>
              <a:t> </a:t>
            </a:r>
            <a:r>
              <a:rPr lang="en-US" b="1" dirty="0" smtClean="0">
                <a:solidFill>
                  <a:srgbClr val="000000"/>
                </a:solidFill>
              </a:rPr>
              <a:t>4 </a:t>
            </a:r>
            <a:r>
              <a:rPr lang="en-US" b="1" dirty="0" err="1" smtClean="0">
                <a:solidFill>
                  <a:srgbClr val="000000"/>
                </a:solidFill>
              </a:rPr>
              <a:t>spécialisée</a:t>
            </a:r>
            <a:endParaRPr lang="en-US" b="1" dirty="0">
              <a:solidFill>
                <a:srgbClr val="000000"/>
              </a:solidFill>
            </a:endParaRPr>
          </a:p>
        </p:txBody>
      </p:sp>
      <p:sp>
        <p:nvSpPr>
          <p:cNvPr id="72" name="Rounded Rectangle 71"/>
          <p:cNvSpPr/>
          <p:nvPr/>
        </p:nvSpPr>
        <p:spPr>
          <a:xfrm>
            <a:off x="2190137" y="5043949"/>
            <a:ext cx="4513007" cy="32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Formations de consolidation et de </a:t>
            </a:r>
            <a:r>
              <a:rPr lang="en-US" sz="1600" dirty="0" err="1" smtClean="0"/>
              <a:t>spécialisation</a:t>
            </a:r>
            <a:endParaRPr lang="en-US" sz="1600" dirty="0"/>
          </a:p>
        </p:txBody>
      </p:sp>
      <p:sp>
        <p:nvSpPr>
          <p:cNvPr id="73" name="Rounded Rectangle 72"/>
          <p:cNvSpPr/>
          <p:nvPr/>
        </p:nvSpPr>
        <p:spPr>
          <a:xfrm>
            <a:off x="6797689" y="5063190"/>
            <a:ext cx="1613414" cy="797349"/>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Cours</a:t>
            </a:r>
            <a:r>
              <a:rPr lang="en-US" b="1" dirty="0" smtClean="0">
                <a:solidFill>
                  <a:schemeClr val="tx1"/>
                </a:solidFill>
              </a:rPr>
              <a:t> </a:t>
            </a:r>
            <a:r>
              <a:rPr lang="en-US" b="1" dirty="0" err="1" smtClean="0">
                <a:solidFill>
                  <a:schemeClr val="tx1"/>
                </a:solidFill>
              </a:rPr>
              <a:t>supérieurs</a:t>
            </a:r>
            <a:endParaRPr lang="en-US" b="1" dirty="0" smtClean="0">
              <a:solidFill>
                <a:schemeClr val="tx1"/>
              </a:solidFill>
            </a:endParaRPr>
          </a:p>
          <a:p>
            <a:pPr algn="ctr"/>
            <a:r>
              <a:rPr lang="en-US" sz="1400" b="1" i="1" dirty="0" smtClean="0">
                <a:solidFill>
                  <a:schemeClr val="tx1"/>
                </a:solidFill>
              </a:rPr>
              <a:t>Master Course</a:t>
            </a:r>
            <a:endParaRPr lang="en-US" sz="1400" i="1" dirty="0">
              <a:solidFill>
                <a:schemeClr val="tx1"/>
              </a:solidFill>
            </a:endParaRPr>
          </a:p>
        </p:txBody>
      </p:sp>
    </p:spTree>
    <p:extLst>
      <p:ext uri="{BB962C8B-B14F-4D97-AF65-F5344CB8AC3E}">
        <p14:creationId xmlns:p14="http://schemas.microsoft.com/office/powerpoint/2010/main" val="24268348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736" y="132735"/>
            <a:ext cx="1902542" cy="1194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socle</a:t>
            </a:r>
            <a:endParaRPr lang="en-US" dirty="0"/>
          </a:p>
        </p:txBody>
      </p:sp>
      <p:sp>
        <p:nvSpPr>
          <p:cNvPr id="5" name="Rounded Rectangle 4"/>
          <p:cNvSpPr/>
          <p:nvPr/>
        </p:nvSpPr>
        <p:spPr>
          <a:xfrm>
            <a:off x="110071" y="1508416"/>
            <a:ext cx="1902542" cy="3224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a:t>
            </a:r>
            <a:r>
              <a:rPr lang="en-US" dirty="0" err="1" smtClean="0"/>
              <a:t>approfondissement</a:t>
            </a:r>
            <a:endParaRPr lang="en-US" dirty="0"/>
          </a:p>
        </p:txBody>
      </p:sp>
      <p:sp>
        <p:nvSpPr>
          <p:cNvPr id="6" name="Rounded Rectangle 5"/>
          <p:cNvSpPr/>
          <p:nvPr/>
        </p:nvSpPr>
        <p:spPr>
          <a:xfrm>
            <a:off x="132736" y="5043949"/>
            <a:ext cx="1902542" cy="153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Phase de consolidation</a:t>
            </a:r>
            <a:endParaRPr lang="en-US" dirty="0"/>
          </a:p>
        </p:txBody>
      </p:sp>
      <p:sp>
        <p:nvSpPr>
          <p:cNvPr id="7" name="Rounded Rectangle 6"/>
          <p:cNvSpPr/>
          <p:nvPr/>
        </p:nvSpPr>
        <p:spPr>
          <a:xfrm>
            <a:off x="2190137" y="162230"/>
            <a:ext cx="45130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 </a:t>
            </a:r>
            <a:r>
              <a:rPr lang="en-US" dirty="0" err="1"/>
              <a:t>obligatoire</a:t>
            </a:r>
            <a:r>
              <a:rPr lang="en-US" dirty="0"/>
              <a:t>: Guide Phase </a:t>
            </a:r>
            <a:r>
              <a:rPr lang="en-US" dirty="0" err="1"/>
              <a:t>socle</a:t>
            </a:r>
            <a:endParaRPr lang="en-US" dirty="0"/>
          </a:p>
        </p:txBody>
      </p:sp>
      <p:sp>
        <p:nvSpPr>
          <p:cNvPr id="8" name="Rounded Rectangle 7"/>
          <p:cNvSpPr/>
          <p:nvPr/>
        </p:nvSpPr>
        <p:spPr>
          <a:xfrm>
            <a:off x="6791632" y="162230"/>
            <a:ext cx="1426907" cy="2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9" name="Rounded Rectangle 8"/>
          <p:cNvSpPr/>
          <p:nvPr/>
        </p:nvSpPr>
        <p:spPr>
          <a:xfrm>
            <a:off x="2190137" y="1486049"/>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Modules </a:t>
            </a:r>
            <a:r>
              <a:rPr lang="en-US" sz="1400" dirty="0" err="1"/>
              <a:t>obligatoires</a:t>
            </a:r>
            <a:r>
              <a:rPr lang="en-US" sz="1400" dirty="0"/>
              <a:t>: Guide phase </a:t>
            </a:r>
            <a:r>
              <a:rPr lang="en-US" sz="1400" dirty="0" err="1"/>
              <a:t>approfondissement</a:t>
            </a:r>
            <a:r>
              <a:rPr lang="en-US" sz="1400" dirty="0"/>
              <a:t> </a:t>
            </a:r>
          </a:p>
        </p:txBody>
      </p:sp>
      <p:sp>
        <p:nvSpPr>
          <p:cNvPr id="10" name="Rounded Rectangle 9"/>
          <p:cNvSpPr/>
          <p:nvPr/>
        </p:nvSpPr>
        <p:spPr>
          <a:xfrm>
            <a:off x="2190137" y="5043949"/>
            <a:ext cx="4513007" cy="3244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Formation </a:t>
            </a:r>
            <a:r>
              <a:rPr lang="en-US" dirty="0" err="1" smtClean="0">
                <a:solidFill>
                  <a:schemeClr val="bg1"/>
                </a:solidFill>
              </a:rPr>
              <a:t>niveau</a:t>
            </a:r>
            <a:r>
              <a:rPr lang="en-US" dirty="0" smtClean="0">
                <a:solidFill>
                  <a:schemeClr val="bg1"/>
                </a:solidFill>
              </a:rPr>
              <a:t> Master Courses</a:t>
            </a:r>
            <a:endParaRPr lang="en-US" dirty="0">
              <a:solidFill>
                <a:schemeClr val="bg1"/>
              </a:solidFill>
            </a:endParaRPr>
          </a:p>
        </p:txBody>
      </p:sp>
      <p:sp>
        <p:nvSpPr>
          <p:cNvPr id="18" name="Rounded Rectangle 17"/>
          <p:cNvSpPr/>
          <p:nvPr/>
        </p:nvSpPr>
        <p:spPr>
          <a:xfrm>
            <a:off x="2123728" y="5445224"/>
            <a:ext cx="1584176" cy="60594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C.bassin</a:t>
            </a:r>
            <a:r>
              <a:rPr lang="en-US" dirty="0" smtClean="0">
                <a:solidFill>
                  <a:schemeClr val="bg1"/>
                </a:solidFill>
              </a:rPr>
              <a:t> </a:t>
            </a:r>
            <a:r>
              <a:rPr lang="en-US" dirty="0" err="1" smtClean="0">
                <a:solidFill>
                  <a:schemeClr val="bg1"/>
                </a:solidFill>
              </a:rPr>
              <a:t>Cotyle</a:t>
            </a:r>
            <a:endParaRPr lang="en-US" dirty="0">
              <a:solidFill>
                <a:schemeClr val="bg1"/>
              </a:solidFill>
            </a:endParaRPr>
          </a:p>
        </p:txBody>
      </p:sp>
      <p:sp>
        <p:nvSpPr>
          <p:cNvPr id="22" name="Left Bracket 21"/>
          <p:cNvSpPr/>
          <p:nvPr/>
        </p:nvSpPr>
        <p:spPr>
          <a:xfrm>
            <a:off x="2101649" y="162231"/>
            <a:ext cx="55303" cy="108523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p:cNvSpPr/>
          <p:nvPr/>
        </p:nvSpPr>
        <p:spPr>
          <a:xfrm>
            <a:off x="2093082" y="1650589"/>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a:off x="2072062" y="2641806"/>
            <a:ext cx="34289" cy="83144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ket 24"/>
          <p:cNvSpPr/>
          <p:nvPr/>
        </p:nvSpPr>
        <p:spPr>
          <a:xfrm>
            <a:off x="2084504" y="3633023"/>
            <a:ext cx="34289" cy="102746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6786931" y="1486049"/>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35" name="Rounded Rectangle 34"/>
          <p:cNvSpPr/>
          <p:nvPr/>
        </p:nvSpPr>
        <p:spPr>
          <a:xfrm>
            <a:off x="3707904" y="5805264"/>
            <a:ext cx="785594" cy="60594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SFCR</a:t>
            </a:r>
            <a:endParaRPr lang="en-US" dirty="0">
              <a:solidFill>
                <a:schemeClr val="bg1"/>
              </a:solidFill>
            </a:endParaRPr>
          </a:p>
        </p:txBody>
      </p:sp>
      <p:sp>
        <p:nvSpPr>
          <p:cNvPr id="63" name="Oval 62"/>
          <p:cNvSpPr/>
          <p:nvPr/>
        </p:nvSpPr>
        <p:spPr>
          <a:xfrm>
            <a:off x="1708877" y="4406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64" name="Oval 63"/>
          <p:cNvSpPr/>
          <p:nvPr/>
        </p:nvSpPr>
        <p:spPr>
          <a:xfrm>
            <a:off x="1675516" y="1834106"/>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2</a:t>
            </a:r>
            <a:endParaRPr lang="en-US" dirty="0">
              <a:solidFill>
                <a:schemeClr val="tx1"/>
              </a:solidFill>
            </a:endParaRPr>
          </a:p>
        </p:txBody>
      </p:sp>
      <p:sp>
        <p:nvSpPr>
          <p:cNvPr id="65" name="Oval 64"/>
          <p:cNvSpPr/>
          <p:nvPr/>
        </p:nvSpPr>
        <p:spPr>
          <a:xfrm>
            <a:off x="1675516" y="2891080"/>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66" name="Oval 65"/>
          <p:cNvSpPr/>
          <p:nvPr/>
        </p:nvSpPr>
        <p:spPr>
          <a:xfrm>
            <a:off x="1675516" y="3948054"/>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67" name="Oval 66"/>
          <p:cNvSpPr/>
          <p:nvPr/>
        </p:nvSpPr>
        <p:spPr>
          <a:xfrm>
            <a:off x="1675516" y="5094968"/>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sp>
        <p:nvSpPr>
          <p:cNvPr id="68" name="Oval 67"/>
          <p:cNvSpPr/>
          <p:nvPr/>
        </p:nvSpPr>
        <p:spPr>
          <a:xfrm>
            <a:off x="1675516" y="6151942"/>
            <a:ext cx="326036" cy="3797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71" name="Rounded Rectangle 70"/>
          <p:cNvSpPr/>
          <p:nvPr/>
        </p:nvSpPr>
        <p:spPr>
          <a:xfrm>
            <a:off x="6775718" y="5054117"/>
            <a:ext cx="1426907" cy="3405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bg1"/>
                </a:solidFill>
              </a:rPr>
              <a:t>National</a:t>
            </a:r>
            <a:endParaRPr lang="en-US" dirty="0">
              <a:solidFill>
                <a:schemeClr val="bg1"/>
              </a:solidFill>
            </a:endParaRPr>
          </a:p>
        </p:txBody>
      </p:sp>
      <p:sp>
        <p:nvSpPr>
          <p:cNvPr id="72" name="Rounded Rectangle 71"/>
          <p:cNvSpPr/>
          <p:nvPr/>
        </p:nvSpPr>
        <p:spPr>
          <a:xfrm>
            <a:off x="4211960" y="5445224"/>
            <a:ext cx="791191" cy="31790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CNA</a:t>
            </a:r>
            <a:endParaRPr lang="en-US" dirty="0">
              <a:solidFill>
                <a:schemeClr val="bg1"/>
              </a:solidFill>
            </a:endParaRPr>
          </a:p>
        </p:txBody>
      </p:sp>
      <p:sp>
        <p:nvSpPr>
          <p:cNvPr id="73" name="Rounded Rectangle 72"/>
          <p:cNvSpPr/>
          <p:nvPr/>
        </p:nvSpPr>
        <p:spPr>
          <a:xfrm>
            <a:off x="5076056" y="5445224"/>
            <a:ext cx="1156827" cy="67794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lambeaux</a:t>
            </a:r>
            <a:endParaRPr lang="en-US" dirty="0">
              <a:solidFill>
                <a:schemeClr val="bg1"/>
              </a:solidFill>
            </a:endParaRPr>
          </a:p>
        </p:txBody>
      </p:sp>
      <p:sp>
        <p:nvSpPr>
          <p:cNvPr id="2" name="Rounded Rectangle 1"/>
          <p:cNvSpPr/>
          <p:nvPr/>
        </p:nvSpPr>
        <p:spPr>
          <a:xfrm>
            <a:off x="8431968" y="16223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1</a:t>
            </a:r>
            <a:endParaRPr lang="en-US" dirty="0"/>
          </a:p>
        </p:txBody>
      </p:sp>
      <p:sp>
        <p:nvSpPr>
          <p:cNvPr id="53" name="Rounded Rectangle 52"/>
          <p:cNvSpPr/>
          <p:nvPr/>
        </p:nvSpPr>
        <p:spPr>
          <a:xfrm>
            <a:off x="8431967" y="1614075"/>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2</a:t>
            </a:r>
            <a:endParaRPr lang="en-US" dirty="0"/>
          </a:p>
        </p:txBody>
      </p:sp>
      <p:sp>
        <p:nvSpPr>
          <p:cNvPr id="54" name="Rounded Rectangle 53"/>
          <p:cNvSpPr/>
          <p:nvPr/>
        </p:nvSpPr>
        <p:spPr>
          <a:xfrm>
            <a:off x="8431966" y="2604687"/>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3</a:t>
            </a:r>
            <a:endParaRPr lang="en-US" dirty="0"/>
          </a:p>
        </p:txBody>
      </p:sp>
      <p:sp>
        <p:nvSpPr>
          <p:cNvPr id="56" name="Rounded Rectangle 55"/>
          <p:cNvSpPr/>
          <p:nvPr/>
        </p:nvSpPr>
        <p:spPr>
          <a:xfrm>
            <a:off x="8431966" y="3625279"/>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4</a:t>
            </a:r>
            <a:endParaRPr lang="en-US" dirty="0"/>
          </a:p>
        </p:txBody>
      </p:sp>
      <p:sp>
        <p:nvSpPr>
          <p:cNvPr id="57" name="Rounded Rectangle 56"/>
          <p:cNvSpPr/>
          <p:nvPr/>
        </p:nvSpPr>
        <p:spPr>
          <a:xfrm>
            <a:off x="8431965" y="4930681"/>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5</a:t>
            </a:r>
            <a:endParaRPr lang="en-US" dirty="0"/>
          </a:p>
        </p:txBody>
      </p:sp>
      <p:sp>
        <p:nvSpPr>
          <p:cNvPr id="58" name="Rounded Rectangle 57"/>
          <p:cNvSpPr/>
          <p:nvPr/>
        </p:nvSpPr>
        <p:spPr>
          <a:xfrm>
            <a:off x="8431964" y="5906303"/>
            <a:ext cx="595859" cy="927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 6</a:t>
            </a:r>
            <a:endParaRPr lang="en-US" dirty="0"/>
          </a:p>
        </p:txBody>
      </p:sp>
      <p:cxnSp>
        <p:nvCxnSpPr>
          <p:cNvPr id="11" name="Straight Connector 10"/>
          <p:cNvCxnSpPr/>
          <p:nvPr/>
        </p:nvCxnSpPr>
        <p:spPr>
          <a:xfrm>
            <a:off x="0" y="1439056"/>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736" y="4825835"/>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6300192" y="5805264"/>
            <a:ext cx="1084048" cy="53393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Lab</a:t>
            </a:r>
            <a:r>
              <a:rPr lang="fr-FR" dirty="0" smtClean="0">
                <a:solidFill>
                  <a:schemeClr val="bg1"/>
                </a:solidFill>
              </a:rPr>
              <a:t> industrie</a:t>
            </a:r>
            <a:endParaRPr lang="en-US" dirty="0">
              <a:solidFill>
                <a:schemeClr val="bg1"/>
              </a:solidFill>
            </a:endParaRPr>
          </a:p>
        </p:txBody>
      </p:sp>
      <p:sp>
        <p:nvSpPr>
          <p:cNvPr id="55" name="Rounded Rectangle 54"/>
          <p:cNvSpPr/>
          <p:nvPr/>
        </p:nvSpPr>
        <p:spPr>
          <a:xfrm>
            <a:off x="2199945" y="2582057"/>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p:cNvSpPr/>
          <p:nvPr/>
        </p:nvSpPr>
        <p:spPr>
          <a:xfrm>
            <a:off x="6786931" y="2582057"/>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
        <p:nvSpPr>
          <p:cNvPr id="62" name="Rounded Rectangle 61"/>
          <p:cNvSpPr/>
          <p:nvPr/>
        </p:nvSpPr>
        <p:spPr>
          <a:xfrm>
            <a:off x="2167744" y="3621340"/>
            <a:ext cx="4513007" cy="289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Modules </a:t>
            </a:r>
            <a:r>
              <a:rPr lang="en-US" sz="1600" dirty="0" err="1"/>
              <a:t>optionnels</a:t>
            </a:r>
            <a:r>
              <a:rPr lang="en-US" sz="1600" dirty="0"/>
              <a:t> </a:t>
            </a:r>
            <a:r>
              <a:rPr lang="en-US" sz="1600" dirty="0" err="1"/>
              <a:t>selon</a:t>
            </a:r>
            <a:r>
              <a:rPr lang="en-US" sz="1600" dirty="0"/>
              <a:t> coloration et/</a:t>
            </a:r>
            <a:r>
              <a:rPr lang="en-US" sz="1600" dirty="0" err="1"/>
              <a:t>ou</a:t>
            </a:r>
            <a:r>
              <a:rPr lang="en-US" sz="1600" dirty="0"/>
              <a:t> FST</a:t>
            </a:r>
          </a:p>
        </p:txBody>
      </p:sp>
      <p:sp>
        <p:nvSpPr>
          <p:cNvPr id="3" name="TextBox 2"/>
          <p:cNvSpPr txBox="1"/>
          <p:nvPr/>
        </p:nvSpPr>
        <p:spPr>
          <a:xfrm>
            <a:off x="6775718" y="4429657"/>
            <a:ext cx="1340331" cy="461665"/>
          </a:xfrm>
          <a:prstGeom prst="rect">
            <a:avLst/>
          </a:prstGeom>
          <a:noFill/>
        </p:spPr>
        <p:txBody>
          <a:bodyPr wrap="none" rtlCol="0">
            <a:spAutoFit/>
          </a:bodyPr>
          <a:lstStyle/>
          <a:p>
            <a:r>
              <a:rPr lang="en-US" sz="2400" b="1" dirty="0" err="1" smtClean="0"/>
              <a:t>Dr</a:t>
            </a:r>
            <a:r>
              <a:rPr lang="en-US" sz="2400" b="1" dirty="0" smtClean="0"/>
              <a:t> Junior</a:t>
            </a:r>
            <a:endParaRPr lang="en-US" sz="2400" b="1" dirty="0"/>
          </a:p>
        </p:txBody>
      </p:sp>
      <p:sp>
        <p:nvSpPr>
          <p:cNvPr id="59" name="Rounded Rectangle 58"/>
          <p:cNvSpPr/>
          <p:nvPr/>
        </p:nvSpPr>
        <p:spPr>
          <a:xfrm>
            <a:off x="6775718" y="3607770"/>
            <a:ext cx="1426907" cy="305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local/</a:t>
            </a:r>
            <a:r>
              <a:rPr lang="en-US" sz="1600" dirty="0" err="1" smtClean="0"/>
              <a:t>régional</a:t>
            </a:r>
            <a:endParaRPr lang="en-US" sz="1600" dirty="0"/>
          </a:p>
        </p:txBody>
      </p:sp>
    </p:spTree>
    <p:extLst>
      <p:ext uri="{BB962C8B-B14F-4D97-AF65-F5344CB8AC3E}">
        <p14:creationId xmlns:p14="http://schemas.microsoft.com/office/powerpoint/2010/main" val="36431167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7" name="Titre 1"/>
          <p:cNvSpPr>
            <a:spLocks noGrp="1"/>
          </p:cNvSpPr>
          <p:nvPr>
            <p:ph type="title"/>
          </p:nvPr>
        </p:nvSpPr>
        <p:spPr>
          <a:xfrm>
            <a:off x="2411760" y="332656"/>
            <a:ext cx="4968552" cy="1008112"/>
          </a:xfrm>
          <a:solidFill>
            <a:schemeClr val="tx2">
              <a:lumMod val="20000"/>
              <a:lumOff val="80000"/>
            </a:schemeClr>
          </a:solidFill>
          <a:ln>
            <a:solidFill>
              <a:srgbClr val="4F81BD"/>
            </a:solidFill>
          </a:ln>
        </p:spPr>
        <p:txBody>
          <a:bodyPr>
            <a:normAutofit/>
          </a:bodyPr>
          <a:lstStyle/>
          <a:p>
            <a:r>
              <a:rPr lang="en-US" dirty="0" smtClean="0"/>
              <a:t>Questions</a:t>
            </a:r>
            <a:endParaRPr lang="fr-FR" sz="3600" dirty="0"/>
          </a:p>
        </p:txBody>
      </p:sp>
      <p:sp>
        <p:nvSpPr>
          <p:cNvPr id="6" name="Content Placeholder 2"/>
          <p:cNvSpPr txBox="1">
            <a:spLocks/>
          </p:cNvSpPr>
          <p:nvPr/>
        </p:nvSpPr>
        <p:spPr>
          <a:xfrm>
            <a:off x="457200" y="1556796"/>
            <a:ext cx="8229600" cy="45693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Faut-il une canevas national piloté par le CFCOT et les SPA?</a:t>
            </a:r>
          </a:p>
          <a:p>
            <a:endParaRPr lang="en-US" smtClean="0"/>
          </a:p>
          <a:p>
            <a:r>
              <a:rPr lang="en-US" smtClean="0"/>
              <a:t>Faut-il développer </a:t>
            </a:r>
            <a:r>
              <a:rPr lang="en-US" b="1" i="1" smtClean="0"/>
              <a:t>une système de guichet unique </a:t>
            </a:r>
            <a:r>
              <a:rPr lang="en-US" smtClean="0"/>
              <a:t>pour l’accès aux industriels permettant d’avoir une cadrage national vis à vis de la “Charte des Doyens”?</a:t>
            </a:r>
          </a:p>
          <a:p>
            <a:endParaRPr lang="en-US" smtClean="0"/>
          </a:p>
          <a:p>
            <a:endParaRPr lang="en-US" dirty="0"/>
          </a:p>
        </p:txBody>
      </p:sp>
    </p:spTree>
    <p:extLst>
      <p:ext uri="{BB962C8B-B14F-4D97-AF65-F5344CB8AC3E}">
        <p14:creationId xmlns:p14="http://schemas.microsoft.com/office/powerpoint/2010/main" val="212237382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7" name="Titre 1"/>
          <p:cNvSpPr>
            <a:spLocks noGrp="1"/>
          </p:cNvSpPr>
          <p:nvPr>
            <p:ph type="title"/>
          </p:nvPr>
        </p:nvSpPr>
        <p:spPr>
          <a:xfrm>
            <a:off x="2339752" y="332656"/>
            <a:ext cx="4968552" cy="1008112"/>
          </a:xfrm>
          <a:solidFill>
            <a:schemeClr val="tx2">
              <a:lumMod val="20000"/>
              <a:lumOff val="80000"/>
            </a:schemeClr>
          </a:solidFill>
          <a:ln>
            <a:solidFill>
              <a:srgbClr val="4F81BD"/>
            </a:solidFill>
          </a:ln>
        </p:spPr>
        <p:txBody>
          <a:bodyPr>
            <a:normAutofit/>
          </a:bodyPr>
          <a:lstStyle/>
          <a:p>
            <a:r>
              <a:rPr lang="en-US" dirty="0"/>
              <a:t>2 </a:t>
            </a:r>
            <a:r>
              <a:rPr lang="en-US" dirty="0" err="1"/>
              <a:t>principes</a:t>
            </a:r>
            <a:endParaRPr lang="fr-FR" sz="3600" dirty="0"/>
          </a:p>
        </p:txBody>
      </p:sp>
      <p:sp>
        <p:nvSpPr>
          <p:cNvPr id="5" name="Content Placeholder 2"/>
          <p:cNvSpPr txBox="1">
            <a:spLocks/>
          </p:cNvSpPr>
          <p:nvPr/>
        </p:nvSpPr>
        <p:spPr>
          <a:xfrm>
            <a:off x="156541" y="2364289"/>
            <a:ext cx="8987459" cy="262710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mtClean="0"/>
              <a:t>Travailler avec les </a:t>
            </a:r>
            <a:r>
              <a:rPr lang="en-US" b="1" i="1" smtClean="0"/>
              <a:t>Sociétés Partenaires et Associées </a:t>
            </a:r>
            <a:r>
              <a:rPr lang="en-US" smtClean="0"/>
              <a:t>et leur comités pédagogiques</a:t>
            </a:r>
          </a:p>
          <a:p>
            <a:pPr marL="514350" indent="-514350">
              <a:buFont typeface="+mj-lt"/>
              <a:buAutoNum type="arabicPeriod"/>
            </a:pPr>
            <a:endParaRPr lang="en-US" smtClean="0"/>
          </a:p>
          <a:p>
            <a:pPr marL="514350" indent="-514350">
              <a:buFont typeface="+mj-lt"/>
              <a:buAutoNum type="arabicPeriod"/>
            </a:pPr>
            <a:r>
              <a:rPr lang="en-US" smtClean="0"/>
              <a:t>Respecter la </a:t>
            </a:r>
            <a:r>
              <a:rPr lang="en-US" b="1" i="1" smtClean="0"/>
              <a:t>Charte des Doyens appliquée à la Formation Initiale</a:t>
            </a:r>
            <a:endParaRPr lang="en-US" b="1" i="1" dirty="0"/>
          </a:p>
        </p:txBody>
      </p:sp>
    </p:spTree>
    <p:extLst>
      <p:ext uri="{BB962C8B-B14F-4D97-AF65-F5344CB8AC3E}">
        <p14:creationId xmlns:p14="http://schemas.microsoft.com/office/powerpoint/2010/main" val="26467347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7" name="Titre 1"/>
          <p:cNvSpPr>
            <a:spLocks noGrp="1"/>
          </p:cNvSpPr>
          <p:nvPr>
            <p:ph type="title"/>
          </p:nvPr>
        </p:nvSpPr>
        <p:spPr>
          <a:xfrm>
            <a:off x="755576" y="332656"/>
            <a:ext cx="7920880" cy="1008112"/>
          </a:xfrm>
          <a:solidFill>
            <a:schemeClr val="tx2">
              <a:lumMod val="20000"/>
              <a:lumOff val="80000"/>
            </a:schemeClr>
          </a:solidFill>
          <a:ln>
            <a:solidFill>
              <a:srgbClr val="4F81BD"/>
            </a:solidFill>
          </a:ln>
        </p:spPr>
        <p:txBody>
          <a:bodyPr>
            <a:normAutofit fontScale="90000"/>
          </a:bodyPr>
          <a:lstStyle/>
          <a:p>
            <a:r>
              <a:rPr lang="en-US" dirty="0"/>
              <a:t>1- ex: </a:t>
            </a:r>
            <a:r>
              <a:rPr lang="en-US" i="1" dirty="0" err="1"/>
              <a:t>compétences</a:t>
            </a:r>
            <a:r>
              <a:rPr lang="en-US" i="1" dirty="0"/>
              <a:t> en </a:t>
            </a:r>
            <a:r>
              <a:rPr lang="en-US" i="1" dirty="0" err="1"/>
              <a:t>arthroscopie</a:t>
            </a:r>
            <a:endParaRPr lang="fr-FR" sz="3600" dirty="0"/>
          </a:p>
        </p:txBody>
      </p:sp>
      <p:sp>
        <p:nvSpPr>
          <p:cNvPr id="6" name="Content Placeholder 2"/>
          <p:cNvSpPr txBox="1">
            <a:spLocks/>
          </p:cNvSpPr>
          <p:nvPr/>
        </p:nvSpPr>
        <p:spPr>
          <a:xfrm>
            <a:off x="457200" y="1556796"/>
            <a:ext cx="8229600" cy="456937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Collaboration SFA et CFCOT</a:t>
            </a:r>
          </a:p>
          <a:p>
            <a:endParaRPr lang="en-US" smtClean="0"/>
          </a:p>
          <a:p>
            <a:r>
              <a:rPr lang="en-US" smtClean="0"/>
              <a:t>Contenu des compétences</a:t>
            </a:r>
          </a:p>
          <a:p>
            <a:endParaRPr lang="en-US" smtClean="0"/>
          </a:p>
          <a:p>
            <a:r>
              <a:rPr lang="en-US" smtClean="0"/>
              <a:t>Définition des niveaux d’organisation: du local au national</a:t>
            </a:r>
          </a:p>
          <a:p>
            <a:endParaRPr lang="en-US" smtClean="0"/>
          </a:p>
          <a:p>
            <a:r>
              <a:rPr lang="en-US" smtClean="0"/>
              <a:t>Etablissement de partenariat</a:t>
            </a:r>
          </a:p>
          <a:p>
            <a:pPr lvl="1"/>
            <a:r>
              <a:rPr lang="en-US" smtClean="0"/>
              <a:t>Industriels: Arthrex, Smith Nephew, Stryker</a:t>
            </a:r>
            <a:r>
              <a:rPr lang="mr-IN" smtClean="0"/>
              <a:t>…</a:t>
            </a:r>
            <a:r>
              <a:rPr lang="fr-FR" smtClean="0"/>
              <a:t>.</a:t>
            </a:r>
            <a:endParaRPr lang="en-US" smtClean="0"/>
          </a:p>
          <a:p>
            <a:pPr lvl="1"/>
            <a:r>
              <a:rPr lang="en-US" smtClean="0"/>
              <a:t>Instituts de formation (IRCAD)</a:t>
            </a:r>
          </a:p>
          <a:p>
            <a:pPr lvl="1"/>
            <a:r>
              <a:rPr lang="en-US" smtClean="0"/>
              <a:t>Sociétés de simulation (Virtamed 2018)</a:t>
            </a:r>
          </a:p>
          <a:p>
            <a:pPr lvl="1"/>
            <a:r>
              <a:rPr lang="mr-IN" smtClean="0"/>
              <a:t>…</a:t>
            </a:r>
            <a:r>
              <a:rPr lang="fr-FR" smtClean="0"/>
              <a:t>.</a:t>
            </a:r>
            <a:endParaRPr lang="en-US" dirty="0" smtClean="0"/>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645" y="1346819"/>
            <a:ext cx="602214" cy="1233805"/>
          </a:xfrm>
          <a:prstGeom prst="rect">
            <a:avLst/>
          </a:prstGeom>
        </p:spPr>
      </p:pic>
      <p:pic>
        <p:nvPicPr>
          <p:cNvPr id="9"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514" y="1464416"/>
            <a:ext cx="884798" cy="1116207"/>
          </a:xfrm>
          <a:prstGeom prst="rect">
            <a:avLst/>
          </a:prstGeom>
        </p:spPr>
      </p:pic>
      <p:sp>
        <p:nvSpPr>
          <p:cNvPr id="10" name="TextBox 5"/>
          <p:cNvSpPr txBox="1"/>
          <p:nvPr/>
        </p:nvSpPr>
        <p:spPr>
          <a:xfrm>
            <a:off x="5074131" y="1690689"/>
            <a:ext cx="310422" cy="646331"/>
          </a:xfrm>
          <a:prstGeom prst="rect">
            <a:avLst/>
          </a:prstGeom>
          <a:noFill/>
        </p:spPr>
        <p:txBody>
          <a:bodyPr wrap="square" rtlCol="0">
            <a:spAutoFit/>
          </a:bodyPr>
          <a:lstStyle/>
          <a:p>
            <a:r>
              <a:rPr lang="en-US" sz="3600" dirty="0" smtClean="0"/>
              <a:t>+</a:t>
            </a:r>
            <a:endParaRPr lang="en-US" sz="3600" dirty="0"/>
          </a:p>
        </p:txBody>
      </p:sp>
    </p:spTree>
    <p:extLst>
      <p:ext uri="{BB962C8B-B14F-4D97-AF65-F5344CB8AC3E}">
        <p14:creationId xmlns:p14="http://schemas.microsoft.com/office/powerpoint/2010/main" val="28829878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170" t="21035" r="8999" b="18322"/>
          <a:stretch/>
        </p:blipFill>
        <p:spPr>
          <a:xfrm>
            <a:off x="-1" y="0"/>
            <a:ext cx="5855677" cy="4362582"/>
          </a:xfrm>
          <a:prstGeom prst="rect">
            <a:avLst/>
          </a:prstGeom>
        </p:spPr>
      </p:pic>
      <p:sp>
        <p:nvSpPr>
          <p:cNvPr id="4" name="Rounded Rectangle 3"/>
          <p:cNvSpPr/>
          <p:nvPr/>
        </p:nvSpPr>
        <p:spPr>
          <a:xfrm>
            <a:off x="7044985" y="-38432"/>
            <a:ext cx="1825283"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Maîtriser</a:t>
            </a:r>
            <a:r>
              <a:rPr lang="en-US" dirty="0" smtClean="0">
                <a:solidFill>
                  <a:schemeClr val="tx1"/>
                </a:solidFill>
              </a:rPr>
              <a:t> la triangulation</a:t>
            </a:r>
            <a:endParaRPr lang="en-US" dirty="0">
              <a:solidFill>
                <a:schemeClr val="tx1"/>
              </a:solidFill>
            </a:endParaRPr>
          </a:p>
        </p:txBody>
      </p:sp>
      <p:sp>
        <p:nvSpPr>
          <p:cNvPr id="9" name="Rounded Rectangle 8"/>
          <p:cNvSpPr/>
          <p:nvPr/>
        </p:nvSpPr>
        <p:spPr>
          <a:xfrm>
            <a:off x="6341012" y="875969"/>
            <a:ext cx="2720418" cy="25706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smtClean="0">
                <a:solidFill>
                  <a:schemeClr val="tx1"/>
                </a:solidFill>
              </a:rPr>
              <a:t>. </a:t>
            </a:r>
            <a:r>
              <a:rPr lang="mr-IN" sz="1600" dirty="0" smtClean="0">
                <a:solidFill>
                  <a:schemeClr val="tx1"/>
                </a:solidFill>
              </a:rPr>
              <a:t>manier </a:t>
            </a:r>
            <a:r>
              <a:rPr lang="mr-IN" sz="1600" dirty="0">
                <a:solidFill>
                  <a:schemeClr val="tx1"/>
                </a:solidFill>
              </a:rPr>
              <a:t>une pince </a:t>
            </a:r>
            <a:r>
              <a:rPr lang="mr-IN" sz="1600" dirty="0" smtClean="0">
                <a:solidFill>
                  <a:schemeClr val="tx1"/>
                </a:solidFill>
              </a:rPr>
              <a:t>basket</a:t>
            </a:r>
            <a:endParaRPr lang="fr-FR" sz="1600" dirty="0" smtClean="0">
              <a:solidFill>
                <a:schemeClr val="tx1"/>
              </a:solidFill>
            </a:endParaRPr>
          </a:p>
          <a:p>
            <a:r>
              <a:rPr lang="fr-FR" sz="1600" dirty="0" smtClean="0">
                <a:solidFill>
                  <a:schemeClr val="tx1"/>
                </a:solidFill>
              </a:rPr>
              <a:t>. </a:t>
            </a:r>
            <a:r>
              <a:rPr lang="mr-IN" sz="1600" dirty="0" smtClean="0">
                <a:solidFill>
                  <a:schemeClr val="tx1"/>
                </a:solidFill>
              </a:rPr>
              <a:t>manier </a:t>
            </a:r>
            <a:r>
              <a:rPr lang="mr-IN" sz="1600" dirty="0">
                <a:solidFill>
                  <a:schemeClr val="tx1"/>
                </a:solidFill>
              </a:rPr>
              <a:t>un shaver (lavage </a:t>
            </a:r>
            <a:r>
              <a:rPr lang="mr-IN" sz="1600" dirty="0" smtClean="0">
                <a:solidFill>
                  <a:schemeClr val="tx1"/>
                </a:solidFill>
              </a:rPr>
              <a:t>et </a:t>
            </a:r>
            <a:r>
              <a:rPr lang="mr-IN" sz="1600" dirty="0">
                <a:solidFill>
                  <a:schemeClr val="tx1"/>
                </a:solidFill>
              </a:rPr>
              <a:t>débridement) </a:t>
            </a:r>
            <a:endParaRPr lang="fr-FR" sz="1600" dirty="0" smtClean="0">
              <a:solidFill>
                <a:schemeClr val="tx1"/>
              </a:solidFill>
            </a:endParaRPr>
          </a:p>
          <a:p>
            <a:r>
              <a:rPr lang="fr-FR" sz="1600" dirty="0" smtClean="0">
                <a:solidFill>
                  <a:schemeClr val="tx1"/>
                </a:solidFill>
              </a:rPr>
              <a:t>. </a:t>
            </a:r>
            <a:r>
              <a:rPr lang="mr-IN" sz="1600" dirty="0" smtClean="0">
                <a:solidFill>
                  <a:schemeClr val="tx1"/>
                </a:solidFill>
              </a:rPr>
              <a:t>fixer </a:t>
            </a:r>
            <a:r>
              <a:rPr lang="mr-IN" sz="1600" dirty="0">
                <a:solidFill>
                  <a:schemeClr val="tx1"/>
                </a:solidFill>
              </a:rPr>
              <a:t>un insert </a:t>
            </a:r>
            <a:endParaRPr lang="fr-FR" sz="1600" dirty="0">
              <a:solidFill>
                <a:schemeClr val="tx1"/>
              </a:solidFill>
            </a:endParaRPr>
          </a:p>
          <a:p>
            <a:r>
              <a:rPr lang="fr-FR" sz="1600" dirty="0" smtClean="0">
                <a:solidFill>
                  <a:schemeClr val="tx1"/>
                </a:solidFill>
              </a:rPr>
              <a:t>. </a:t>
            </a:r>
            <a:r>
              <a:rPr lang="mr-IN" sz="1600" dirty="0" smtClean="0">
                <a:solidFill>
                  <a:schemeClr val="tx1"/>
                </a:solidFill>
              </a:rPr>
              <a:t>passer </a:t>
            </a:r>
            <a:r>
              <a:rPr lang="mr-IN" sz="1600" dirty="0">
                <a:solidFill>
                  <a:schemeClr val="tx1"/>
                </a:solidFill>
              </a:rPr>
              <a:t>un fil de </a:t>
            </a:r>
            <a:r>
              <a:rPr lang="mr-IN" sz="1600" dirty="0" smtClean="0">
                <a:solidFill>
                  <a:schemeClr val="tx1"/>
                </a:solidFill>
              </a:rPr>
              <a:t>suture</a:t>
            </a:r>
            <a:endParaRPr lang="fr-FR" sz="1600" dirty="0">
              <a:solidFill>
                <a:schemeClr val="tx1"/>
              </a:solidFill>
            </a:endParaRPr>
          </a:p>
          <a:p>
            <a:r>
              <a:rPr lang="fr-FR" sz="1600" dirty="0" smtClean="0">
                <a:solidFill>
                  <a:schemeClr val="tx1"/>
                </a:solidFill>
              </a:rPr>
              <a:t>. </a:t>
            </a:r>
            <a:r>
              <a:rPr lang="mr-IN" sz="1600" dirty="0" smtClean="0">
                <a:solidFill>
                  <a:schemeClr val="tx1"/>
                </a:solidFill>
              </a:rPr>
              <a:t>faire </a:t>
            </a:r>
            <a:r>
              <a:rPr lang="mr-IN" sz="1600" dirty="0">
                <a:solidFill>
                  <a:schemeClr val="tx1"/>
                </a:solidFill>
              </a:rPr>
              <a:t>un nœud </a:t>
            </a:r>
            <a:endParaRPr lang="fr-FR" sz="1600" dirty="0">
              <a:solidFill>
                <a:schemeClr val="tx1"/>
              </a:solidFill>
            </a:endParaRPr>
          </a:p>
          <a:p>
            <a:r>
              <a:rPr lang="fr-FR" sz="1600" dirty="0" smtClean="0">
                <a:solidFill>
                  <a:schemeClr val="tx1"/>
                </a:solidFill>
              </a:rPr>
              <a:t>. </a:t>
            </a:r>
            <a:r>
              <a:rPr lang="mr-IN" sz="1600" dirty="0" err="1" smtClean="0">
                <a:solidFill>
                  <a:schemeClr val="tx1"/>
                </a:solidFill>
              </a:rPr>
              <a:t>faire</a:t>
            </a:r>
            <a:r>
              <a:rPr lang="mr-IN" sz="1600" dirty="0" smtClean="0">
                <a:solidFill>
                  <a:schemeClr val="tx1"/>
                </a:solidFill>
              </a:rPr>
              <a:t> </a:t>
            </a:r>
            <a:r>
              <a:rPr lang="mr-IN" sz="1600" dirty="0" err="1">
                <a:solidFill>
                  <a:schemeClr val="tx1"/>
                </a:solidFill>
              </a:rPr>
              <a:t>une</a:t>
            </a:r>
            <a:r>
              <a:rPr lang="mr-IN" sz="1600" dirty="0">
                <a:solidFill>
                  <a:schemeClr val="tx1"/>
                </a:solidFill>
              </a:rPr>
              <a:t> </a:t>
            </a:r>
            <a:r>
              <a:rPr lang="mr-IN" sz="1600" dirty="0" err="1">
                <a:solidFill>
                  <a:schemeClr val="tx1"/>
                </a:solidFill>
              </a:rPr>
              <a:t>méniscectomie</a:t>
            </a:r>
            <a:endParaRPr lang="en-US" sz="1600" dirty="0">
              <a:solidFill>
                <a:schemeClr val="tx1"/>
              </a:solidFill>
            </a:endParaRPr>
          </a:p>
        </p:txBody>
      </p:sp>
      <p:sp>
        <p:nvSpPr>
          <p:cNvPr id="10" name="Rounded Rectangle 9"/>
          <p:cNvSpPr/>
          <p:nvPr/>
        </p:nvSpPr>
        <p:spPr>
          <a:xfrm>
            <a:off x="6129997" y="3852554"/>
            <a:ext cx="2722099" cy="23861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solidFill>
              </a:rPr>
              <a:t>. S</a:t>
            </a:r>
            <a:r>
              <a:rPr lang="mr-IN" dirty="0" err="1" smtClean="0">
                <a:solidFill>
                  <a:schemeClr val="tx1"/>
                </a:solidFill>
              </a:rPr>
              <a:t>uture</a:t>
            </a:r>
            <a:r>
              <a:rPr lang="fr-FR" dirty="0" smtClean="0">
                <a:solidFill>
                  <a:schemeClr val="tx1"/>
                </a:solidFill>
              </a:rPr>
              <a:t>r une </a:t>
            </a:r>
            <a:r>
              <a:rPr lang="mr-IN" dirty="0" err="1" smtClean="0">
                <a:solidFill>
                  <a:schemeClr val="tx1"/>
                </a:solidFill>
              </a:rPr>
              <a:t>coiffe</a:t>
            </a:r>
            <a:r>
              <a:rPr lang="fr-FR" dirty="0" smtClean="0">
                <a:solidFill>
                  <a:schemeClr val="tx1"/>
                </a:solidFill>
              </a:rPr>
              <a:t> des</a:t>
            </a:r>
            <a:r>
              <a:rPr lang="mr-IN" dirty="0" smtClean="0">
                <a:solidFill>
                  <a:schemeClr val="tx1"/>
                </a:solidFill>
              </a:rPr>
              <a:t> </a:t>
            </a:r>
            <a:r>
              <a:rPr lang="mr-IN" dirty="0" err="1" smtClean="0">
                <a:solidFill>
                  <a:schemeClr val="tx1"/>
                </a:solidFill>
              </a:rPr>
              <a:t>rotateur</a:t>
            </a:r>
            <a:r>
              <a:rPr lang="fr-FR" dirty="0" smtClean="0">
                <a:solidFill>
                  <a:schemeClr val="tx1"/>
                </a:solidFill>
              </a:rPr>
              <a:t>s</a:t>
            </a:r>
            <a:r>
              <a:rPr lang="mr-IN" dirty="0" smtClean="0">
                <a:solidFill>
                  <a:schemeClr val="tx1"/>
                </a:solidFill>
              </a:rPr>
              <a:t>                                              </a:t>
            </a:r>
            <a:r>
              <a:rPr lang="fr-FR" dirty="0" smtClean="0">
                <a:solidFill>
                  <a:schemeClr val="tx1"/>
                </a:solidFill>
              </a:rPr>
              <a:t>. R</a:t>
            </a:r>
            <a:r>
              <a:rPr lang="mr-IN" dirty="0" err="1" smtClean="0">
                <a:solidFill>
                  <a:schemeClr val="tx1"/>
                </a:solidFill>
              </a:rPr>
              <a:t>éins</a:t>
            </a:r>
            <a:r>
              <a:rPr lang="fr-FR" dirty="0" err="1" smtClean="0">
                <a:solidFill>
                  <a:schemeClr val="tx1"/>
                </a:solidFill>
              </a:rPr>
              <a:t>é</a:t>
            </a:r>
            <a:r>
              <a:rPr lang="mr-IN" dirty="0" err="1" smtClean="0">
                <a:solidFill>
                  <a:schemeClr val="tx1"/>
                </a:solidFill>
              </a:rPr>
              <a:t>r</a:t>
            </a:r>
            <a:r>
              <a:rPr lang="fr-FR" dirty="0" smtClean="0">
                <a:solidFill>
                  <a:schemeClr val="tx1"/>
                </a:solidFill>
              </a:rPr>
              <a:t>er un</a:t>
            </a:r>
            <a:r>
              <a:rPr lang="mr-IN" dirty="0" smtClean="0">
                <a:solidFill>
                  <a:schemeClr val="tx1"/>
                </a:solidFill>
              </a:rPr>
              <a:t> </a:t>
            </a:r>
            <a:r>
              <a:rPr lang="mr-IN" dirty="0" err="1" smtClean="0">
                <a:solidFill>
                  <a:schemeClr val="tx1"/>
                </a:solidFill>
              </a:rPr>
              <a:t>labrum</a:t>
            </a:r>
            <a:endParaRPr lang="fr-FR" dirty="0" smtClean="0">
              <a:solidFill>
                <a:schemeClr val="tx1"/>
              </a:solidFill>
            </a:endParaRPr>
          </a:p>
          <a:p>
            <a:r>
              <a:rPr lang="fr-FR" dirty="0" smtClean="0">
                <a:solidFill>
                  <a:schemeClr val="tx1"/>
                </a:solidFill>
              </a:rPr>
              <a:t>. Suturer un ménisque</a:t>
            </a:r>
            <a:r>
              <a:rPr lang="mr-IN" dirty="0" smtClean="0">
                <a:solidFill>
                  <a:schemeClr val="tx1"/>
                </a:solidFill>
              </a:rPr>
              <a:t>                                                          </a:t>
            </a:r>
            <a:r>
              <a:rPr lang="fr-FR" dirty="0" smtClean="0">
                <a:solidFill>
                  <a:schemeClr val="tx1"/>
                </a:solidFill>
              </a:rPr>
              <a:t>. faire un </a:t>
            </a:r>
            <a:r>
              <a:rPr lang="mr-IN" dirty="0" smtClean="0">
                <a:solidFill>
                  <a:schemeClr val="tx1"/>
                </a:solidFill>
              </a:rPr>
              <a:t>LCA </a:t>
            </a:r>
            <a:r>
              <a:rPr lang="mr-IN" dirty="0" err="1" smtClean="0">
                <a:solidFill>
                  <a:schemeClr val="tx1"/>
                </a:solidFill>
              </a:rPr>
              <a:t>simpl</a:t>
            </a:r>
            <a:r>
              <a:rPr lang="fr-FR" dirty="0" smtClean="0">
                <a:solidFill>
                  <a:schemeClr val="tx1"/>
                </a:solidFill>
              </a:rPr>
              <a:t>e</a:t>
            </a:r>
          </a:p>
          <a:p>
            <a:r>
              <a:rPr lang="fr-FR" dirty="0" smtClean="0">
                <a:solidFill>
                  <a:schemeClr val="tx1"/>
                </a:solidFill>
              </a:rPr>
              <a:t>. LCP +/- ménisque ou </a:t>
            </a:r>
            <a:r>
              <a:rPr lang="fr-FR" dirty="0" err="1" smtClean="0">
                <a:solidFill>
                  <a:schemeClr val="tx1"/>
                </a:solidFill>
              </a:rPr>
              <a:t>ligts</a:t>
            </a:r>
            <a:r>
              <a:rPr lang="fr-FR" dirty="0" smtClean="0">
                <a:solidFill>
                  <a:schemeClr val="tx1"/>
                </a:solidFill>
              </a:rPr>
              <a:t> périphériques</a:t>
            </a:r>
          </a:p>
        </p:txBody>
      </p:sp>
      <p:sp>
        <p:nvSpPr>
          <p:cNvPr id="13" name="Rounded Rectangle 12"/>
          <p:cNvSpPr/>
          <p:nvPr/>
        </p:nvSpPr>
        <p:spPr>
          <a:xfrm>
            <a:off x="3268980" y="4365104"/>
            <a:ext cx="2722099" cy="24928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solidFill>
              </a:rPr>
              <a:t>. Arthroscopie de la hanche</a:t>
            </a:r>
          </a:p>
          <a:p>
            <a:r>
              <a:rPr lang="fr-FR" dirty="0" smtClean="0">
                <a:solidFill>
                  <a:schemeClr val="tx1"/>
                </a:solidFill>
              </a:rPr>
              <a:t>. Coude </a:t>
            </a:r>
            <a:r>
              <a:rPr lang="fr-FR" dirty="0">
                <a:solidFill>
                  <a:schemeClr val="tx1"/>
                </a:solidFill>
              </a:rPr>
              <a:t>et poignet</a:t>
            </a:r>
          </a:p>
          <a:p>
            <a:r>
              <a:rPr lang="fr-FR" dirty="0">
                <a:solidFill>
                  <a:schemeClr val="tx1"/>
                </a:solidFill>
              </a:rPr>
              <a:t>. </a:t>
            </a:r>
            <a:r>
              <a:rPr lang="fr-FR" dirty="0" smtClean="0">
                <a:solidFill>
                  <a:schemeClr val="tx1"/>
                </a:solidFill>
              </a:rPr>
              <a:t>Arthroscopie cheville-pied</a:t>
            </a:r>
          </a:p>
          <a:p>
            <a:r>
              <a:rPr lang="fr-FR" dirty="0" smtClean="0">
                <a:solidFill>
                  <a:schemeClr val="tx1"/>
                </a:solidFill>
              </a:rPr>
              <a:t>. Lambeau coiffe</a:t>
            </a:r>
          </a:p>
          <a:p>
            <a:r>
              <a:rPr lang="fr-FR" dirty="0" smtClean="0">
                <a:solidFill>
                  <a:schemeClr val="tx1"/>
                </a:solidFill>
              </a:rPr>
              <a:t>. </a:t>
            </a:r>
            <a:r>
              <a:rPr lang="fr-FR" dirty="0" err="1" smtClean="0">
                <a:solidFill>
                  <a:schemeClr val="tx1"/>
                </a:solidFill>
              </a:rPr>
              <a:t>Neurolyses</a:t>
            </a:r>
            <a:r>
              <a:rPr lang="fr-FR" dirty="0" smtClean="0">
                <a:solidFill>
                  <a:schemeClr val="tx1"/>
                </a:solidFill>
              </a:rPr>
              <a:t> diverses</a:t>
            </a:r>
          </a:p>
          <a:p>
            <a:r>
              <a:rPr lang="fr-FR" dirty="0" smtClean="0">
                <a:solidFill>
                  <a:schemeClr val="tx1"/>
                </a:solidFill>
              </a:rPr>
              <a:t>. Greffe méniscale</a:t>
            </a:r>
          </a:p>
          <a:p>
            <a:r>
              <a:rPr lang="mr-IN" dirty="0" smtClean="0">
                <a:solidFill>
                  <a:schemeClr val="tx1"/>
                </a:solidFill>
              </a:rPr>
              <a:t> </a:t>
            </a:r>
            <a:endParaRPr lang="en-US" dirty="0">
              <a:solidFill>
                <a:schemeClr val="tx1"/>
              </a:solidFill>
            </a:endParaRPr>
          </a:p>
        </p:txBody>
      </p:sp>
      <p:cxnSp>
        <p:nvCxnSpPr>
          <p:cNvPr id="17" name="Straight Arrow Connector 16"/>
          <p:cNvCxnSpPr/>
          <p:nvPr/>
        </p:nvCxnSpPr>
        <p:spPr>
          <a:xfrm flipV="1">
            <a:off x="4399671" y="422032"/>
            <a:ext cx="2458329" cy="140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41874" y="1955409"/>
            <a:ext cx="1899139" cy="2813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94163" y="2771335"/>
            <a:ext cx="1696916" cy="1463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07899" y="4135903"/>
            <a:ext cx="179363" cy="478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6620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6D9F1"/>
          </a:solidFill>
          <a:ln>
            <a:solidFill>
              <a:srgbClr val="4472C4"/>
            </a:solidFill>
          </a:ln>
        </p:spPr>
        <p:txBody>
          <a:bodyPr/>
          <a:lstStyle/>
          <a:p>
            <a:r>
              <a:rPr lang="en-US" dirty="0" smtClean="0"/>
              <a:t>2- Cadre </a:t>
            </a:r>
            <a:r>
              <a:rPr lang="en-US" dirty="0" err="1" smtClean="0"/>
              <a:t>Juri-Ethique</a:t>
            </a:r>
            <a:endParaRPr lang="en-US" dirty="0"/>
          </a:p>
        </p:txBody>
      </p:sp>
      <p:sp>
        <p:nvSpPr>
          <p:cNvPr id="3" name="Content Placeholder 2"/>
          <p:cNvSpPr>
            <a:spLocks noGrp="1"/>
          </p:cNvSpPr>
          <p:nvPr>
            <p:ph idx="1"/>
          </p:nvPr>
        </p:nvSpPr>
        <p:spPr>
          <a:xfrm>
            <a:off x="469218" y="1521987"/>
            <a:ext cx="6888858" cy="4023254"/>
          </a:xfrm>
        </p:spPr>
        <p:txBody>
          <a:bodyPr>
            <a:noAutofit/>
          </a:bodyPr>
          <a:lstStyle/>
          <a:p>
            <a:r>
              <a:rPr lang="en-US" sz="2800" dirty="0" err="1" smtClean="0"/>
              <a:t>Recommandations</a:t>
            </a:r>
            <a:r>
              <a:rPr lang="en-US" sz="2800" dirty="0" smtClean="0"/>
              <a:t> de la HAS:</a:t>
            </a:r>
            <a:endParaRPr lang="en-US" sz="2800" dirty="0"/>
          </a:p>
          <a:p>
            <a:endParaRPr lang="en-US" sz="2800" dirty="0" smtClean="0"/>
          </a:p>
          <a:p>
            <a:r>
              <a:rPr lang="fr-FR" sz="2800" dirty="0" smtClean="0"/>
              <a:t>Ordonnance </a:t>
            </a:r>
            <a:r>
              <a:rPr lang="fr-FR" sz="2800" dirty="0"/>
              <a:t>n° 2017-49 du 19 janvier </a:t>
            </a:r>
            <a:r>
              <a:rPr lang="fr-FR" sz="2800" dirty="0" smtClean="0"/>
              <a:t>2017: </a:t>
            </a:r>
          </a:p>
          <a:p>
            <a:pPr marL="0" indent="0">
              <a:buNone/>
            </a:pPr>
            <a:r>
              <a:rPr lang="fr-FR" sz="2800" i="1" dirty="0" smtClean="0"/>
              <a:t>« relative </a:t>
            </a:r>
            <a:r>
              <a:rPr lang="fr-FR" sz="2800" i="1" dirty="0"/>
              <a:t>aux avantages offerts par les personnes fabriquant ou commercialisant des produits ou </a:t>
            </a:r>
            <a:r>
              <a:rPr lang="fr-FR" sz="2800" i="1" dirty="0" smtClean="0"/>
              <a:t>des  prestations </a:t>
            </a:r>
            <a:r>
              <a:rPr lang="fr-FR" sz="2800" i="1" dirty="0"/>
              <a:t>de santé » </a:t>
            </a:r>
            <a:endParaRPr lang="en-GB" sz="2800" i="1" dirty="0" smtClean="0"/>
          </a:p>
          <a:p>
            <a:pPr marL="0" indent="0">
              <a:buNone/>
            </a:pPr>
            <a:endParaRPr lang="en-US" sz="2800" dirty="0" smtClean="0"/>
          </a:p>
          <a:p>
            <a:r>
              <a:rPr lang="en-US" sz="2800" dirty="0" err="1" smtClean="0"/>
              <a:t>Injonction</a:t>
            </a:r>
            <a:r>
              <a:rPr lang="en-US" sz="2800" dirty="0" smtClean="0"/>
              <a:t> de la </a:t>
            </a:r>
            <a:r>
              <a:rPr lang="en-US" sz="2800" dirty="0" err="1" smtClean="0"/>
              <a:t>Conférence</a:t>
            </a:r>
            <a:r>
              <a:rPr lang="en-US" sz="2800" dirty="0" smtClean="0"/>
              <a:t> des Doyens: </a:t>
            </a:r>
          </a:p>
          <a:p>
            <a:pPr marL="0" indent="0">
              <a:buNone/>
            </a:pPr>
            <a:r>
              <a:rPr lang="en-US" sz="2800" dirty="0" smtClean="0"/>
              <a:t> Respect de la </a:t>
            </a:r>
            <a:r>
              <a:rPr lang="en-US" sz="2800" b="1" dirty="0" err="1" smtClean="0"/>
              <a:t>Charte</a:t>
            </a:r>
            <a:r>
              <a:rPr lang="en-US" sz="2800" dirty="0" smtClean="0"/>
              <a:t> </a:t>
            </a:r>
            <a:r>
              <a:rPr lang="en-US" sz="2800" b="1" dirty="0" err="1" smtClean="0"/>
              <a:t>Ethique</a:t>
            </a:r>
            <a:r>
              <a:rPr lang="en-US" sz="2800" b="1" dirty="0" smtClean="0"/>
              <a:t> et </a:t>
            </a:r>
            <a:r>
              <a:rPr lang="en-US" sz="2800" b="1" dirty="0" err="1" smtClean="0"/>
              <a:t>Déontologique</a:t>
            </a:r>
            <a:endParaRPr lang="en-US" sz="2800" b="1" dirty="0" smtClean="0"/>
          </a:p>
          <a:p>
            <a:pPr lvl="1"/>
            <a:endParaRPr lang="en-US" sz="3200" dirty="0"/>
          </a:p>
          <a:p>
            <a:pPr lvl="1"/>
            <a:endParaRPr lang="en-US" sz="3200" dirty="0"/>
          </a:p>
          <a:p>
            <a:pPr lvl="1"/>
            <a:endParaRPr lang="en-US" sz="32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076" y="4496555"/>
            <a:ext cx="1087671" cy="2273280"/>
          </a:xfrm>
          <a:prstGeom prst="rect">
            <a:avLst/>
          </a:prstGeom>
          <a:effectLst>
            <a:outerShdw blurRad="50800" dist="76200" algn="l" rotWithShape="0">
              <a:prstClr val="black">
                <a:alpha val="40000"/>
              </a:prst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076" y="365125"/>
            <a:ext cx="1062024" cy="2004382"/>
          </a:xfrm>
          <a:prstGeom prst="rect">
            <a:avLst/>
          </a:prstGeom>
          <a:effectLst>
            <a:outerShdw blurRad="50800" dist="76200" algn="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097" y="2454503"/>
            <a:ext cx="1079614" cy="1974321"/>
          </a:xfrm>
          <a:prstGeom prst="rect">
            <a:avLst/>
          </a:prstGeom>
          <a:effectLst>
            <a:outerShdw blurRad="50800" dist="76200" algn="l" rotWithShape="0">
              <a:prstClr val="black">
                <a:alpha val="40000"/>
              </a:prstClr>
            </a:outerShdw>
          </a:effectLst>
        </p:spPr>
      </p:pic>
      <p:sp>
        <p:nvSpPr>
          <p:cNvPr id="7" name="Oval 6"/>
          <p:cNvSpPr/>
          <p:nvPr/>
        </p:nvSpPr>
        <p:spPr>
          <a:xfrm>
            <a:off x="0" y="4581129"/>
            <a:ext cx="6977271" cy="212907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7544" y="6405331"/>
            <a:ext cx="8208912"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2018 </a:t>
            </a:r>
            <a:endParaRPr lang="fr-FR" sz="1000" i="1" dirty="0">
              <a:solidFill>
                <a:schemeClr val="tx2">
                  <a:lumMod val="40000"/>
                  <a:lumOff val="60000"/>
                </a:schemeClr>
              </a:solidFill>
            </a:endParaRPr>
          </a:p>
        </p:txBody>
      </p:sp>
    </p:spTree>
    <p:extLst>
      <p:ext uri="{BB962C8B-B14F-4D97-AF65-F5344CB8AC3E}">
        <p14:creationId xmlns:p14="http://schemas.microsoft.com/office/powerpoint/2010/main" val="33409113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6D9F1"/>
          </a:solidFill>
          <a:ln>
            <a:solidFill>
              <a:srgbClr val="4472C4"/>
            </a:solidFill>
          </a:ln>
        </p:spPr>
        <p:txBody>
          <a:bodyPr/>
          <a:lstStyle/>
          <a:p>
            <a:r>
              <a:rPr lang="en-US" dirty="0" err="1" smtClean="0"/>
              <a:t>Financements</a:t>
            </a:r>
            <a:r>
              <a:rPr lang="en-US" dirty="0" smtClean="0"/>
              <a:t> </a:t>
            </a:r>
            <a:r>
              <a:rPr lang="en-US" b="1" u="sng" dirty="0" err="1" smtClean="0"/>
              <a:t>indirects</a:t>
            </a:r>
            <a:r>
              <a:rPr lang="en-US" dirty="0" smtClean="0"/>
              <a:t>:</a:t>
            </a:r>
            <a:endParaRPr lang="en-US" dirty="0"/>
          </a:p>
        </p:txBody>
      </p:sp>
      <p:sp>
        <p:nvSpPr>
          <p:cNvPr id="3" name="Content Placeholder 2"/>
          <p:cNvSpPr>
            <a:spLocks noGrp="1"/>
          </p:cNvSpPr>
          <p:nvPr>
            <p:ph idx="1"/>
          </p:nvPr>
        </p:nvSpPr>
        <p:spPr>
          <a:xfrm>
            <a:off x="273804" y="1897209"/>
            <a:ext cx="8187199" cy="4351338"/>
          </a:xfrm>
        </p:spPr>
        <p:txBody>
          <a:bodyPr>
            <a:normAutofit fontScale="92500" lnSpcReduction="20000"/>
          </a:bodyPr>
          <a:lstStyle/>
          <a:p>
            <a:r>
              <a:rPr lang="en-US" i="1" dirty="0" smtClean="0"/>
              <a:t>“Les industries ne </a:t>
            </a:r>
            <a:r>
              <a:rPr lang="en-US" i="1" dirty="0" err="1" smtClean="0"/>
              <a:t>sont</a:t>
            </a:r>
            <a:r>
              <a:rPr lang="en-US" i="1" dirty="0" smtClean="0"/>
              <a:t> pas </a:t>
            </a:r>
            <a:r>
              <a:rPr lang="en-US" i="1" dirty="0" err="1" smtClean="0"/>
              <a:t>autorisées</a:t>
            </a:r>
            <a:r>
              <a:rPr lang="en-US" i="1" dirty="0" smtClean="0"/>
              <a:t> </a:t>
            </a:r>
            <a:r>
              <a:rPr lang="en-US" i="1" dirty="0" err="1" smtClean="0"/>
              <a:t>à</a:t>
            </a:r>
            <a:r>
              <a:rPr lang="en-US" i="1" dirty="0" smtClean="0"/>
              <a:t> </a:t>
            </a:r>
            <a:r>
              <a:rPr lang="en-US" i="1" dirty="0" err="1" smtClean="0"/>
              <a:t>fournir</a:t>
            </a:r>
            <a:r>
              <a:rPr lang="en-US" i="1" dirty="0" smtClean="0"/>
              <a:t> un </a:t>
            </a:r>
            <a:r>
              <a:rPr lang="en-US" i="1" u="sng" dirty="0" err="1" smtClean="0"/>
              <a:t>soutien</a:t>
            </a:r>
            <a:r>
              <a:rPr lang="en-US" i="1" u="sng" dirty="0" smtClean="0"/>
              <a:t> financier </a:t>
            </a:r>
            <a:r>
              <a:rPr lang="en-US" i="1" dirty="0" err="1" smtClean="0"/>
              <a:t>à</a:t>
            </a:r>
            <a:r>
              <a:rPr lang="en-US" i="1" dirty="0" smtClean="0"/>
              <a:t> la formation </a:t>
            </a:r>
            <a:r>
              <a:rPr lang="en-US" i="1" dirty="0" err="1" smtClean="0"/>
              <a:t>professionnelle</a:t>
            </a:r>
            <a:r>
              <a:rPr lang="en-US" i="1" dirty="0" smtClean="0"/>
              <a:t> </a:t>
            </a:r>
            <a:r>
              <a:rPr lang="en-US" i="1" dirty="0" err="1" smtClean="0"/>
              <a:t>initiale</a:t>
            </a:r>
            <a:r>
              <a:rPr lang="en-US" i="1" dirty="0" smtClean="0"/>
              <a:t>, </a:t>
            </a:r>
            <a:r>
              <a:rPr lang="en-US" i="1" dirty="0" err="1" smtClean="0"/>
              <a:t>directement</a:t>
            </a:r>
            <a:r>
              <a:rPr lang="en-US" i="1" dirty="0" smtClean="0"/>
              <a:t> </a:t>
            </a:r>
            <a:r>
              <a:rPr lang="en-US" i="1" dirty="0" err="1" smtClean="0"/>
              <a:t>ou</a:t>
            </a:r>
            <a:r>
              <a:rPr lang="en-US" i="1" dirty="0" smtClean="0"/>
              <a:t> par </a:t>
            </a:r>
            <a:r>
              <a:rPr lang="en-US" i="1" dirty="0" err="1" smtClean="0"/>
              <a:t>l’intermédiaire</a:t>
            </a:r>
            <a:r>
              <a:rPr lang="en-US" i="1" dirty="0" smtClean="0"/>
              <a:t> </a:t>
            </a:r>
            <a:r>
              <a:rPr lang="en-US" i="1" dirty="0" err="1" smtClean="0"/>
              <a:t>d’une</a:t>
            </a:r>
            <a:r>
              <a:rPr lang="en-US" i="1" dirty="0" smtClean="0"/>
              <a:t> </a:t>
            </a:r>
            <a:r>
              <a:rPr lang="en-US" i="1" dirty="0" err="1" smtClean="0"/>
              <a:t>agence</a:t>
            </a:r>
            <a:r>
              <a:rPr lang="en-US" i="1" dirty="0" smtClean="0"/>
              <a:t> </a:t>
            </a:r>
            <a:r>
              <a:rPr lang="en-US" i="1" dirty="0" err="1" smtClean="0"/>
              <a:t>subsidiaire</a:t>
            </a:r>
            <a:r>
              <a:rPr lang="en-US" i="1" dirty="0" smtClean="0"/>
              <a:t>, </a:t>
            </a:r>
            <a:r>
              <a:rPr lang="en-US" b="1" i="1" u="sng" dirty="0" err="1" smtClean="0"/>
              <a:t>à</a:t>
            </a:r>
            <a:r>
              <a:rPr lang="en-US" b="1" i="1" u="sng" dirty="0" smtClean="0"/>
              <a:t> </a:t>
            </a:r>
            <a:r>
              <a:rPr lang="en-US" b="1" i="1" u="sng" dirty="0" err="1" smtClean="0"/>
              <a:t>l’exception</a:t>
            </a:r>
            <a:r>
              <a:rPr lang="en-US" b="1" i="1" u="sng" dirty="0" smtClean="0"/>
              <a:t> des </a:t>
            </a:r>
            <a:r>
              <a:rPr lang="en-US" b="1" i="1" u="sng" dirty="0" err="1" smtClean="0"/>
              <a:t>Fondations</a:t>
            </a:r>
            <a:r>
              <a:rPr lang="en-US" b="1" dirty="0" smtClean="0"/>
              <a:t>.”</a:t>
            </a:r>
          </a:p>
          <a:p>
            <a:endParaRPr lang="en-US" b="1" dirty="0"/>
          </a:p>
          <a:p>
            <a:r>
              <a:rPr lang="fr-FR" i="1" dirty="0"/>
              <a:t>Des dérogations sont possibles lorsque l’industrie est la seule à disposer de la connaissance et cette</a:t>
            </a:r>
            <a:r>
              <a:rPr lang="fr-FR" b="1" i="1" dirty="0"/>
              <a:t> dérogation </a:t>
            </a:r>
            <a:r>
              <a:rPr lang="fr-FR" i="1" dirty="0"/>
              <a:t>est alors autorisée par </a:t>
            </a:r>
            <a:r>
              <a:rPr lang="fr-FR" b="1" i="1" dirty="0"/>
              <a:t>le Doyen </a:t>
            </a:r>
            <a:r>
              <a:rPr lang="fr-FR" i="1" dirty="0"/>
              <a:t>après </a:t>
            </a:r>
            <a:r>
              <a:rPr lang="fr-FR" b="1" i="1" dirty="0"/>
              <a:t>avis de la commission de déontologie</a:t>
            </a:r>
            <a:endParaRPr lang="en-US" b="1" i="1" dirty="0"/>
          </a:p>
          <a:p>
            <a:endParaRPr lang="en-US" b="1" dirty="0" smtClean="0"/>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717" y="158604"/>
            <a:ext cx="806787" cy="1686220"/>
          </a:xfrm>
          <a:prstGeom prst="rect">
            <a:avLst/>
          </a:prstGeom>
          <a:effectLst>
            <a:outerShdw blurRad="50800" dist="76200" dir="2700000" algn="tl" rotWithShape="0">
              <a:prstClr val="black">
                <a:alpha val="40000"/>
              </a:prstClr>
            </a:outerShdw>
          </a:effectLst>
        </p:spPr>
      </p:pic>
      <p:sp>
        <p:nvSpPr>
          <p:cNvPr id="5" name="Rectangle 4"/>
          <p:cNvSpPr/>
          <p:nvPr/>
        </p:nvSpPr>
        <p:spPr>
          <a:xfrm>
            <a:off x="467544" y="6405331"/>
            <a:ext cx="8208912"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2018 </a:t>
            </a:r>
            <a:endParaRPr lang="fr-FR" sz="1000" i="1" dirty="0">
              <a:solidFill>
                <a:schemeClr val="tx2">
                  <a:lumMod val="40000"/>
                  <a:lumOff val="60000"/>
                </a:schemeClr>
              </a:solidFill>
            </a:endParaRPr>
          </a:p>
        </p:txBody>
      </p:sp>
      <p:pic>
        <p:nvPicPr>
          <p:cNvPr id="7" name="Image 6" descr="Capture d’écran 2016-11-01 à 08.38.32.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208591210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6D9F1"/>
          </a:solidFill>
          <a:ln>
            <a:solidFill>
              <a:srgbClr val="4472C4"/>
            </a:solidFill>
          </a:ln>
        </p:spPr>
        <p:txBody>
          <a:bodyPr>
            <a:normAutofit/>
          </a:bodyPr>
          <a:lstStyle/>
          <a:p>
            <a:r>
              <a:rPr lang="en-US" sz="3200" dirty="0" err="1" smtClean="0"/>
              <a:t>Autorisations</a:t>
            </a:r>
            <a:r>
              <a:rPr lang="en-US" sz="3200" dirty="0" smtClean="0"/>
              <a:t> </a:t>
            </a:r>
            <a:r>
              <a:rPr lang="en-US" sz="3200" dirty="0" err="1" smtClean="0"/>
              <a:t>dérogatoires</a:t>
            </a:r>
            <a:r>
              <a:rPr lang="en-US" sz="3200" dirty="0" smtClean="0"/>
              <a:t> </a:t>
            </a:r>
            <a:r>
              <a:rPr lang="en-US" sz="3200" dirty="0" err="1" smtClean="0"/>
              <a:t>soumises</a:t>
            </a:r>
            <a:r>
              <a:rPr lang="en-US" sz="3200" dirty="0" smtClean="0"/>
              <a:t> </a:t>
            </a:r>
            <a:r>
              <a:rPr lang="en-US" sz="3200" dirty="0" err="1" smtClean="0"/>
              <a:t>à</a:t>
            </a:r>
            <a:r>
              <a:rPr lang="en-US" sz="3200" dirty="0" smtClean="0"/>
              <a:t>:</a:t>
            </a:r>
            <a:endParaRPr lang="en-US" sz="3200" dirty="0"/>
          </a:p>
        </p:txBody>
      </p:sp>
      <p:sp>
        <p:nvSpPr>
          <p:cNvPr id="3" name="Content Placeholder 2"/>
          <p:cNvSpPr>
            <a:spLocks noGrp="1"/>
          </p:cNvSpPr>
          <p:nvPr>
            <p:ph idx="1"/>
          </p:nvPr>
        </p:nvSpPr>
        <p:spPr/>
        <p:txBody>
          <a:bodyPr>
            <a:normAutofit fontScale="92500" lnSpcReduction="10000"/>
          </a:bodyPr>
          <a:lstStyle/>
          <a:p>
            <a:r>
              <a:rPr lang="fr-FR" sz="3200" i="1" dirty="0" smtClean="0"/>
              <a:t>Avis </a:t>
            </a:r>
            <a:r>
              <a:rPr lang="fr-FR" sz="3200" i="1" dirty="0"/>
              <a:t>favorable de la </a:t>
            </a:r>
            <a:r>
              <a:rPr lang="fr-FR" sz="3200" i="1" u="sng" dirty="0"/>
              <a:t>commission de </a:t>
            </a:r>
            <a:r>
              <a:rPr lang="fr-FR" sz="3200" i="1" u="sng" dirty="0" smtClean="0"/>
              <a:t>Déontologie de l’UFR</a:t>
            </a:r>
          </a:p>
          <a:p>
            <a:pPr lvl="2"/>
            <a:r>
              <a:rPr lang="fr-FR" i="1" dirty="0" smtClean="0"/>
              <a:t>Une par Faculté</a:t>
            </a:r>
            <a:r>
              <a:rPr lang="mr-IN" i="1" dirty="0" smtClean="0"/>
              <a:t>…</a:t>
            </a:r>
            <a:r>
              <a:rPr lang="fr-FR" i="1" dirty="0" smtClean="0"/>
              <a:t>.</a:t>
            </a:r>
          </a:p>
          <a:p>
            <a:pPr lvl="2"/>
            <a:r>
              <a:rPr lang="fr-FR" i="1" dirty="0" smtClean="0"/>
              <a:t>Commission universitaire faite d’élus ainsi que son président</a:t>
            </a:r>
          </a:p>
          <a:p>
            <a:pPr lvl="2"/>
            <a:r>
              <a:rPr lang="fr-FR" i="1" dirty="0" smtClean="0"/>
              <a:t>Membres extérieurs: </a:t>
            </a:r>
          </a:p>
          <a:p>
            <a:pPr lvl="3"/>
            <a:r>
              <a:rPr lang="fr-FR" i="1" dirty="0" smtClean="0"/>
              <a:t>Étudiant</a:t>
            </a:r>
          </a:p>
          <a:p>
            <a:pPr lvl="3"/>
            <a:r>
              <a:rPr lang="fr-FR" i="1" dirty="0" smtClean="0"/>
              <a:t>Représentant des usagers</a:t>
            </a:r>
          </a:p>
          <a:p>
            <a:pPr lvl="3"/>
            <a:r>
              <a:rPr lang="fr-FR" i="1" dirty="0" smtClean="0"/>
              <a:t>Représentant de la DG du CHU </a:t>
            </a:r>
          </a:p>
          <a:p>
            <a:pPr lvl="3"/>
            <a:r>
              <a:rPr lang="fr-FR" i="1" dirty="0" smtClean="0"/>
              <a:t>Représentant du président de la CME du CHU</a:t>
            </a:r>
          </a:p>
          <a:p>
            <a:pPr lvl="3"/>
            <a:r>
              <a:rPr lang="fr-FR" i="1" dirty="0" smtClean="0"/>
              <a:t>Représentant du Conseil de l’Ordre</a:t>
            </a:r>
          </a:p>
          <a:p>
            <a:pPr lvl="1"/>
            <a:endParaRPr lang="fr-FR" sz="2800" i="1" dirty="0"/>
          </a:p>
          <a:p>
            <a:r>
              <a:rPr lang="fr-FR" sz="3200" i="1" dirty="0"/>
              <a:t>Vote en conseil d’UFR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263" y="1196752"/>
            <a:ext cx="710408" cy="1484783"/>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900" y="3789040"/>
            <a:ext cx="2057100" cy="1841122"/>
          </a:xfrm>
          <a:prstGeom prst="rect">
            <a:avLst/>
          </a:prstGeom>
        </p:spPr>
      </p:pic>
      <p:sp>
        <p:nvSpPr>
          <p:cNvPr id="7" name="Rectangle 6"/>
          <p:cNvSpPr/>
          <p:nvPr/>
        </p:nvSpPr>
        <p:spPr>
          <a:xfrm>
            <a:off x="467544" y="6405331"/>
            <a:ext cx="8208912"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2018 </a:t>
            </a:r>
            <a:endParaRPr lang="fr-FR" sz="1000" i="1" dirty="0">
              <a:solidFill>
                <a:schemeClr val="tx2">
                  <a:lumMod val="40000"/>
                  <a:lumOff val="60000"/>
                </a:schemeClr>
              </a:solidFill>
            </a:endParaRPr>
          </a:p>
        </p:txBody>
      </p:sp>
      <p:pic>
        <p:nvPicPr>
          <p:cNvPr id="8" name="Image 7" descr="Capture d’écran 2016-11-01 à 08.38.32.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23390187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859" y="1"/>
            <a:ext cx="2053209" cy="1551669"/>
          </a:xfrm>
          <a:prstGeom prst="rect">
            <a:avLst/>
          </a:prstGeom>
        </p:spPr>
      </p:pic>
      <p:sp>
        <p:nvSpPr>
          <p:cNvPr id="4" name="Oval 3"/>
          <p:cNvSpPr/>
          <p:nvPr/>
        </p:nvSpPr>
        <p:spPr>
          <a:xfrm>
            <a:off x="2984560" y="2578608"/>
            <a:ext cx="2131508"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CFCOT</a:t>
            </a:r>
            <a:endParaRPr lang="en-US" dirty="0"/>
          </a:p>
        </p:txBody>
      </p:sp>
      <p:sp>
        <p:nvSpPr>
          <p:cNvPr id="5" name="Oval 4"/>
          <p:cNvSpPr/>
          <p:nvPr/>
        </p:nvSpPr>
        <p:spPr>
          <a:xfrm>
            <a:off x="3252788" y="4114800"/>
            <a:ext cx="1673352" cy="1243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27 commissions UFR</a:t>
            </a:r>
            <a:endParaRPr lang="en-US" dirty="0"/>
          </a:p>
        </p:txBody>
      </p:sp>
      <p:sp>
        <p:nvSpPr>
          <p:cNvPr id="6" name="Oval 5"/>
          <p:cNvSpPr/>
          <p:nvPr/>
        </p:nvSpPr>
        <p:spPr>
          <a:xfrm>
            <a:off x="3252788" y="5577840"/>
            <a:ext cx="1673352" cy="1243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Demandes</a:t>
            </a:r>
            <a:r>
              <a:rPr lang="en-US" dirty="0" smtClean="0"/>
              <a:t> locales</a:t>
            </a:r>
            <a:endParaRPr lang="en-US" dirty="0"/>
          </a:p>
        </p:txBody>
      </p:sp>
      <p:sp>
        <p:nvSpPr>
          <p:cNvPr id="10" name="Down Arrow 9"/>
          <p:cNvSpPr/>
          <p:nvPr/>
        </p:nvSpPr>
        <p:spPr>
          <a:xfrm flipV="1">
            <a:off x="3813048" y="5398140"/>
            <a:ext cx="493776" cy="147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068" y="5787161"/>
            <a:ext cx="1207679" cy="938417"/>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3978" y="1551670"/>
            <a:ext cx="344348" cy="705493"/>
          </a:xfrm>
          <a:prstGeom prst="rect">
            <a:avLst/>
          </a:prstGeom>
        </p:spPr>
      </p:pic>
      <p:sp>
        <p:nvSpPr>
          <p:cNvPr id="2" name="TextBox 1"/>
          <p:cNvSpPr txBox="1"/>
          <p:nvPr/>
        </p:nvSpPr>
        <p:spPr>
          <a:xfrm flipH="1">
            <a:off x="3059832" y="1679685"/>
            <a:ext cx="1273493" cy="369332"/>
          </a:xfrm>
          <a:prstGeom prst="rect">
            <a:avLst/>
          </a:prstGeom>
          <a:noFill/>
        </p:spPr>
        <p:txBody>
          <a:bodyPr wrap="square" rtlCol="0">
            <a:spAutoFit/>
          </a:bodyPr>
          <a:lstStyle/>
          <a:p>
            <a:r>
              <a:rPr lang="en-US" smtClean="0"/>
              <a:t>CFCOT</a:t>
            </a:r>
            <a:endParaRPr lang="en-US"/>
          </a:p>
        </p:txBody>
      </p:sp>
      <p:sp>
        <p:nvSpPr>
          <p:cNvPr id="21" name="TextBox 20"/>
          <p:cNvSpPr txBox="1"/>
          <p:nvPr/>
        </p:nvSpPr>
        <p:spPr>
          <a:xfrm flipH="1">
            <a:off x="4378624" y="1687080"/>
            <a:ext cx="1273493" cy="369332"/>
          </a:xfrm>
          <a:prstGeom prst="rect">
            <a:avLst/>
          </a:prstGeom>
          <a:noFill/>
        </p:spPr>
        <p:txBody>
          <a:bodyPr wrap="square" rtlCol="0">
            <a:spAutoFit/>
          </a:bodyPr>
          <a:lstStyle/>
          <a:p>
            <a:r>
              <a:rPr lang="en-US" smtClean="0"/>
              <a:t>CFCOT</a:t>
            </a:r>
            <a:endParaRPr lang="en-US"/>
          </a:p>
        </p:txBody>
      </p:sp>
      <p:sp>
        <p:nvSpPr>
          <p:cNvPr id="22" name="Down Arrow 21"/>
          <p:cNvSpPr/>
          <p:nvPr/>
        </p:nvSpPr>
        <p:spPr>
          <a:xfrm flipV="1">
            <a:off x="3803426" y="3919147"/>
            <a:ext cx="493776" cy="147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flipV="1">
            <a:off x="3766871" y="2344310"/>
            <a:ext cx="493776" cy="147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0800000">
            <a:off x="5438375" y="4719024"/>
            <a:ext cx="427482" cy="940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9277" y="421891"/>
            <a:ext cx="2789053" cy="707886"/>
          </a:xfrm>
          <a:prstGeom prst="rect">
            <a:avLst/>
          </a:prstGeom>
          <a:noFill/>
        </p:spPr>
        <p:txBody>
          <a:bodyPr wrap="none" rtlCol="0">
            <a:spAutoFit/>
          </a:bodyPr>
          <a:lstStyle/>
          <a:p>
            <a:r>
              <a:rPr lang="en-US" sz="4000" dirty="0" err="1" smtClean="0"/>
              <a:t>Plutôt</a:t>
            </a:r>
            <a:r>
              <a:rPr lang="en-US" sz="4000" dirty="0" smtClean="0"/>
              <a:t> que</a:t>
            </a:r>
            <a:r>
              <a:rPr lang="mr-IN" sz="4000" dirty="0" smtClean="0"/>
              <a:t>…</a:t>
            </a:r>
            <a:endParaRPr lang="en-US" sz="40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1476" y="3695550"/>
            <a:ext cx="936863" cy="838500"/>
          </a:xfrm>
          <a:prstGeom prst="rect">
            <a:avLst/>
          </a:prstGeom>
        </p:spPr>
      </p:pic>
      <p:pic>
        <p:nvPicPr>
          <p:cNvPr id="16" name="Image 15" descr="Capture d’écran 2016-11-01 à 08.38.32.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30643760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026921164"/>
              </p:ext>
            </p:extLst>
          </p:nvPr>
        </p:nvGraphicFramePr>
        <p:xfrm>
          <a:off x="1159605" y="44624"/>
          <a:ext cx="7516850" cy="6741364"/>
        </p:xfrm>
        <a:graphic>
          <a:graphicData uri="http://schemas.openxmlformats.org/drawingml/2006/table">
            <a:tbl>
              <a:tblPr firstRow="1" bandRow="1">
                <a:tableStyleId>{5C22544A-7EE6-4342-B048-85BDC9FD1C3A}</a:tableStyleId>
              </a:tblPr>
              <a:tblGrid>
                <a:gridCol w="2782860"/>
                <a:gridCol w="2366995"/>
                <a:gridCol w="2366995"/>
              </a:tblGrid>
              <a:tr h="410972">
                <a:tc gridSpan="3">
                  <a:txBody>
                    <a:bodyPr/>
                    <a:lstStyle/>
                    <a:p>
                      <a:pPr algn="ctr"/>
                      <a:r>
                        <a:rPr lang="fr-FR" dirty="0" smtClean="0"/>
                        <a:t>Membres élus</a:t>
                      </a:r>
                      <a:endParaRPr lang="fr-FR" dirty="0"/>
                    </a:p>
                  </a:txBody>
                  <a:tcPr/>
                </a:tc>
                <a:tc hMerge="1">
                  <a:txBody>
                    <a:bodyPr/>
                    <a:lstStyle/>
                    <a:p>
                      <a:endParaRPr lang="fr-FR"/>
                    </a:p>
                  </a:txBody>
                  <a:tcPr/>
                </a:tc>
                <a:tc hMerge="1">
                  <a:txBody>
                    <a:bodyPr/>
                    <a:lstStyle/>
                    <a:p>
                      <a:endParaRPr lang="fr-FR" dirty="0"/>
                    </a:p>
                  </a:txBody>
                  <a:tcPr/>
                </a:tc>
              </a:tr>
              <a:tr h="372376">
                <a:tc>
                  <a:txBody>
                    <a:bodyPr/>
                    <a:lstStyle/>
                    <a:p>
                      <a:pPr algn="l" fontAlgn="ctr"/>
                      <a:r>
                        <a:rPr lang="cs-CZ" sz="1800" b="0" i="0" u="none" strike="noStrike" dirty="0" err="1">
                          <a:solidFill>
                            <a:srgbClr val="1F497D"/>
                          </a:solidFill>
                          <a:effectLst/>
                          <a:latin typeface="Calibri"/>
                        </a:rPr>
                        <a:t>Hervé</a:t>
                      </a:r>
                      <a:r>
                        <a:rPr lang="cs-CZ" sz="1800" b="0" i="0" u="none" strike="noStrike" dirty="0">
                          <a:solidFill>
                            <a:srgbClr val="1F497D"/>
                          </a:solidFill>
                          <a:effectLst/>
                          <a:latin typeface="Calibri"/>
                        </a:rPr>
                        <a:t> </a:t>
                      </a:r>
                    </a:p>
                  </a:txBody>
                  <a:tcPr marL="12700" marR="12700" marT="12700" marB="0" anchor="ctr">
                    <a:solidFill>
                      <a:schemeClr val="tx2">
                        <a:lumMod val="20000"/>
                        <a:lumOff val="80000"/>
                      </a:schemeClr>
                    </a:solidFill>
                  </a:tcPr>
                </a:tc>
                <a:tc>
                  <a:txBody>
                    <a:bodyPr/>
                    <a:lstStyle/>
                    <a:p>
                      <a:pPr algn="l" fontAlgn="ctr"/>
                      <a:r>
                        <a:rPr lang="ro-RO" sz="1800" b="0" i="0" u="none" strike="noStrike">
                          <a:solidFill>
                            <a:srgbClr val="1F497D"/>
                          </a:solidFill>
                          <a:effectLst/>
                          <a:latin typeface="Calibri"/>
                        </a:rPr>
                        <a:t>Thomazeau</a:t>
                      </a:r>
                    </a:p>
                  </a:txBody>
                  <a:tcPr marL="12700" marR="12700" marT="12700" marB="0" anchor="ctr">
                    <a:solidFill>
                      <a:schemeClr val="tx2">
                        <a:lumMod val="20000"/>
                        <a:lumOff val="80000"/>
                      </a:schemeClr>
                    </a:solidFill>
                  </a:tcPr>
                </a:tc>
                <a:tc>
                  <a:txBody>
                    <a:bodyPr/>
                    <a:lstStyle/>
                    <a:p>
                      <a:pPr algn="l" fontAlgn="b"/>
                      <a:r>
                        <a:rPr lang="fr-FR" sz="1800" b="0" i="0" u="none" strike="noStrike" dirty="0">
                          <a:solidFill>
                            <a:srgbClr val="1F497D"/>
                          </a:solidFill>
                          <a:effectLst/>
                          <a:latin typeface="Calibri"/>
                        </a:rPr>
                        <a:t>Président </a:t>
                      </a:r>
                    </a:p>
                  </a:txBody>
                  <a:tcPr marL="12700" marR="12700" marT="12700" marB="0" anchor="b">
                    <a:solidFill>
                      <a:schemeClr val="tx2">
                        <a:lumMod val="20000"/>
                        <a:lumOff val="80000"/>
                      </a:schemeClr>
                    </a:solidFill>
                  </a:tcPr>
                </a:tc>
              </a:tr>
              <a:tr h="372376">
                <a:tc>
                  <a:txBody>
                    <a:bodyPr/>
                    <a:lstStyle/>
                    <a:p>
                      <a:pPr algn="l" fontAlgn="b"/>
                      <a:r>
                        <a:rPr lang="fr-FR" sz="1800" b="0" i="0" u="none" strike="noStrike" dirty="0" smtClean="0">
                          <a:solidFill>
                            <a:srgbClr val="1F497D"/>
                          </a:solidFill>
                          <a:effectLst/>
                          <a:latin typeface="+mn-lt"/>
                        </a:rPr>
                        <a:t>Pierre</a:t>
                      </a:r>
                      <a:endParaRPr lang="fr-FR" sz="1800" b="0" i="0" u="none" strike="noStrike" dirty="0">
                        <a:solidFill>
                          <a:srgbClr val="1F497D"/>
                        </a:solidFill>
                        <a:effectLst/>
                        <a:latin typeface="+mn-lt"/>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err="1" smtClean="0">
                          <a:solidFill>
                            <a:srgbClr val="1F497D"/>
                          </a:solidFill>
                          <a:effectLst/>
                          <a:latin typeface="+mn-lt"/>
                        </a:rPr>
                        <a:t>Journeau</a:t>
                      </a:r>
                      <a:endParaRPr lang="fr-FR" sz="1800" b="0" i="0" u="none" strike="noStrike" dirty="0">
                        <a:solidFill>
                          <a:srgbClr val="1F497D"/>
                        </a:solidFill>
                        <a:effectLst/>
                        <a:latin typeface="+mn-lt"/>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rgbClr val="1F497D"/>
                          </a:solidFill>
                          <a:effectLst/>
                          <a:latin typeface="Calibri"/>
                        </a:rPr>
                        <a:t>Secrétaire Général</a:t>
                      </a:r>
                    </a:p>
                  </a:txBody>
                  <a:tcPr marL="12700" marR="12700" marT="12700" marB="0" anchor="b">
                    <a:solidFill>
                      <a:schemeClr val="accent1">
                        <a:lumMod val="20000"/>
                        <a:lumOff val="80000"/>
                      </a:schemeClr>
                    </a:solidFill>
                  </a:tcPr>
                </a:tc>
              </a:tr>
              <a:tr h="372376">
                <a:tc>
                  <a:txBody>
                    <a:bodyPr/>
                    <a:lstStyle/>
                    <a:p>
                      <a:pPr algn="l" fontAlgn="b"/>
                      <a:r>
                        <a:rPr lang="fr-FR" sz="1800" b="0" i="0" u="none" strike="noStrike" dirty="0" smtClean="0">
                          <a:solidFill>
                            <a:srgbClr val="1F497D"/>
                          </a:solidFill>
                          <a:effectLst/>
                          <a:latin typeface="Calibri"/>
                        </a:rPr>
                        <a:t>Florian</a:t>
                      </a:r>
                      <a:endParaRPr lang="fr-FR" sz="1800" b="0" i="0" u="none" strike="noStrike" dirty="0">
                        <a:solidFill>
                          <a:srgbClr val="1F497D"/>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err="1" smtClean="0">
                          <a:solidFill>
                            <a:srgbClr val="1F497D"/>
                          </a:solidFill>
                          <a:effectLst/>
                          <a:latin typeface="Calibri"/>
                        </a:rPr>
                        <a:t>Cueff</a:t>
                      </a:r>
                      <a:endParaRPr lang="fr-FR" sz="1800" b="0" i="0" u="none" strike="noStrike" dirty="0">
                        <a:solidFill>
                          <a:srgbClr val="1F497D"/>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rgbClr val="1F497D"/>
                          </a:solidFill>
                          <a:effectLst/>
                          <a:latin typeface="Calibri"/>
                        </a:rPr>
                        <a:t>Trésorier </a:t>
                      </a:r>
                    </a:p>
                  </a:txBody>
                  <a:tcPr marL="12700" marR="12700" marT="12700" marB="0" anchor="b">
                    <a:solidFill>
                      <a:schemeClr val="tx2">
                        <a:lumMod val="20000"/>
                        <a:lumOff val="80000"/>
                      </a:schemeClr>
                    </a:solidFill>
                  </a:tcPr>
                </a:tc>
              </a:tr>
              <a:tr h="372376">
                <a:tc>
                  <a:txBody>
                    <a:bodyPr/>
                    <a:lstStyle/>
                    <a:p>
                      <a:pPr algn="l" fontAlgn="b"/>
                      <a:r>
                        <a:rPr lang="fr-FR" sz="1800" b="0" i="0" u="none" strike="noStrike">
                          <a:solidFill>
                            <a:schemeClr val="tx2"/>
                          </a:solidFill>
                          <a:effectLst/>
                          <a:latin typeface="Calibri"/>
                        </a:rPr>
                        <a:t>Pierre</a:t>
                      </a:r>
                    </a:p>
                  </a:txBody>
                  <a:tcPr marL="12700" marR="12700" marT="12700" marB="0" anchor="b">
                    <a:solidFill>
                      <a:schemeClr val="accent1">
                        <a:lumMod val="20000"/>
                        <a:lumOff val="80000"/>
                      </a:schemeClr>
                    </a:solidFill>
                  </a:tcPr>
                </a:tc>
                <a:tc>
                  <a:txBody>
                    <a:bodyPr/>
                    <a:lstStyle/>
                    <a:p>
                      <a:pPr algn="l" fontAlgn="b"/>
                      <a:r>
                        <a:rPr lang="fi-FI" sz="1800" b="0" i="0" u="none" strike="noStrike" dirty="0" err="1">
                          <a:solidFill>
                            <a:schemeClr val="tx2"/>
                          </a:solidFill>
                          <a:effectLst/>
                          <a:latin typeface="Calibri"/>
                        </a:rPr>
                        <a:t>Mansat</a:t>
                      </a:r>
                      <a:endParaRPr lang="fi-FI"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accent1">
                        <a:lumMod val="20000"/>
                        <a:lumOff val="80000"/>
                      </a:schemeClr>
                    </a:solidFill>
                  </a:tcPr>
                </a:tc>
              </a:tr>
              <a:tr h="372376">
                <a:tc>
                  <a:txBody>
                    <a:bodyPr/>
                    <a:lstStyle/>
                    <a:p>
                      <a:pPr algn="l" fontAlgn="ctr"/>
                      <a:r>
                        <a:rPr lang="fr-FR" sz="1800" b="0" i="0" u="none" strike="noStrike" dirty="0">
                          <a:solidFill>
                            <a:schemeClr val="tx2"/>
                          </a:solidFill>
                          <a:effectLst/>
                          <a:latin typeface="Calibri"/>
                        </a:rPr>
                        <a:t>Philippe</a:t>
                      </a:r>
                    </a:p>
                  </a:txBody>
                  <a:tcPr marL="12700" marR="12700" marT="12700" marB="0" anchor="ctr">
                    <a:solidFill>
                      <a:schemeClr val="tx2">
                        <a:lumMod val="20000"/>
                        <a:lumOff val="80000"/>
                      </a:schemeClr>
                    </a:solidFill>
                  </a:tcPr>
                </a:tc>
                <a:tc>
                  <a:txBody>
                    <a:bodyPr/>
                    <a:lstStyle/>
                    <a:p>
                      <a:pPr algn="l" fontAlgn="ctr"/>
                      <a:r>
                        <a:rPr lang="fr-FR" sz="1800" b="0" i="0" u="none" strike="noStrike">
                          <a:solidFill>
                            <a:schemeClr val="tx2"/>
                          </a:solidFill>
                          <a:effectLst/>
                          <a:latin typeface="Calibri"/>
                        </a:rPr>
                        <a:t>Adam</a:t>
                      </a:r>
                    </a:p>
                  </a:txBody>
                  <a:tcPr marL="12700" marR="12700" marT="12700" marB="0" anchor="ctr">
                    <a:solidFill>
                      <a:schemeClr val="tx2">
                        <a:lumMod val="20000"/>
                        <a:lumOff val="8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tx2">
                        <a:lumMod val="20000"/>
                        <a:lumOff val="80000"/>
                      </a:schemeClr>
                    </a:solidFill>
                  </a:tcPr>
                </a:tc>
              </a:tr>
              <a:tr h="372376">
                <a:tc>
                  <a:txBody>
                    <a:bodyPr/>
                    <a:lstStyle/>
                    <a:p>
                      <a:pPr algn="l" fontAlgn="b"/>
                      <a:r>
                        <a:rPr lang="es-ES_tradnl" sz="1800" b="0" i="0" u="none" strike="noStrike" dirty="0" smtClean="0">
                          <a:solidFill>
                            <a:schemeClr val="tx2"/>
                          </a:solidFill>
                          <a:effectLst/>
                          <a:latin typeface="Calibri"/>
                        </a:rPr>
                        <a:t>Michel</a:t>
                      </a:r>
                      <a:endParaRPr lang="es-ES_tradnl"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pt-BR" sz="1800" b="0" i="0" u="none" strike="noStrike" dirty="0" err="1" smtClean="0">
                          <a:solidFill>
                            <a:schemeClr val="tx2"/>
                          </a:solidFill>
                          <a:effectLst/>
                          <a:latin typeface="Calibri"/>
                        </a:rPr>
                        <a:t>Rongières</a:t>
                      </a:r>
                      <a:endParaRPr lang="pt-BR"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smtClean="0">
                          <a:solidFill>
                            <a:schemeClr val="tx2"/>
                          </a:solidFill>
                          <a:effectLst/>
                          <a:latin typeface="Calibri"/>
                        </a:rPr>
                        <a:t>MCUPH</a:t>
                      </a:r>
                      <a:endParaRPr lang="fr-FR"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r>
              <a:tr h="372376">
                <a:tc>
                  <a:txBody>
                    <a:bodyPr/>
                    <a:lstStyle/>
                    <a:p>
                      <a:pPr algn="l" fontAlgn="b"/>
                      <a:r>
                        <a:rPr lang="fr-FR" sz="1800" b="0" i="0" u="none" strike="noStrike" dirty="0" smtClean="0">
                          <a:solidFill>
                            <a:schemeClr val="tx2"/>
                          </a:solidFill>
                          <a:effectLst/>
                          <a:latin typeface="Calibri"/>
                        </a:rPr>
                        <a:t>Christian</a:t>
                      </a:r>
                      <a:endParaRPr lang="fr-FR" sz="18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smtClean="0">
                          <a:solidFill>
                            <a:schemeClr val="tx2"/>
                          </a:solidFill>
                          <a:effectLst/>
                          <a:latin typeface="+mn-lt"/>
                        </a:rPr>
                        <a:t>Garreau</a:t>
                      </a:r>
                      <a:r>
                        <a:rPr lang="fr-FR" sz="1800" b="0" i="0" u="none" strike="noStrike" baseline="0" dirty="0" smtClean="0">
                          <a:solidFill>
                            <a:schemeClr val="tx2"/>
                          </a:solidFill>
                          <a:effectLst/>
                          <a:latin typeface="+mn-lt"/>
                        </a:rPr>
                        <a:t> de </a:t>
                      </a:r>
                      <a:r>
                        <a:rPr lang="fr-FR" sz="1800" b="0" i="0" u="none" strike="noStrike" baseline="0" dirty="0" err="1" smtClean="0">
                          <a:solidFill>
                            <a:schemeClr val="tx2"/>
                          </a:solidFill>
                          <a:effectLst/>
                          <a:latin typeface="+mn-lt"/>
                        </a:rPr>
                        <a:t>Loubresse</a:t>
                      </a:r>
                      <a:endParaRPr lang="fi-FI" sz="18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tx2">
                        <a:lumMod val="20000"/>
                        <a:lumOff val="80000"/>
                      </a:schemeClr>
                    </a:solidFill>
                  </a:tcPr>
                </a:tc>
              </a:tr>
              <a:tr h="372376">
                <a:tc>
                  <a:txBody>
                    <a:bodyPr/>
                    <a:lstStyle/>
                    <a:p>
                      <a:pPr algn="l" fontAlgn="b"/>
                      <a:r>
                        <a:rPr lang="fr-FR" sz="1800" b="0" i="0" u="none" strike="noStrike" dirty="0" smtClean="0">
                          <a:solidFill>
                            <a:schemeClr val="tx2"/>
                          </a:solidFill>
                          <a:effectLst/>
                          <a:latin typeface="Calibri"/>
                        </a:rPr>
                        <a:t>Philippe </a:t>
                      </a:r>
                      <a:endParaRPr lang="fr-FR"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i-FI" sz="1800" b="0" i="0" u="none" strike="noStrike" dirty="0" err="1" smtClean="0">
                          <a:solidFill>
                            <a:schemeClr val="tx2"/>
                          </a:solidFill>
                          <a:effectLst/>
                          <a:latin typeface="Calibri"/>
                        </a:rPr>
                        <a:t>Liverneaux</a:t>
                      </a:r>
                      <a:endParaRPr lang="fi-FI"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accent1">
                        <a:lumMod val="20000"/>
                        <a:lumOff val="80000"/>
                      </a:schemeClr>
                    </a:solidFill>
                  </a:tcPr>
                </a:tc>
              </a:tr>
              <a:tr h="372376">
                <a:tc>
                  <a:txBody>
                    <a:bodyPr/>
                    <a:lstStyle/>
                    <a:p>
                      <a:pPr algn="l" fontAlgn="b"/>
                      <a:r>
                        <a:rPr lang="fi-FI" sz="1800" b="0" i="0" u="none" strike="noStrike" dirty="0">
                          <a:solidFill>
                            <a:schemeClr val="tx2"/>
                          </a:solidFill>
                          <a:effectLst/>
                          <a:latin typeface="Calibri"/>
                        </a:rPr>
                        <a:t>Alain Charles</a:t>
                      </a:r>
                    </a:p>
                  </a:txBody>
                  <a:tcPr marL="12700" marR="12700" marT="12700" marB="0" anchor="b">
                    <a:solidFill>
                      <a:schemeClr val="tx2">
                        <a:lumMod val="20000"/>
                        <a:lumOff val="80000"/>
                      </a:schemeClr>
                    </a:solidFill>
                  </a:tcPr>
                </a:tc>
                <a:tc>
                  <a:txBody>
                    <a:bodyPr/>
                    <a:lstStyle/>
                    <a:p>
                      <a:pPr algn="l" fontAlgn="b"/>
                      <a:r>
                        <a:rPr lang="fr-FR" sz="1800" b="0" i="0" u="none" strike="noStrike">
                          <a:solidFill>
                            <a:schemeClr val="tx2"/>
                          </a:solidFill>
                          <a:effectLst/>
                          <a:latin typeface="Calibri"/>
                        </a:rPr>
                        <a:t>Masquelet</a:t>
                      </a: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tx2">
                        <a:lumMod val="20000"/>
                        <a:lumOff val="80000"/>
                      </a:schemeClr>
                    </a:solidFill>
                  </a:tcPr>
                </a:tc>
              </a:tr>
              <a:tr h="372376">
                <a:tc>
                  <a:txBody>
                    <a:bodyPr/>
                    <a:lstStyle/>
                    <a:p>
                      <a:pPr algn="l" fontAlgn="ctr"/>
                      <a:r>
                        <a:rPr lang="fr-FR" sz="1800" b="0" i="0" u="none" strike="noStrike" dirty="0">
                          <a:solidFill>
                            <a:schemeClr val="tx2"/>
                          </a:solidFill>
                          <a:effectLst/>
                          <a:latin typeface="Calibri"/>
                        </a:rPr>
                        <a:t>Norbert</a:t>
                      </a:r>
                    </a:p>
                  </a:txBody>
                  <a:tcPr marL="12700" marR="12700" marT="12700" marB="0" anchor="ctr">
                    <a:solidFill>
                      <a:schemeClr val="accent1">
                        <a:lumMod val="20000"/>
                        <a:lumOff val="80000"/>
                      </a:schemeClr>
                    </a:solidFill>
                  </a:tcPr>
                </a:tc>
                <a:tc>
                  <a:txBody>
                    <a:bodyPr/>
                    <a:lstStyle/>
                    <a:p>
                      <a:pPr algn="l" fontAlgn="ctr"/>
                      <a:r>
                        <a:rPr lang="fr-FR" sz="1800" b="0" i="0" u="none" strike="noStrike">
                          <a:solidFill>
                            <a:schemeClr val="tx2"/>
                          </a:solidFill>
                          <a:effectLst/>
                          <a:latin typeface="Calibri"/>
                        </a:rPr>
                        <a:t>Passuti</a:t>
                      </a:r>
                    </a:p>
                  </a:txBody>
                  <a:tcPr marL="12700" marR="12700" marT="12700" marB="0" anchor="ctr">
                    <a:solidFill>
                      <a:schemeClr val="accent1">
                        <a:lumMod val="20000"/>
                        <a:lumOff val="8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accent1">
                        <a:lumMod val="20000"/>
                        <a:lumOff val="80000"/>
                      </a:schemeClr>
                    </a:solidFill>
                  </a:tcPr>
                </a:tc>
              </a:tr>
              <a:tr h="372376">
                <a:tc>
                  <a:txBody>
                    <a:bodyPr/>
                    <a:lstStyle/>
                    <a:p>
                      <a:pPr algn="l" fontAlgn="b"/>
                      <a:r>
                        <a:rPr lang="fr-FR" sz="1800" b="0" i="0" u="none" strike="noStrike" dirty="0" smtClean="0">
                          <a:solidFill>
                            <a:schemeClr val="tx2"/>
                          </a:solidFill>
                          <a:effectLst/>
                          <a:latin typeface="Calibri"/>
                        </a:rPr>
                        <a:t>Pomme</a:t>
                      </a:r>
                      <a:endParaRPr lang="fr-FR" sz="18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smtClean="0">
                          <a:solidFill>
                            <a:schemeClr val="tx2"/>
                          </a:solidFill>
                          <a:effectLst/>
                          <a:latin typeface="Calibri"/>
                        </a:rPr>
                        <a:t>Jouffroy</a:t>
                      </a:r>
                      <a:endParaRPr lang="fr-FR" sz="18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chemeClr val="tx2"/>
                          </a:solidFill>
                          <a:effectLst/>
                          <a:latin typeface="Calibri"/>
                        </a:rPr>
                        <a:t>PH</a:t>
                      </a:r>
                    </a:p>
                  </a:txBody>
                  <a:tcPr marL="12700" marR="12700" marT="12700" marB="0" anchor="b">
                    <a:solidFill>
                      <a:schemeClr val="tx2">
                        <a:lumMod val="20000"/>
                        <a:lumOff val="80000"/>
                      </a:schemeClr>
                    </a:solidFill>
                  </a:tcPr>
                </a:tc>
              </a:tr>
              <a:tr h="372376">
                <a:tc>
                  <a:txBody>
                    <a:bodyPr/>
                    <a:lstStyle/>
                    <a:p>
                      <a:pPr algn="l" fontAlgn="ctr"/>
                      <a:r>
                        <a:rPr lang="fr-FR" sz="1800" b="0" i="0" u="none" strike="noStrike">
                          <a:solidFill>
                            <a:schemeClr val="tx2"/>
                          </a:solidFill>
                          <a:effectLst/>
                          <a:latin typeface="Calibri"/>
                        </a:rPr>
                        <a:t>Philippe</a:t>
                      </a:r>
                    </a:p>
                  </a:txBody>
                  <a:tcPr marL="12700" marR="12700" marT="12700" marB="0" anchor="ctr">
                    <a:solidFill>
                      <a:schemeClr val="accent1">
                        <a:lumMod val="20000"/>
                        <a:lumOff val="80000"/>
                      </a:schemeClr>
                    </a:solidFill>
                  </a:tcPr>
                </a:tc>
                <a:tc>
                  <a:txBody>
                    <a:bodyPr/>
                    <a:lstStyle/>
                    <a:p>
                      <a:pPr algn="l" fontAlgn="ctr"/>
                      <a:r>
                        <a:rPr lang="fr-FR" sz="1800" b="0" i="0" u="none" strike="noStrike" dirty="0" err="1">
                          <a:solidFill>
                            <a:schemeClr val="tx2"/>
                          </a:solidFill>
                          <a:effectLst/>
                          <a:latin typeface="Calibri"/>
                        </a:rPr>
                        <a:t>Boisrenoult</a:t>
                      </a:r>
                      <a:endParaRPr lang="fr-FR" sz="1800" b="0" i="0" u="none" strike="noStrike" dirty="0">
                        <a:solidFill>
                          <a:schemeClr val="tx2"/>
                        </a:solidFill>
                        <a:effectLst/>
                        <a:latin typeface="Calibri"/>
                      </a:endParaRPr>
                    </a:p>
                  </a:txBody>
                  <a:tcPr marL="12700" marR="12700" marT="12700" marB="0" anchor="ctr">
                    <a:solidFill>
                      <a:schemeClr val="accent1">
                        <a:lumMod val="20000"/>
                        <a:lumOff val="80000"/>
                      </a:schemeClr>
                    </a:solidFill>
                  </a:tcPr>
                </a:tc>
                <a:tc>
                  <a:txBody>
                    <a:bodyPr/>
                    <a:lstStyle/>
                    <a:p>
                      <a:pPr algn="l" fontAlgn="b"/>
                      <a:r>
                        <a:rPr lang="fr-FR" sz="1800" b="0" i="0" u="none" strike="noStrike" dirty="0">
                          <a:solidFill>
                            <a:schemeClr val="tx2"/>
                          </a:solidFill>
                          <a:effectLst/>
                          <a:latin typeface="Calibri"/>
                        </a:rPr>
                        <a:t>PH</a:t>
                      </a:r>
                    </a:p>
                  </a:txBody>
                  <a:tcPr marL="12700" marR="12700" marT="12700" marB="0" anchor="b">
                    <a:solidFill>
                      <a:schemeClr val="accent1">
                        <a:lumMod val="20000"/>
                        <a:lumOff val="80000"/>
                      </a:schemeClr>
                    </a:solidFill>
                  </a:tcPr>
                </a:tc>
              </a:tr>
              <a:tr h="372376">
                <a:tc>
                  <a:txBody>
                    <a:bodyPr/>
                    <a:lstStyle/>
                    <a:p>
                      <a:pPr algn="l" fontAlgn="b"/>
                      <a:r>
                        <a:rPr lang="pt-BR" sz="1800" b="0" i="0" u="none" strike="noStrike">
                          <a:solidFill>
                            <a:schemeClr val="tx2"/>
                          </a:solidFill>
                          <a:effectLst/>
                          <a:latin typeface="Calibri"/>
                        </a:rPr>
                        <a:t>François</a:t>
                      </a:r>
                    </a:p>
                  </a:txBody>
                  <a:tcPr marL="12700" marR="12700" marT="12700" marB="0" anchor="b">
                    <a:solidFill>
                      <a:schemeClr val="tx2">
                        <a:lumMod val="20000"/>
                        <a:lumOff val="80000"/>
                      </a:schemeClr>
                    </a:solidFill>
                  </a:tcPr>
                </a:tc>
                <a:tc>
                  <a:txBody>
                    <a:bodyPr/>
                    <a:lstStyle/>
                    <a:p>
                      <a:pPr algn="l" fontAlgn="b"/>
                      <a:r>
                        <a:rPr lang="fr-FR" sz="1800" b="0" i="0" u="none" strike="noStrike" dirty="0" err="1" smtClean="0">
                          <a:solidFill>
                            <a:schemeClr val="tx2"/>
                          </a:solidFill>
                          <a:effectLst/>
                          <a:latin typeface="Calibri"/>
                        </a:rPr>
                        <a:t>Loubignac</a:t>
                      </a:r>
                      <a:endParaRPr lang="fr-FR" sz="18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chemeClr val="tx2"/>
                          </a:solidFill>
                          <a:effectLst/>
                          <a:latin typeface="Calibri"/>
                        </a:rPr>
                        <a:t>PH</a:t>
                      </a:r>
                    </a:p>
                  </a:txBody>
                  <a:tcPr marL="12700" marR="12700" marT="12700" marB="0" anchor="b">
                    <a:solidFill>
                      <a:schemeClr val="tx2">
                        <a:lumMod val="20000"/>
                        <a:lumOff val="80000"/>
                      </a:schemeClr>
                    </a:solidFill>
                  </a:tcPr>
                </a:tc>
              </a:tr>
              <a:tr h="372376">
                <a:tc>
                  <a:txBody>
                    <a:bodyPr/>
                    <a:lstStyle/>
                    <a:p>
                      <a:pPr algn="l" fontAlgn="b"/>
                      <a:r>
                        <a:rPr lang="fr-FR" sz="1800" b="0" i="0" u="none" strike="noStrike" dirty="0" smtClean="0">
                          <a:solidFill>
                            <a:schemeClr val="tx2"/>
                          </a:solidFill>
                          <a:effectLst/>
                          <a:latin typeface="Calibri"/>
                        </a:rPr>
                        <a:t>Corinne</a:t>
                      </a:r>
                      <a:endParaRPr lang="fr-FR"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err="1" smtClean="0">
                          <a:solidFill>
                            <a:schemeClr val="tx2"/>
                          </a:solidFill>
                          <a:effectLst/>
                          <a:latin typeface="Calibri"/>
                        </a:rPr>
                        <a:t>Bronfen</a:t>
                      </a:r>
                      <a:endParaRPr lang="fr-FR" sz="1800" b="0" i="0" u="none" strike="noStrike" dirty="0">
                        <a:solidFill>
                          <a:schemeClr val="tx2"/>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chemeClr val="tx2"/>
                          </a:solidFill>
                          <a:effectLst/>
                          <a:latin typeface="Calibri"/>
                        </a:rPr>
                        <a:t>PH</a:t>
                      </a:r>
                    </a:p>
                  </a:txBody>
                  <a:tcPr marL="12700" marR="12700" marT="12700" marB="0" anchor="b">
                    <a:solidFill>
                      <a:schemeClr val="accent1">
                        <a:lumMod val="20000"/>
                        <a:lumOff val="80000"/>
                      </a:schemeClr>
                    </a:solidFill>
                  </a:tcPr>
                </a:tc>
              </a:tr>
              <a:tr h="372376">
                <a:tc>
                  <a:txBody>
                    <a:bodyPr/>
                    <a:lstStyle/>
                    <a:p>
                      <a:pPr algn="l" fontAlgn="b"/>
                      <a:r>
                        <a:rPr lang="fr-FR" sz="1800" b="0" i="0" u="none" strike="noStrike" dirty="0" smtClean="0">
                          <a:solidFill>
                            <a:srgbClr val="1F497D"/>
                          </a:solidFill>
                          <a:effectLst/>
                          <a:latin typeface="Calibri"/>
                        </a:rPr>
                        <a:t>Florian</a:t>
                      </a:r>
                      <a:endParaRPr lang="fr-FR" sz="1800" b="0" i="0" u="none" strike="noStrike" dirty="0">
                        <a:solidFill>
                          <a:srgbClr val="1F497D"/>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err="1" smtClean="0">
                          <a:solidFill>
                            <a:srgbClr val="1F497D"/>
                          </a:solidFill>
                          <a:effectLst/>
                          <a:latin typeface="Calibri"/>
                        </a:rPr>
                        <a:t>Cueff</a:t>
                      </a:r>
                      <a:endParaRPr lang="fr-FR" sz="1800" b="0" i="0" u="none" strike="noStrike" dirty="0">
                        <a:solidFill>
                          <a:srgbClr val="1F497D"/>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rgbClr val="1F497D"/>
                          </a:solidFill>
                          <a:effectLst/>
                          <a:latin typeface="Calibri"/>
                        </a:rPr>
                        <a:t>Libéral</a:t>
                      </a:r>
                    </a:p>
                  </a:txBody>
                  <a:tcPr marL="12700" marR="12700" marT="12700" marB="0" anchor="b">
                    <a:solidFill>
                      <a:schemeClr val="tx2">
                        <a:lumMod val="20000"/>
                        <a:lumOff val="80000"/>
                      </a:schemeClr>
                    </a:solidFill>
                  </a:tcPr>
                </a:tc>
              </a:tr>
              <a:tr h="372376">
                <a:tc>
                  <a:txBody>
                    <a:bodyPr/>
                    <a:lstStyle/>
                    <a:p>
                      <a:pPr algn="l" fontAlgn="b"/>
                      <a:r>
                        <a:rPr lang="fr-FR" sz="1800" b="0" i="0" u="none" strike="noStrike" dirty="0" smtClean="0">
                          <a:solidFill>
                            <a:srgbClr val="1F497D"/>
                          </a:solidFill>
                          <a:effectLst/>
                          <a:latin typeface="Calibri"/>
                        </a:rPr>
                        <a:t>Pierre</a:t>
                      </a:r>
                      <a:endParaRPr lang="fr-FR" sz="1800" b="0" i="0" u="none" strike="noStrike" dirty="0">
                        <a:solidFill>
                          <a:srgbClr val="1F497D"/>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en-US" sz="1800" b="0" i="0" u="none" strike="noStrike" dirty="0" err="1" smtClean="0">
                          <a:solidFill>
                            <a:srgbClr val="1F497D"/>
                          </a:solidFill>
                          <a:effectLst/>
                          <a:latin typeface="Calibri"/>
                        </a:rPr>
                        <a:t>Métais</a:t>
                      </a:r>
                      <a:endParaRPr lang="en-US" sz="1800" b="0" i="0" u="none" strike="noStrike" dirty="0">
                        <a:solidFill>
                          <a:srgbClr val="1F497D"/>
                        </a:solidFill>
                        <a:effectLst/>
                        <a:latin typeface="Calibri"/>
                      </a:endParaRPr>
                    </a:p>
                  </a:txBody>
                  <a:tcPr marL="12700" marR="12700" marT="12700" marB="0" anchor="b">
                    <a:solidFill>
                      <a:schemeClr val="accent1">
                        <a:lumMod val="20000"/>
                        <a:lumOff val="80000"/>
                      </a:schemeClr>
                    </a:solidFill>
                  </a:tcPr>
                </a:tc>
                <a:tc>
                  <a:txBody>
                    <a:bodyPr/>
                    <a:lstStyle/>
                    <a:p>
                      <a:pPr algn="l" fontAlgn="b"/>
                      <a:r>
                        <a:rPr lang="fr-FR" sz="1800" b="0" i="0" u="none" strike="noStrike" dirty="0">
                          <a:solidFill>
                            <a:srgbClr val="1F497D"/>
                          </a:solidFill>
                          <a:effectLst/>
                          <a:latin typeface="Calibri"/>
                        </a:rPr>
                        <a:t>Libéral</a:t>
                      </a:r>
                    </a:p>
                  </a:txBody>
                  <a:tcPr marL="12700" marR="12700" marT="12700" marB="0" anchor="b">
                    <a:solidFill>
                      <a:schemeClr val="accent1">
                        <a:lumMod val="20000"/>
                        <a:lumOff val="80000"/>
                      </a:schemeClr>
                    </a:solidFill>
                  </a:tcPr>
                </a:tc>
              </a:tr>
              <a:tr h="372376">
                <a:tc>
                  <a:txBody>
                    <a:bodyPr/>
                    <a:lstStyle/>
                    <a:p>
                      <a:pPr algn="l" fontAlgn="b"/>
                      <a:r>
                        <a:rPr lang="fr-FR" sz="1800" b="0" i="0" u="none" strike="noStrike">
                          <a:solidFill>
                            <a:srgbClr val="1F497D"/>
                          </a:solidFill>
                          <a:effectLst/>
                          <a:latin typeface="Calibri"/>
                        </a:rPr>
                        <a:t>Jean-Paul</a:t>
                      </a:r>
                    </a:p>
                  </a:txBody>
                  <a:tcPr marL="12700" marR="12700" marT="12700" marB="0" anchor="b">
                    <a:solidFill>
                      <a:schemeClr val="tx2">
                        <a:lumMod val="20000"/>
                        <a:lumOff val="80000"/>
                      </a:schemeClr>
                    </a:solidFill>
                  </a:tcPr>
                </a:tc>
                <a:tc>
                  <a:txBody>
                    <a:bodyPr/>
                    <a:lstStyle/>
                    <a:p>
                      <a:pPr algn="l" fontAlgn="b"/>
                      <a:r>
                        <a:rPr lang="fr-FR" sz="1800" b="0" i="0" u="none" strike="noStrike">
                          <a:solidFill>
                            <a:srgbClr val="1F497D"/>
                          </a:solidFill>
                          <a:effectLst/>
                          <a:latin typeface="Calibri"/>
                        </a:rPr>
                        <a:t>Vigroux</a:t>
                      </a:r>
                    </a:p>
                  </a:txBody>
                  <a:tcPr marL="12700" marR="12700" marT="12700" marB="0" anchor="b">
                    <a:solidFill>
                      <a:schemeClr val="tx2">
                        <a:lumMod val="20000"/>
                        <a:lumOff val="80000"/>
                      </a:schemeClr>
                    </a:solidFill>
                  </a:tcPr>
                </a:tc>
                <a:tc>
                  <a:txBody>
                    <a:bodyPr/>
                    <a:lstStyle/>
                    <a:p>
                      <a:pPr algn="l" fontAlgn="b"/>
                      <a:r>
                        <a:rPr lang="fr-FR" sz="1800" b="0" i="0" u="none" strike="noStrike" dirty="0">
                          <a:solidFill>
                            <a:srgbClr val="1F497D"/>
                          </a:solidFill>
                          <a:effectLst/>
                          <a:latin typeface="Calibri"/>
                        </a:rPr>
                        <a:t>Libéral</a:t>
                      </a:r>
                    </a:p>
                  </a:txBody>
                  <a:tcPr marL="12700" marR="12700" marT="12700" marB="0" anchor="b">
                    <a:solidFill>
                      <a:schemeClr val="tx2">
                        <a:lumMod val="20000"/>
                        <a:lumOff val="80000"/>
                      </a:schemeClr>
                    </a:solidFill>
                  </a:tcPr>
                </a:tc>
              </a:tr>
            </a:tbl>
          </a:graphicData>
        </a:graphic>
      </p:graphicFrame>
    </p:spTree>
    <p:extLst>
      <p:ext uri="{BB962C8B-B14F-4D97-AF65-F5344CB8AC3E}">
        <p14:creationId xmlns:p14="http://schemas.microsoft.com/office/powerpoint/2010/main" val="34010556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859" y="1"/>
            <a:ext cx="2053209" cy="1551669"/>
          </a:xfrm>
          <a:prstGeom prst="rect">
            <a:avLst/>
          </a:prstGeom>
        </p:spPr>
      </p:pic>
      <p:sp>
        <p:nvSpPr>
          <p:cNvPr id="4" name="Oval 3"/>
          <p:cNvSpPr/>
          <p:nvPr/>
        </p:nvSpPr>
        <p:spPr>
          <a:xfrm>
            <a:off x="2984560" y="2578608"/>
            <a:ext cx="2131508"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Commission </a:t>
            </a:r>
            <a:r>
              <a:rPr lang="en-US" dirty="0" err="1" smtClean="0"/>
              <a:t>nationale</a:t>
            </a:r>
            <a:r>
              <a:rPr lang="en-US" dirty="0" smtClean="0"/>
              <a:t>  </a:t>
            </a:r>
            <a:r>
              <a:rPr lang="en-US" dirty="0" err="1" smtClean="0"/>
              <a:t>éthique</a:t>
            </a:r>
            <a:r>
              <a:rPr lang="en-US" dirty="0" smtClean="0"/>
              <a:t>?</a:t>
            </a:r>
          </a:p>
          <a:p>
            <a:pPr algn="ctr"/>
            <a:r>
              <a:rPr lang="en-US" dirty="0" smtClean="0"/>
              <a:t>/CNCEM</a:t>
            </a:r>
            <a:endParaRPr lang="en-US" dirty="0"/>
          </a:p>
        </p:txBody>
      </p:sp>
      <p:sp>
        <p:nvSpPr>
          <p:cNvPr id="5" name="Oval 4"/>
          <p:cNvSpPr/>
          <p:nvPr/>
        </p:nvSpPr>
        <p:spPr>
          <a:xfrm>
            <a:off x="3252788" y="4114800"/>
            <a:ext cx="1673352" cy="1243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Conférences</a:t>
            </a:r>
            <a:r>
              <a:rPr lang="en-US" dirty="0" smtClean="0"/>
              <a:t> des Doyens</a:t>
            </a:r>
            <a:endParaRPr lang="en-US" dirty="0"/>
          </a:p>
        </p:txBody>
      </p:sp>
      <p:sp>
        <p:nvSpPr>
          <p:cNvPr id="6" name="Oval 5"/>
          <p:cNvSpPr/>
          <p:nvPr/>
        </p:nvSpPr>
        <p:spPr>
          <a:xfrm>
            <a:off x="3252788" y="5577840"/>
            <a:ext cx="1673352" cy="1243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a:t>
            </a:r>
            <a:r>
              <a:rPr lang="en-US" dirty="0" err="1" smtClean="0"/>
              <a:t>régions</a:t>
            </a:r>
            <a:r>
              <a:rPr lang="en-US" dirty="0" smtClean="0"/>
              <a:t> et UFR</a:t>
            </a:r>
            <a:endParaRPr lang="en-US" dirty="0"/>
          </a:p>
        </p:txBody>
      </p:sp>
      <p:sp>
        <p:nvSpPr>
          <p:cNvPr id="7" name="Down Arrow 6"/>
          <p:cNvSpPr/>
          <p:nvPr/>
        </p:nvSpPr>
        <p:spPr>
          <a:xfrm>
            <a:off x="3813048" y="2356342"/>
            <a:ext cx="493776" cy="16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813048" y="3866506"/>
            <a:ext cx="493776" cy="16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813048" y="5358384"/>
            <a:ext cx="493776" cy="16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 Arrow 10"/>
          <p:cNvSpPr/>
          <p:nvPr/>
        </p:nvSpPr>
        <p:spPr>
          <a:xfrm>
            <a:off x="2002536" y="582405"/>
            <a:ext cx="521208" cy="10972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flipH="1">
            <a:off x="5760720" y="582405"/>
            <a:ext cx="438912" cy="10972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74945">
            <a:off x="263300" y="2218744"/>
            <a:ext cx="1468350" cy="133008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2025">
            <a:off x="6390766" y="1542472"/>
            <a:ext cx="1207679" cy="93841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90515">
            <a:off x="7247259" y="548377"/>
            <a:ext cx="1357586" cy="116533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75432">
            <a:off x="-60856" y="1055400"/>
            <a:ext cx="2179254" cy="59497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66449">
            <a:off x="7670673" y="2679157"/>
            <a:ext cx="1362491" cy="55478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9877" y="110690"/>
            <a:ext cx="1303060" cy="39346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1137" y="26148"/>
            <a:ext cx="1831113" cy="48437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3978" y="1551670"/>
            <a:ext cx="344348" cy="705493"/>
          </a:xfrm>
          <a:prstGeom prst="rect">
            <a:avLst/>
          </a:prstGeom>
        </p:spPr>
      </p:pic>
      <p:sp>
        <p:nvSpPr>
          <p:cNvPr id="2" name="TextBox 1"/>
          <p:cNvSpPr txBox="1"/>
          <p:nvPr/>
        </p:nvSpPr>
        <p:spPr>
          <a:xfrm flipH="1">
            <a:off x="3252787" y="1679685"/>
            <a:ext cx="1273493" cy="369332"/>
          </a:xfrm>
          <a:prstGeom prst="rect">
            <a:avLst/>
          </a:prstGeom>
          <a:noFill/>
        </p:spPr>
        <p:txBody>
          <a:bodyPr wrap="square" rtlCol="0">
            <a:spAutoFit/>
          </a:bodyPr>
          <a:lstStyle/>
          <a:p>
            <a:r>
              <a:rPr lang="en-US" smtClean="0"/>
              <a:t>CFCOT</a:t>
            </a:r>
            <a:endParaRPr lang="en-US"/>
          </a:p>
        </p:txBody>
      </p:sp>
      <p:sp>
        <p:nvSpPr>
          <p:cNvPr id="21" name="TextBox 20"/>
          <p:cNvSpPr txBox="1"/>
          <p:nvPr/>
        </p:nvSpPr>
        <p:spPr>
          <a:xfrm flipH="1">
            <a:off x="4378624" y="1687080"/>
            <a:ext cx="1273493" cy="369332"/>
          </a:xfrm>
          <a:prstGeom prst="rect">
            <a:avLst/>
          </a:prstGeom>
          <a:noFill/>
        </p:spPr>
        <p:txBody>
          <a:bodyPr wrap="square" rtlCol="0">
            <a:spAutoFit/>
          </a:bodyPr>
          <a:lstStyle/>
          <a:p>
            <a:r>
              <a:rPr lang="en-US" smtClean="0"/>
              <a:t>CFCOT</a:t>
            </a:r>
            <a:endParaRPr lang="en-US"/>
          </a:p>
        </p:txBody>
      </p:sp>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5539" y="3845404"/>
            <a:ext cx="1322026" cy="2763092"/>
          </a:xfrm>
          <a:prstGeom prst="rect">
            <a:avLst/>
          </a:prstGeom>
          <a:effectLst>
            <a:outerShdw blurRad="50800" dist="76200" algn="l" rotWithShape="0">
              <a:prstClr val="black">
                <a:alpha val="40000"/>
              </a:prstClr>
            </a:outerShdw>
          </a:effectLst>
        </p:spPr>
      </p:pic>
    </p:spTree>
    <p:extLst>
      <p:ext uri="{BB962C8B-B14F-4D97-AF65-F5344CB8AC3E}">
        <p14:creationId xmlns:p14="http://schemas.microsoft.com/office/powerpoint/2010/main" val="11244734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859" y="1"/>
            <a:ext cx="2053209" cy="1551669"/>
          </a:xfrm>
          <a:prstGeom prst="rect">
            <a:avLst/>
          </a:prstGeom>
        </p:spPr>
      </p:pic>
      <p:sp>
        <p:nvSpPr>
          <p:cNvPr id="4" name="Oval 3"/>
          <p:cNvSpPr/>
          <p:nvPr/>
        </p:nvSpPr>
        <p:spPr>
          <a:xfrm>
            <a:off x="2984560" y="2578608"/>
            <a:ext cx="2131508"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Commission </a:t>
            </a:r>
            <a:r>
              <a:rPr lang="en-US" dirty="0" err="1" smtClean="0"/>
              <a:t>nationale</a:t>
            </a:r>
            <a:r>
              <a:rPr lang="en-US" dirty="0" smtClean="0"/>
              <a:t>  </a:t>
            </a:r>
            <a:r>
              <a:rPr lang="en-US" dirty="0" err="1" smtClean="0"/>
              <a:t>éthique</a:t>
            </a:r>
            <a:r>
              <a:rPr lang="en-US" dirty="0" smtClean="0"/>
              <a:t>?</a:t>
            </a:r>
          </a:p>
          <a:p>
            <a:pPr algn="ctr"/>
            <a:r>
              <a:rPr lang="en-US" dirty="0" smtClean="0"/>
              <a:t>/CNCEM</a:t>
            </a:r>
            <a:endParaRPr lang="en-US" dirty="0"/>
          </a:p>
        </p:txBody>
      </p:sp>
      <p:sp>
        <p:nvSpPr>
          <p:cNvPr id="5" name="Oval 4"/>
          <p:cNvSpPr/>
          <p:nvPr/>
        </p:nvSpPr>
        <p:spPr>
          <a:xfrm>
            <a:off x="3252788" y="4114800"/>
            <a:ext cx="1673352" cy="1243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Conférences</a:t>
            </a:r>
            <a:r>
              <a:rPr lang="en-US" dirty="0" smtClean="0"/>
              <a:t> des Doyens</a:t>
            </a:r>
            <a:endParaRPr lang="en-US" dirty="0"/>
          </a:p>
        </p:txBody>
      </p:sp>
      <p:sp>
        <p:nvSpPr>
          <p:cNvPr id="6" name="Oval 5"/>
          <p:cNvSpPr/>
          <p:nvPr/>
        </p:nvSpPr>
        <p:spPr>
          <a:xfrm>
            <a:off x="3252788" y="5577840"/>
            <a:ext cx="1673352" cy="1243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a:t>
            </a:r>
            <a:r>
              <a:rPr lang="en-US" dirty="0" err="1" smtClean="0"/>
              <a:t>régions</a:t>
            </a:r>
            <a:r>
              <a:rPr lang="en-US" dirty="0" smtClean="0"/>
              <a:t> et UFR</a:t>
            </a:r>
            <a:endParaRPr lang="en-US" dirty="0"/>
          </a:p>
        </p:txBody>
      </p:sp>
      <p:sp>
        <p:nvSpPr>
          <p:cNvPr id="7" name="Down Arrow 6"/>
          <p:cNvSpPr/>
          <p:nvPr/>
        </p:nvSpPr>
        <p:spPr>
          <a:xfrm>
            <a:off x="3813048" y="2356342"/>
            <a:ext cx="493776" cy="16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813048" y="3866506"/>
            <a:ext cx="493776" cy="16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813048" y="5358384"/>
            <a:ext cx="493776" cy="16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 Arrow 10"/>
          <p:cNvSpPr/>
          <p:nvPr/>
        </p:nvSpPr>
        <p:spPr>
          <a:xfrm>
            <a:off x="2002536" y="582405"/>
            <a:ext cx="521208" cy="10972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flipH="1">
            <a:off x="5760720" y="582405"/>
            <a:ext cx="438912" cy="10972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74945">
            <a:off x="263300" y="2218744"/>
            <a:ext cx="1468350" cy="133008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2025">
            <a:off x="6390766" y="1542472"/>
            <a:ext cx="1207679" cy="93841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90515">
            <a:off x="7247259" y="548377"/>
            <a:ext cx="1357586" cy="116533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75432">
            <a:off x="-60856" y="1055400"/>
            <a:ext cx="2179254" cy="59497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66449">
            <a:off x="7670673" y="2679157"/>
            <a:ext cx="1362491" cy="55478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9877" y="110690"/>
            <a:ext cx="1303060" cy="39346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1137" y="26148"/>
            <a:ext cx="1831113" cy="48437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3978" y="1551670"/>
            <a:ext cx="344348" cy="705493"/>
          </a:xfrm>
          <a:prstGeom prst="rect">
            <a:avLst/>
          </a:prstGeom>
        </p:spPr>
      </p:pic>
      <p:sp>
        <p:nvSpPr>
          <p:cNvPr id="2" name="TextBox 1"/>
          <p:cNvSpPr txBox="1"/>
          <p:nvPr/>
        </p:nvSpPr>
        <p:spPr>
          <a:xfrm flipH="1">
            <a:off x="3252787" y="1679685"/>
            <a:ext cx="1273493" cy="369332"/>
          </a:xfrm>
          <a:prstGeom prst="rect">
            <a:avLst/>
          </a:prstGeom>
          <a:noFill/>
        </p:spPr>
        <p:txBody>
          <a:bodyPr wrap="square" rtlCol="0">
            <a:spAutoFit/>
          </a:bodyPr>
          <a:lstStyle/>
          <a:p>
            <a:r>
              <a:rPr lang="en-US" smtClean="0"/>
              <a:t>CFCOT</a:t>
            </a:r>
            <a:endParaRPr lang="en-US"/>
          </a:p>
        </p:txBody>
      </p:sp>
      <p:sp>
        <p:nvSpPr>
          <p:cNvPr id="21" name="TextBox 20"/>
          <p:cNvSpPr txBox="1"/>
          <p:nvPr/>
        </p:nvSpPr>
        <p:spPr>
          <a:xfrm flipH="1">
            <a:off x="4378624" y="1687080"/>
            <a:ext cx="1273493" cy="369332"/>
          </a:xfrm>
          <a:prstGeom prst="rect">
            <a:avLst/>
          </a:prstGeom>
          <a:noFill/>
        </p:spPr>
        <p:txBody>
          <a:bodyPr wrap="square" rtlCol="0">
            <a:spAutoFit/>
          </a:bodyPr>
          <a:lstStyle/>
          <a:p>
            <a:r>
              <a:rPr lang="en-US" smtClean="0"/>
              <a:t>CFCOT</a:t>
            </a:r>
            <a:endParaRPr lang="en-US"/>
          </a:p>
        </p:txBody>
      </p:sp>
      <p:sp>
        <p:nvSpPr>
          <p:cNvPr id="8" name="Oval 7"/>
          <p:cNvSpPr/>
          <p:nvPr/>
        </p:nvSpPr>
        <p:spPr>
          <a:xfrm>
            <a:off x="4780649" y="3519209"/>
            <a:ext cx="2399054" cy="1042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Commission Simulation de la CNCEM</a:t>
            </a:r>
            <a:endParaRPr lang="en-US"/>
          </a:p>
        </p:txBody>
      </p:sp>
      <p:cxnSp>
        <p:nvCxnSpPr>
          <p:cNvPr id="23" name="Straight Arrow Connector 22"/>
          <p:cNvCxnSpPr/>
          <p:nvPr/>
        </p:nvCxnSpPr>
        <p:spPr>
          <a:xfrm>
            <a:off x="5279876" y="3218688"/>
            <a:ext cx="372240" cy="16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239513" y="4663440"/>
            <a:ext cx="349928" cy="16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Down Arrow 23"/>
          <p:cNvSpPr/>
          <p:nvPr/>
        </p:nvSpPr>
        <p:spPr>
          <a:xfrm>
            <a:off x="2456354" y="2376480"/>
            <a:ext cx="427482" cy="4351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5539" y="3845404"/>
            <a:ext cx="1322026" cy="2763092"/>
          </a:xfrm>
          <a:prstGeom prst="rect">
            <a:avLst/>
          </a:prstGeom>
          <a:effectLst>
            <a:outerShdw blurRad="50800" dist="76200" algn="l" rotWithShape="0">
              <a:prstClr val="black">
                <a:alpha val="40000"/>
              </a:prstClr>
            </a:outerShdw>
          </a:effectLst>
        </p:spPr>
      </p:pic>
      <p:cxnSp>
        <p:nvCxnSpPr>
          <p:cNvPr id="29" name="Straight Arrow Connector 28"/>
          <p:cNvCxnSpPr/>
          <p:nvPr/>
        </p:nvCxnSpPr>
        <p:spPr>
          <a:xfrm>
            <a:off x="6836803" y="4502806"/>
            <a:ext cx="548736" cy="1882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96418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4" name="ZoneTexte 3"/>
          <p:cNvSpPr txBox="1"/>
          <p:nvPr/>
        </p:nvSpPr>
        <p:spPr>
          <a:xfrm>
            <a:off x="5652120" y="5877272"/>
            <a:ext cx="2736304" cy="461665"/>
          </a:xfrm>
          <a:prstGeom prst="rect">
            <a:avLst/>
          </a:prstGeom>
          <a:solidFill>
            <a:schemeClr val="tx2">
              <a:lumMod val="20000"/>
              <a:lumOff val="80000"/>
            </a:schemeClr>
          </a:solidFill>
        </p:spPr>
        <p:txBody>
          <a:bodyPr wrap="square" rtlCol="0">
            <a:spAutoFit/>
          </a:bodyPr>
          <a:lstStyle/>
          <a:p>
            <a:r>
              <a:rPr lang="fr-FR" sz="2400" dirty="0">
                <a:solidFill>
                  <a:srgbClr val="1F497D"/>
                </a:solidFill>
              </a:rPr>
              <a:t>Marc-Olivier </a:t>
            </a:r>
            <a:r>
              <a:rPr lang="fr-FR" sz="2400" dirty="0" err="1" smtClean="0">
                <a:solidFill>
                  <a:srgbClr val="1F497D"/>
                </a:solidFill>
              </a:rPr>
              <a:t>Gauci</a:t>
            </a:r>
            <a:endParaRPr lang="fr-FR" sz="2400" dirty="0" smtClean="0">
              <a:solidFill>
                <a:srgbClr val="1F497D"/>
              </a:solidFill>
            </a:endParaRPr>
          </a:p>
        </p:txBody>
      </p:sp>
      <p:pic>
        <p:nvPicPr>
          <p:cNvPr id="5" name="Image 4" descr="LogoCJO.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65"/>
          <a:stretch/>
        </p:blipFill>
        <p:spPr>
          <a:xfrm>
            <a:off x="755576" y="2880810"/>
            <a:ext cx="2232248" cy="2298461"/>
          </a:xfrm>
          <a:prstGeom prst="rect">
            <a:avLst/>
          </a:prstGeom>
        </p:spPr>
      </p:pic>
      <p:sp>
        <p:nvSpPr>
          <p:cNvPr id="7" name="Titre 1"/>
          <p:cNvSpPr>
            <a:spLocks noGrp="1"/>
          </p:cNvSpPr>
          <p:nvPr>
            <p:ph type="title"/>
          </p:nvPr>
        </p:nvSpPr>
        <p:spPr>
          <a:xfrm>
            <a:off x="2893836" y="332656"/>
            <a:ext cx="3816424" cy="720080"/>
          </a:xfrm>
          <a:solidFill>
            <a:schemeClr val="tx2">
              <a:lumMod val="20000"/>
              <a:lumOff val="80000"/>
            </a:schemeClr>
          </a:solidFill>
          <a:ln>
            <a:solidFill>
              <a:srgbClr val="4F81BD"/>
            </a:solidFill>
          </a:ln>
        </p:spPr>
        <p:txBody>
          <a:bodyPr>
            <a:normAutofit fontScale="90000"/>
          </a:bodyPr>
          <a:lstStyle/>
          <a:p>
            <a:r>
              <a:rPr lang="fr-FR" dirty="0" smtClean="0"/>
              <a:t>Le mot du CJO</a:t>
            </a:r>
            <a:endParaRPr lang="fr-FR" dirty="0"/>
          </a:p>
        </p:txBody>
      </p:sp>
      <p:sp>
        <p:nvSpPr>
          <p:cNvPr id="2" name="ZoneTexte 1"/>
          <p:cNvSpPr txBox="1"/>
          <p:nvPr/>
        </p:nvSpPr>
        <p:spPr>
          <a:xfrm>
            <a:off x="755576" y="1412775"/>
            <a:ext cx="7632848" cy="1107996"/>
          </a:xfrm>
          <a:prstGeom prst="rect">
            <a:avLst/>
          </a:prstGeom>
          <a:noFill/>
        </p:spPr>
        <p:txBody>
          <a:bodyPr wrap="square" rtlCol="0">
            <a:spAutoFit/>
          </a:bodyPr>
          <a:lstStyle/>
          <a:p>
            <a:pPr>
              <a:lnSpc>
                <a:spcPct val="150000"/>
              </a:lnSpc>
            </a:pPr>
            <a:r>
              <a:rPr lang="fr-FR" sz="2400" b="1" dirty="0" smtClean="0"/>
              <a:t>Changement de Bureau</a:t>
            </a:r>
          </a:p>
          <a:p>
            <a:pPr>
              <a:lnSpc>
                <a:spcPct val="150000"/>
              </a:lnSpc>
            </a:pPr>
            <a:r>
              <a:rPr lang="fr-FR" sz="2000" dirty="0" smtClean="0"/>
              <a:t> Marc-Olivier Gauci </a:t>
            </a:r>
            <a:r>
              <a:rPr lang="fr-FR" sz="2000" dirty="0" smtClean="0">
                <a:sym typeface="Wingdings"/>
              </a:rPr>
              <a:t> Louis </a:t>
            </a:r>
            <a:r>
              <a:rPr lang="fr-FR" sz="2000" dirty="0" err="1" smtClean="0">
                <a:sym typeface="Wingdings"/>
              </a:rPr>
              <a:t>Dagneaux</a:t>
            </a:r>
            <a:endParaRPr lang="fr-FR" sz="2000" dirty="0" smtClean="0">
              <a:sym typeface="Wingdings"/>
            </a:endParaRPr>
          </a:p>
        </p:txBody>
      </p:sp>
      <p:sp>
        <p:nvSpPr>
          <p:cNvPr id="8" name="ZoneTexte 7"/>
          <p:cNvSpPr txBox="1"/>
          <p:nvPr/>
        </p:nvSpPr>
        <p:spPr>
          <a:xfrm>
            <a:off x="4780077" y="2658580"/>
            <a:ext cx="1381725" cy="3416320"/>
          </a:xfrm>
          <a:prstGeom prst="rect">
            <a:avLst/>
          </a:prstGeom>
          <a:noFill/>
        </p:spPr>
        <p:txBody>
          <a:bodyPr wrap="none" rtlCol="0">
            <a:spAutoFit/>
          </a:bodyPr>
          <a:lstStyle/>
          <a:p>
            <a:pPr>
              <a:lnSpc>
                <a:spcPct val="200000"/>
              </a:lnSpc>
            </a:pPr>
            <a:r>
              <a:rPr lang="fr-FR" dirty="0" smtClean="0"/>
              <a:t>CNP-SOFCOT</a:t>
            </a:r>
          </a:p>
          <a:p>
            <a:pPr>
              <a:lnSpc>
                <a:spcPct val="200000"/>
              </a:lnSpc>
            </a:pPr>
            <a:r>
              <a:rPr lang="fr-FR" dirty="0" smtClean="0"/>
              <a:t>CFCOT</a:t>
            </a:r>
          </a:p>
          <a:p>
            <a:pPr>
              <a:lnSpc>
                <a:spcPct val="200000"/>
              </a:lnSpc>
            </a:pPr>
            <a:r>
              <a:rPr lang="fr-FR" dirty="0" err="1" smtClean="0"/>
              <a:t>Orthorisq</a:t>
            </a:r>
            <a:endParaRPr lang="fr-FR" dirty="0" smtClean="0"/>
          </a:p>
          <a:p>
            <a:pPr>
              <a:lnSpc>
                <a:spcPct val="200000"/>
              </a:lnSpc>
            </a:pPr>
            <a:r>
              <a:rPr lang="fr-FR" dirty="0" smtClean="0"/>
              <a:t>FORTE</a:t>
            </a:r>
          </a:p>
          <a:p>
            <a:pPr>
              <a:lnSpc>
                <a:spcPct val="200000"/>
              </a:lnSpc>
            </a:pPr>
            <a:r>
              <a:rPr lang="fr-FR" dirty="0" smtClean="0"/>
              <a:t>SAP</a:t>
            </a:r>
          </a:p>
          <a:p>
            <a:pPr>
              <a:lnSpc>
                <a:spcPct val="200000"/>
              </a:lnSpc>
            </a:pPr>
            <a:endParaRPr lang="fr-FR" dirty="0" smtClean="0"/>
          </a:p>
        </p:txBody>
      </p:sp>
      <p:cxnSp>
        <p:nvCxnSpPr>
          <p:cNvPr id="10" name="Connecteur droit avec flèche 9"/>
          <p:cNvCxnSpPr/>
          <p:nvPr/>
        </p:nvCxnSpPr>
        <p:spPr>
          <a:xfrm flipV="1">
            <a:off x="3131840" y="3144292"/>
            <a:ext cx="144016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3129020" y="4152404"/>
            <a:ext cx="14429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131840" y="4152404"/>
            <a:ext cx="1440160" cy="540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3131840" y="4152404"/>
            <a:ext cx="1440160" cy="105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3122858" y="3612344"/>
            <a:ext cx="1449142" cy="543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444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5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5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pic>
        <p:nvPicPr>
          <p:cNvPr id="5" name="Image 4" descr="LogoCJO.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65"/>
          <a:stretch/>
        </p:blipFill>
        <p:spPr>
          <a:xfrm>
            <a:off x="2915816" y="5517232"/>
            <a:ext cx="810162" cy="834193"/>
          </a:xfrm>
          <a:prstGeom prst="rect">
            <a:avLst/>
          </a:prstGeom>
        </p:spPr>
      </p:pic>
      <p:sp>
        <p:nvSpPr>
          <p:cNvPr id="7" name="Titre 1"/>
          <p:cNvSpPr>
            <a:spLocks noGrp="1"/>
          </p:cNvSpPr>
          <p:nvPr>
            <p:ph type="title"/>
          </p:nvPr>
        </p:nvSpPr>
        <p:spPr>
          <a:xfrm>
            <a:off x="2893836" y="332656"/>
            <a:ext cx="3816424" cy="720080"/>
          </a:xfrm>
          <a:solidFill>
            <a:schemeClr val="tx2">
              <a:lumMod val="20000"/>
              <a:lumOff val="80000"/>
            </a:schemeClr>
          </a:solidFill>
          <a:ln>
            <a:solidFill>
              <a:srgbClr val="4F81BD"/>
            </a:solidFill>
          </a:ln>
        </p:spPr>
        <p:txBody>
          <a:bodyPr>
            <a:normAutofit fontScale="90000"/>
          </a:bodyPr>
          <a:lstStyle/>
          <a:p>
            <a:r>
              <a:rPr lang="fr-FR" dirty="0" smtClean="0"/>
              <a:t>Le mot du CJO</a:t>
            </a:r>
            <a:endParaRPr lang="fr-FR" dirty="0"/>
          </a:p>
        </p:txBody>
      </p:sp>
      <p:sp>
        <p:nvSpPr>
          <p:cNvPr id="2" name="ZoneTexte 1"/>
          <p:cNvSpPr txBox="1"/>
          <p:nvPr/>
        </p:nvSpPr>
        <p:spPr>
          <a:xfrm>
            <a:off x="755576" y="1412775"/>
            <a:ext cx="7632848" cy="3693319"/>
          </a:xfrm>
          <a:prstGeom prst="rect">
            <a:avLst/>
          </a:prstGeom>
          <a:noFill/>
        </p:spPr>
        <p:txBody>
          <a:bodyPr wrap="square" rtlCol="0">
            <a:spAutoFit/>
          </a:bodyPr>
          <a:lstStyle/>
          <a:p>
            <a:pPr>
              <a:lnSpc>
                <a:spcPct val="150000"/>
              </a:lnSpc>
            </a:pPr>
            <a:r>
              <a:rPr lang="fr-FR" sz="2400" b="1" dirty="0" smtClean="0"/>
              <a:t>Changement de Bureau</a:t>
            </a:r>
          </a:p>
          <a:p>
            <a:pPr>
              <a:lnSpc>
                <a:spcPct val="150000"/>
              </a:lnSpc>
            </a:pPr>
            <a:r>
              <a:rPr lang="fr-FR" sz="2000" dirty="0" smtClean="0"/>
              <a:t> Marc-Olivier Gauci </a:t>
            </a:r>
            <a:r>
              <a:rPr lang="fr-FR" sz="2000" dirty="0" smtClean="0">
                <a:sym typeface="Wingdings"/>
              </a:rPr>
              <a:t> Louis </a:t>
            </a:r>
            <a:r>
              <a:rPr lang="fr-FR" sz="2000" dirty="0" err="1" smtClean="0">
                <a:sym typeface="Wingdings"/>
              </a:rPr>
              <a:t>Dagneaux</a:t>
            </a:r>
            <a:endParaRPr lang="fr-FR" sz="2000" dirty="0" smtClean="0">
              <a:sym typeface="Wingdings"/>
            </a:endParaRPr>
          </a:p>
          <a:p>
            <a:endParaRPr lang="fr-FR" dirty="0">
              <a:sym typeface="Wingdings"/>
            </a:endParaRPr>
          </a:p>
          <a:p>
            <a:endParaRPr lang="fr-FR" dirty="0">
              <a:sym typeface="Wingdings"/>
            </a:endParaRPr>
          </a:p>
          <a:p>
            <a:r>
              <a:rPr lang="fr-FR" sz="2400" dirty="0" smtClean="0">
                <a:solidFill>
                  <a:srgbClr val="FF0000"/>
                </a:solidFill>
                <a:sym typeface="Wingdings"/>
              </a:rPr>
              <a:t>La V4 de l’application CJO est arrivée !</a:t>
            </a:r>
          </a:p>
          <a:p>
            <a:endParaRPr lang="fr-FR" dirty="0">
              <a:sym typeface="Wingdings"/>
            </a:endParaRPr>
          </a:p>
          <a:p>
            <a:endParaRPr lang="fr-FR" dirty="0" smtClean="0">
              <a:sym typeface="Wingdings"/>
            </a:endParaRPr>
          </a:p>
          <a:p>
            <a:endParaRPr lang="fr-FR" dirty="0"/>
          </a:p>
          <a:p>
            <a:endParaRPr lang="fr-FR" dirty="0"/>
          </a:p>
          <a:p>
            <a:endParaRPr lang="fr-FR" dirty="0" smtClean="0"/>
          </a:p>
          <a:p>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920" y="2276872"/>
            <a:ext cx="2592288" cy="1639773"/>
          </a:xfrm>
          <a:prstGeom prst="rect">
            <a:avLst/>
          </a:prstGeom>
        </p:spPr>
      </p:pic>
    </p:spTree>
    <p:extLst>
      <p:ext uri="{BB962C8B-B14F-4D97-AF65-F5344CB8AC3E}">
        <p14:creationId xmlns:p14="http://schemas.microsoft.com/office/powerpoint/2010/main" val="159537745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88640"/>
            <a:ext cx="5219062" cy="4096055"/>
          </a:xfrm>
          <a:prstGeom prst="rect">
            <a:avLst/>
          </a:prstGeom>
        </p:spPr>
      </p:pic>
      <p:sp>
        <p:nvSpPr>
          <p:cNvPr id="5" name="ZoneTexte 4"/>
          <p:cNvSpPr txBox="1"/>
          <p:nvPr/>
        </p:nvSpPr>
        <p:spPr>
          <a:xfrm flipH="1">
            <a:off x="467544" y="4361036"/>
            <a:ext cx="7875161" cy="2308324"/>
          </a:xfrm>
          <a:prstGeom prst="rect">
            <a:avLst/>
          </a:prstGeom>
          <a:noFill/>
        </p:spPr>
        <p:txBody>
          <a:bodyPr wrap="square" rtlCol="0">
            <a:spAutoFit/>
          </a:bodyPr>
          <a:lstStyle/>
          <a:p>
            <a:pPr marL="285750" indent="-285750">
              <a:buFont typeface="Arial" charset="0"/>
              <a:buChar char="•"/>
            </a:pPr>
            <a:r>
              <a:rPr lang="fr-FR" b="1" dirty="0" smtClean="0"/>
              <a:t>Un </a:t>
            </a:r>
            <a:r>
              <a:rPr lang="fr-FR" b="1" dirty="0"/>
              <a:t>système innovant de reconnaissance optique pour le calcul des scores</a:t>
            </a:r>
            <a:endParaRPr lang="fr-FR" dirty="0"/>
          </a:p>
          <a:p>
            <a:pPr marL="285750" indent="-285750">
              <a:buFont typeface="Arial" charset="0"/>
              <a:buChar char="•"/>
            </a:pPr>
            <a:r>
              <a:rPr lang="fr-FR" b="1" dirty="0"/>
              <a:t>Une reconnaissance de caractères des fiches de </a:t>
            </a:r>
            <a:r>
              <a:rPr lang="fr-FR" b="1" dirty="0" smtClean="0"/>
              <a:t>patients</a:t>
            </a:r>
          </a:p>
          <a:p>
            <a:pPr marL="285750" indent="-285750">
              <a:buFont typeface="Arial" charset="0"/>
              <a:buChar char="•"/>
            </a:pPr>
            <a:endParaRPr lang="fr-FR" dirty="0"/>
          </a:p>
          <a:p>
            <a:r>
              <a:rPr lang="fr-FR" dirty="0" smtClean="0"/>
              <a:t>Imprimer </a:t>
            </a:r>
            <a:r>
              <a:rPr lang="fr-FR" dirty="0"/>
              <a:t>la fiche d'information patient et le score de </a:t>
            </a:r>
            <a:r>
              <a:rPr lang="fr-FR" dirty="0" smtClean="0"/>
              <a:t>son choix</a:t>
            </a:r>
            <a:endParaRPr lang="fr-FR" dirty="0"/>
          </a:p>
          <a:p>
            <a:r>
              <a:rPr lang="fr-FR" dirty="0" smtClean="0"/>
              <a:t>Laisser </a:t>
            </a:r>
            <a:r>
              <a:rPr lang="fr-FR" dirty="0"/>
              <a:t>votre patient remplir le questionnaire</a:t>
            </a:r>
          </a:p>
          <a:p>
            <a:r>
              <a:rPr lang="fr-FR" dirty="0" smtClean="0"/>
              <a:t>Scanner les </a:t>
            </a:r>
            <a:r>
              <a:rPr lang="fr-FR" dirty="0"/>
              <a:t>pages pour obtenir le résultat et enregistrer les informations saisies dans votre base de donnée</a:t>
            </a:r>
          </a:p>
          <a:p>
            <a:endParaRPr lang="fr-FR" dirty="0"/>
          </a:p>
        </p:txBody>
      </p:sp>
      <p:pic>
        <p:nvPicPr>
          <p:cNvPr id="6" name="Image 5" descr="LogoCJO.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8165"/>
          <a:stretch/>
        </p:blipFill>
        <p:spPr>
          <a:xfrm>
            <a:off x="439610" y="404664"/>
            <a:ext cx="810162" cy="834193"/>
          </a:xfrm>
          <a:prstGeom prst="rect">
            <a:avLst/>
          </a:prstGeom>
        </p:spPr>
      </p:pic>
    </p:spTree>
    <p:extLst>
      <p:ext uri="{BB962C8B-B14F-4D97-AF65-F5344CB8AC3E}">
        <p14:creationId xmlns:p14="http://schemas.microsoft.com/office/powerpoint/2010/main" val="415757422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pic>
        <p:nvPicPr>
          <p:cNvPr id="5" name="Image 4" descr="LogoCJO.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65"/>
          <a:stretch/>
        </p:blipFill>
        <p:spPr>
          <a:xfrm>
            <a:off x="2915816" y="5517232"/>
            <a:ext cx="810162" cy="834193"/>
          </a:xfrm>
          <a:prstGeom prst="rect">
            <a:avLst/>
          </a:prstGeom>
        </p:spPr>
      </p:pic>
      <p:sp>
        <p:nvSpPr>
          <p:cNvPr id="7" name="Titre 1"/>
          <p:cNvSpPr>
            <a:spLocks noGrp="1"/>
          </p:cNvSpPr>
          <p:nvPr>
            <p:ph type="title"/>
          </p:nvPr>
        </p:nvSpPr>
        <p:spPr>
          <a:xfrm>
            <a:off x="2893836" y="332656"/>
            <a:ext cx="3816424" cy="720080"/>
          </a:xfrm>
          <a:solidFill>
            <a:schemeClr val="tx2">
              <a:lumMod val="20000"/>
              <a:lumOff val="80000"/>
            </a:schemeClr>
          </a:solidFill>
          <a:ln>
            <a:solidFill>
              <a:srgbClr val="4F81BD"/>
            </a:solidFill>
          </a:ln>
        </p:spPr>
        <p:txBody>
          <a:bodyPr>
            <a:normAutofit fontScale="90000"/>
          </a:bodyPr>
          <a:lstStyle/>
          <a:p>
            <a:r>
              <a:rPr lang="fr-FR" dirty="0" smtClean="0"/>
              <a:t>Le mot du CJO</a:t>
            </a:r>
            <a:endParaRPr lang="fr-FR" dirty="0"/>
          </a:p>
        </p:txBody>
      </p:sp>
      <p:sp>
        <p:nvSpPr>
          <p:cNvPr id="2" name="ZoneTexte 1"/>
          <p:cNvSpPr txBox="1"/>
          <p:nvPr/>
        </p:nvSpPr>
        <p:spPr>
          <a:xfrm>
            <a:off x="755576" y="1412775"/>
            <a:ext cx="7632848" cy="4801314"/>
          </a:xfrm>
          <a:prstGeom prst="rect">
            <a:avLst/>
          </a:prstGeom>
          <a:noFill/>
        </p:spPr>
        <p:txBody>
          <a:bodyPr wrap="square" rtlCol="0">
            <a:spAutoFit/>
          </a:bodyPr>
          <a:lstStyle/>
          <a:p>
            <a:pPr>
              <a:lnSpc>
                <a:spcPct val="150000"/>
              </a:lnSpc>
            </a:pPr>
            <a:r>
              <a:rPr lang="fr-FR" sz="2400" b="1" dirty="0" smtClean="0"/>
              <a:t>Changement de Bureau</a:t>
            </a:r>
          </a:p>
          <a:p>
            <a:pPr>
              <a:lnSpc>
                <a:spcPct val="150000"/>
              </a:lnSpc>
            </a:pPr>
            <a:r>
              <a:rPr lang="fr-FR" sz="2000" dirty="0" smtClean="0"/>
              <a:t> Marc-Olivier Gauci </a:t>
            </a:r>
            <a:r>
              <a:rPr lang="fr-FR" sz="2000" dirty="0" smtClean="0">
                <a:sym typeface="Wingdings"/>
              </a:rPr>
              <a:t> Louis </a:t>
            </a:r>
            <a:r>
              <a:rPr lang="fr-FR" sz="2000" dirty="0" err="1" smtClean="0">
                <a:sym typeface="Wingdings"/>
              </a:rPr>
              <a:t>Dagneaux</a:t>
            </a:r>
            <a:endParaRPr lang="fr-FR" sz="2000" dirty="0" smtClean="0">
              <a:sym typeface="Wingdings"/>
            </a:endParaRPr>
          </a:p>
          <a:p>
            <a:endParaRPr lang="fr-FR" dirty="0">
              <a:sym typeface="Wingdings"/>
            </a:endParaRPr>
          </a:p>
          <a:p>
            <a:endParaRPr lang="fr-FR" dirty="0">
              <a:sym typeface="Wingdings"/>
            </a:endParaRPr>
          </a:p>
          <a:p>
            <a:r>
              <a:rPr lang="fr-FR" sz="2400" dirty="0" smtClean="0">
                <a:sym typeface="Wingdings"/>
              </a:rPr>
              <a:t>La V4 de l’application CJO est arrivée !</a:t>
            </a:r>
          </a:p>
          <a:p>
            <a:endParaRPr lang="fr-FR" dirty="0">
              <a:sym typeface="Wingdings"/>
            </a:endParaRPr>
          </a:p>
          <a:p>
            <a:endParaRPr lang="fr-FR" sz="2400" dirty="0" smtClean="0">
              <a:sym typeface="Wingdings"/>
            </a:endParaRPr>
          </a:p>
          <a:p>
            <a:r>
              <a:rPr lang="fr-FR" sz="2400" dirty="0">
                <a:solidFill>
                  <a:srgbClr val="FF0000"/>
                </a:solidFill>
              </a:rPr>
              <a:t>Master Class CJO 2018</a:t>
            </a:r>
          </a:p>
          <a:p>
            <a:endParaRPr lang="fr-FR" dirty="0" smtClean="0">
              <a:sym typeface="Wingdings"/>
            </a:endParaRPr>
          </a:p>
          <a:p>
            <a:endParaRPr lang="fr-FR" dirty="0">
              <a:sym typeface="Wingdings"/>
            </a:endParaRPr>
          </a:p>
          <a:p>
            <a:endParaRPr lang="fr-FR" sz="2400" dirty="0" smtClean="0">
              <a:sym typeface="Wingdings"/>
            </a:endParaRPr>
          </a:p>
          <a:p>
            <a:endParaRPr lang="fr-FR" dirty="0"/>
          </a:p>
          <a:p>
            <a:endParaRPr lang="fr-FR" dirty="0" smtClean="0"/>
          </a:p>
          <a:p>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920" y="2276872"/>
            <a:ext cx="2592288" cy="1639773"/>
          </a:xfrm>
          <a:prstGeom prst="rect">
            <a:avLst/>
          </a:prstGeom>
        </p:spPr>
      </p:pic>
    </p:spTree>
    <p:extLst>
      <p:ext uri="{BB962C8B-B14F-4D97-AF65-F5344CB8AC3E}">
        <p14:creationId xmlns:p14="http://schemas.microsoft.com/office/powerpoint/2010/main" val="32260766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9144000" cy="5564300"/>
          </a:xfrm>
          <a:prstGeom prst="rect">
            <a:avLst/>
          </a:prstGeom>
        </p:spPr>
      </p:pic>
    </p:spTree>
    <p:extLst>
      <p:ext uri="{BB962C8B-B14F-4D97-AF65-F5344CB8AC3E}">
        <p14:creationId xmlns:p14="http://schemas.microsoft.com/office/powerpoint/2010/main" val="20488636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343" y="3891352"/>
            <a:ext cx="4355976" cy="198934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624221"/>
            <a:ext cx="4142612" cy="2523607"/>
          </a:xfrm>
          <a:prstGeom prst="rect">
            <a:avLst/>
          </a:prstGeom>
        </p:spPr>
      </p:pic>
      <p:pic>
        <p:nvPicPr>
          <p:cNvPr id="8" name="Image 7" descr="LogoCJO.jp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8165"/>
          <a:stretch/>
        </p:blipFill>
        <p:spPr>
          <a:xfrm>
            <a:off x="6431148" y="5880695"/>
            <a:ext cx="895229" cy="921784"/>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t="16976"/>
          <a:stretch/>
        </p:blipFill>
        <p:spPr>
          <a:xfrm>
            <a:off x="1" y="470587"/>
            <a:ext cx="1928120" cy="2847287"/>
          </a:xfrm>
          <a:prstGeom prst="rect">
            <a:avLst/>
          </a:prstGeom>
        </p:spPr>
      </p:pic>
      <p:pic>
        <p:nvPicPr>
          <p:cNvPr id="9" name="Image 8"/>
          <p:cNvPicPr>
            <a:picLocks noChangeAspect="1"/>
          </p:cNvPicPr>
          <p:nvPr/>
        </p:nvPicPr>
        <p:blipFill rotWithShape="1">
          <a:blip r:embed="rId7">
            <a:extLst>
              <a:ext uri="{28A0092B-C50C-407E-A947-70E740481C1C}">
                <a14:useLocalDpi xmlns:a14="http://schemas.microsoft.com/office/drawing/2010/main" val="0"/>
              </a:ext>
            </a:extLst>
          </a:blip>
          <a:srcRect l="9664" r="11186" b="7742"/>
          <a:stretch/>
        </p:blipFill>
        <p:spPr>
          <a:xfrm>
            <a:off x="1928120" y="624194"/>
            <a:ext cx="3384376" cy="2636912"/>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6887" y="432043"/>
            <a:ext cx="4157812" cy="3021214"/>
          </a:xfrm>
          <a:prstGeom prst="rect">
            <a:avLst/>
          </a:prstGeom>
        </p:spPr>
      </p:pic>
    </p:spTree>
    <p:extLst>
      <p:ext uri="{BB962C8B-B14F-4D97-AF65-F5344CB8AC3E}">
        <p14:creationId xmlns:p14="http://schemas.microsoft.com/office/powerpoint/2010/main" val="366459378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pic>
        <p:nvPicPr>
          <p:cNvPr id="5" name="Image 4" descr="LogoCJO.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65"/>
          <a:stretch/>
        </p:blipFill>
        <p:spPr>
          <a:xfrm>
            <a:off x="2915816" y="5517232"/>
            <a:ext cx="810162" cy="834193"/>
          </a:xfrm>
          <a:prstGeom prst="rect">
            <a:avLst/>
          </a:prstGeom>
        </p:spPr>
      </p:pic>
      <p:sp>
        <p:nvSpPr>
          <p:cNvPr id="7" name="Titre 1"/>
          <p:cNvSpPr>
            <a:spLocks noGrp="1"/>
          </p:cNvSpPr>
          <p:nvPr>
            <p:ph type="title"/>
          </p:nvPr>
        </p:nvSpPr>
        <p:spPr>
          <a:xfrm>
            <a:off x="2893836" y="332656"/>
            <a:ext cx="3816424" cy="720080"/>
          </a:xfrm>
          <a:solidFill>
            <a:schemeClr val="tx2">
              <a:lumMod val="20000"/>
              <a:lumOff val="80000"/>
            </a:schemeClr>
          </a:solidFill>
          <a:ln>
            <a:solidFill>
              <a:srgbClr val="4F81BD"/>
            </a:solidFill>
          </a:ln>
        </p:spPr>
        <p:txBody>
          <a:bodyPr>
            <a:normAutofit fontScale="90000"/>
          </a:bodyPr>
          <a:lstStyle/>
          <a:p>
            <a:r>
              <a:rPr lang="fr-FR" dirty="0" smtClean="0"/>
              <a:t>Le mot du CJO</a:t>
            </a:r>
            <a:endParaRPr lang="fr-FR" dirty="0"/>
          </a:p>
        </p:txBody>
      </p:sp>
      <p:sp>
        <p:nvSpPr>
          <p:cNvPr id="2" name="ZoneTexte 1"/>
          <p:cNvSpPr txBox="1"/>
          <p:nvPr/>
        </p:nvSpPr>
        <p:spPr>
          <a:xfrm>
            <a:off x="755576" y="1412775"/>
            <a:ext cx="7632848" cy="5170646"/>
          </a:xfrm>
          <a:prstGeom prst="rect">
            <a:avLst/>
          </a:prstGeom>
          <a:noFill/>
        </p:spPr>
        <p:txBody>
          <a:bodyPr wrap="square" rtlCol="0">
            <a:spAutoFit/>
          </a:bodyPr>
          <a:lstStyle/>
          <a:p>
            <a:pPr>
              <a:lnSpc>
                <a:spcPct val="150000"/>
              </a:lnSpc>
            </a:pPr>
            <a:r>
              <a:rPr lang="fr-FR" sz="2400" b="1" dirty="0" smtClean="0"/>
              <a:t>Changement de Bureau</a:t>
            </a:r>
          </a:p>
          <a:p>
            <a:pPr>
              <a:lnSpc>
                <a:spcPct val="150000"/>
              </a:lnSpc>
            </a:pPr>
            <a:r>
              <a:rPr lang="fr-FR" sz="2000" dirty="0" smtClean="0"/>
              <a:t> Marc-Olivier Gauci </a:t>
            </a:r>
            <a:r>
              <a:rPr lang="fr-FR" sz="2000" dirty="0" smtClean="0">
                <a:sym typeface="Wingdings"/>
              </a:rPr>
              <a:t> Louis </a:t>
            </a:r>
            <a:r>
              <a:rPr lang="fr-FR" sz="2000" dirty="0" err="1" smtClean="0">
                <a:sym typeface="Wingdings"/>
              </a:rPr>
              <a:t>Dagneaux</a:t>
            </a:r>
            <a:endParaRPr lang="fr-FR" sz="2000" dirty="0" smtClean="0">
              <a:sym typeface="Wingdings"/>
            </a:endParaRPr>
          </a:p>
          <a:p>
            <a:endParaRPr lang="fr-FR" dirty="0">
              <a:sym typeface="Wingdings"/>
            </a:endParaRPr>
          </a:p>
          <a:p>
            <a:endParaRPr lang="fr-FR" dirty="0">
              <a:sym typeface="Wingdings"/>
            </a:endParaRPr>
          </a:p>
          <a:p>
            <a:r>
              <a:rPr lang="fr-FR" sz="2400" dirty="0" smtClean="0">
                <a:sym typeface="Wingdings"/>
              </a:rPr>
              <a:t>La V4 de l’application CJO est arrivée !</a:t>
            </a:r>
          </a:p>
          <a:p>
            <a:endParaRPr lang="fr-FR" dirty="0">
              <a:sym typeface="Wingdings"/>
            </a:endParaRPr>
          </a:p>
          <a:p>
            <a:endParaRPr lang="fr-FR" sz="2400" dirty="0" smtClean="0">
              <a:sym typeface="Wingdings"/>
            </a:endParaRPr>
          </a:p>
          <a:p>
            <a:r>
              <a:rPr lang="fr-FR" sz="2400" dirty="0"/>
              <a:t>Master Class CJO 2018</a:t>
            </a:r>
          </a:p>
          <a:p>
            <a:endParaRPr lang="fr-FR" dirty="0" smtClean="0">
              <a:sym typeface="Wingdings"/>
            </a:endParaRPr>
          </a:p>
          <a:p>
            <a:endParaRPr lang="fr-FR" dirty="0">
              <a:sym typeface="Wingdings"/>
            </a:endParaRPr>
          </a:p>
          <a:p>
            <a:r>
              <a:rPr lang="fr-FR" sz="2400" dirty="0" smtClean="0">
                <a:solidFill>
                  <a:srgbClr val="FF0000"/>
                </a:solidFill>
                <a:sym typeface="Wingdings"/>
              </a:rPr>
              <a:t>Sites et réseaux sociaux</a:t>
            </a:r>
          </a:p>
          <a:p>
            <a:endParaRPr lang="fr-FR" sz="2400" dirty="0" smtClean="0">
              <a:sym typeface="Wingdings"/>
            </a:endParaRPr>
          </a:p>
          <a:p>
            <a:endParaRPr lang="fr-FR" dirty="0"/>
          </a:p>
          <a:p>
            <a:endParaRPr lang="fr-FR" dirty="0" smtClean="0"/>
          </a:p>
          <a:p>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920" y="2276872"/>
            <a:ext cx="2592288" cy="1639773"/>
          </a:xfrm>
          <a:prstGeom prst="rect">
            <a:avLst/>
          </a:prstGeom>
        </p:spPr>
      </p:pic>
    </p:spTree>
    <p:extLst>
      <p:ext uri="{BB962C8B-B14F-4D97-AF65-F5344CB8AC3E}">
        <p14:creationId xmlns:p14="http://schemas.microsoft.com/office/powerpoint/2010/main" val="2612703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5" y="188640"/>
            <a:ext cx="5659383" cy="458112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056" y="1916832"/>
            <a:ext cx="5183560" cy="381513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602" y="5155362"/>
            <a:ext cx="1683230" cy="168323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5189335"/>
            <a:ext cx="1611876" cy="161528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9836" y="3831"/>
            <a:ext cx="2272079" cy="2276872"/>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30718"/>
            <a:ext cx="1979712" cy="1992269"/>
          </a:xfrm>
          <a:prstGeom prst="rect">
            <a:avLst/>
          </a:prstGeom>
        </p:spPr>
      </p:pic>
    </p:spTree>
    <p:extLst>
      <p:ext uri="{BB962C8B-B14F-4D97-AF65-F5344CB8AC3E}">
        <p14:creationId xmlns:p14="http://schemas.microsoft.com/office/powerpoint/2010/main" val="3584560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678414344"/>
              </p:ext>
            </p:extLst>
          </p:nvPr>
        </p:nvGraphicFramePr>
        <p:xfrm>
          <a:off x="1187625" y="116632"/>
          <a:ext cx="7056783" cy="1864360"/>
        </p:xfrm>
        <a:graphic>
          <a:graphicData uri="http://schemas.openxmlformats.org/drawingml/2006/table">
            <a:tbl>
              <a:tblPr firstRow="1" bandRow="1">
                <a:tableStyleId>{5C22544A-7EE6-4342-B048-85BDC9FD1C3A}</a:tableStyleId>
              </a:tblPr>
              <a:tblGrid>
                <a:gridCol w="2352261"/>
                <a:gridCol w="2352261"/>
                <a:gridCol w="2352261"/>
              </a:tblGrid>
              <a:tr h="375920">
                <a:tc gridSpan="3">
                  <a:txBody>
                    <a:bodyPr/>
                    <a:lstStyle/>
                    <a:p>
                      <a:pPr algn="ctr"/>
                      <a:r>
                        <a:rPr lang="fr-FR" sz="1900" dirty="0" smtClean="0"/>
                        <a:t>Membres es-qualité</a:t>
                      </a:r>
                      <a:endParaRPr lang="fr-FR" sz="1900" dirty="0"/>
                    </a:p>
                  </a:txBody>
                  <a:tcPr/>
                </a:tc>
                <a:tc hMerge="1">
                  <a:txBody>
                    <a:bodyPr/>
                    <a:lstStyle/>
                    <a:p>
                      <a:endParaRPr lang="fr-FR" dirty="0"/>
                    </a:p>
                  </a:txBody>
                  <a:tcPr/>
                </a:tc>
                <a:tc hMerge="1">
                  <a:txBody>
                    <a:bodyPr/>
                    <a:lstStyle/>
                    <a:p>
                      <a:endParaRPr lang="fr-FR" dirty="0"/>
                    </a:p>
                  </a:txBody>
                  <a:tcPr/>
                </a:tc>
              </a:tr>
              <a:tr h="370840">
                <a:tc>
                  <a:txBody>
                    <a:bodyPr/>
                    <a:lstStyle/>
                    <a:p>
                      <a:pPr algn="l" fontAlgn="b"/>
                      <a:r>
                        <a:rPr lang="fr-FR" sz="1900" b="0" i="0" u="none" strike="noStrike" dirty="0">
                          <a:solidFill>
                            <a:srgbClr val="1F497D"/>
                          </a:solidFill>
                          <a:effectLst/>
                          <a:latin typeface="Calibri"/>
                        </a:rPr>
                        <a:t>Patricia</a:t>
                      </a:r>
                    </a:p>
                  </a:txBody>
                  <a:tcPr marL="12700" marR="12700" marT="12700" marB="0" anchor="b"/>
                </a:tc>
                <a:tc>
                  <a:txBody>
                    <a:bodyPr/>
                    <a:lstStyle/>
                    <a:p>
                      <a:pPr algn="l" fontAlgn="b"/>
                      <a:r>
                        <a:rPr lang="fr-FR" sz="1900" b="0" i="0" u="none" strike="noStrike">
                          <a:solidFill>
                            <a:srgbClr val="1F497D"/>
                          </a:solidFill>
                          <a:effectLst/>
                          <a:latin typeface="Calibri"/>
                        </a:rPr>
                        <a:t>Thoreux</a:t>
                      </a:r>
                    </a:p>
                  </a:txBody>
                  <a:tcPr marL="12700" marR="12700" marT="12700" marB="0" anchor="b"/>
                </a:tc>
                <a:tc>
                  <a:txBody>
                    <a:bodyPr/>
                    <a:lstStyle/>
                    <a:p>
                      <a:pPr algn="l" fontAlgn="b"/>
                      <a:r>
                        <a:rPr lang="en-US" sz="1900" b="0" i="0" u="none" strike="noStrike">
                          <a:solidFill>
                            <a:srgbClr val="1F497D"/>
                          </a:solidFill>
                          <a:effectLst/>
                          <a:latin typeface="Calibri"/>
                        </a:rPr>
                        <a:t>s.section CNU</a:t>
                      </a:r>
                    </a:p>
                  </a:txBody>
                  <a:tcPr marL="12700" marR="12700" marT="12700" marB="0" anchor="b"/>
                </a:tc>
              </a:tr>
              <a:tr h="370840">
                <a:tc>
                  <a:txBody>
                    <a:bodyPr/>
                    <a:lstStyle/>
                    <a:p>
                      <a:pPr algn="l" fontAlgn="b"/>
                      <a:r>
                        <a:rPr lang="fr-FR" sz="1900" b="0" i="0" u="none" strike="noStrike" dirty="0" smtClean="0">
                          <a:solidFill>
                            <a:srgbClr val="1F497D"/>
                          </a:solidFill>
                          <a:effectLst/>
                          <a:latin typeface="Calibri"/>
                        </a:rPr>
                        <a:t>Jean-François</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err="1" smtClean="0">
                          <a:solidFill>
                            <a:srgbClr val="1F497D"/>
                          </a:solidFill>
                          <a:effectLst/>
                          <a:latin typeface="Calibri"/>
                        </a:rPr>
                        <a:t>Kempf</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a:solidFill>
                            <a:srgbClr val="1F497D"/>
                          </a:solidFill>
                          <a:effectLst/>
                          <a:latin typeface="Calibri"/>
                        </a:rPr>
                        <a:t>Président </a:t>
                      </a:r>
                      <a:r>
                        <a:rPr lang="fr-FR" sz="1900" b="0" i="0" u="none" strike="noStrike" dirty="0" smtClean="0">
                          <a:solidFill>
                            <a:srgbClr val="1F497D"/>
                          </a:solidFill>
                          <a:effectLst/>
                          <a:latin typeface="Calibri"/>
                        </a:rPr>
                        <a:t>CNP-</a:t>
                      </a:r>
                      <a:r>
                        <a:rPr lang="fr-FR" sz="1900" b="0" i="0" u="none" strike="noStrike" dirty="0" err="1" smtClean="0">
                          <a:solidFill>
                            <a:srgbClr val="1F497D"/>
                          </a:solidFill>
                          <a:effectLst/>
                          <a:latin typeface="Calibri"/>
                        </a:rPr>
                        <a:t>SoFCOT</a:t>
                      </a:r>
                      <a:endParaRPr lang="fr-FR" sz="1900" b="0" i="0" u="none" strike="noStrike" dirty="0">
                        <a:solidFill>
                          <a:srgbClr val="1F497D"/>
                        </a:solidFill>
                        <a:effectLst/>
                        <a:latin typeface="Calibri"/>
                      </a:endParaRPr>
                    </a:p>
                  </a:txBody>
                  <a:tcPr marL="12700" marR="12700" marT="12700" marB="0" anchor="b"/>
                </a:tc>
              </a:tr>
              <a:tr h="370840">
                <a:tc>
                  <a:txBody>
                    <a:bodyPr/>
                    <a:lstStyle/>
                    <a:p>
                      <a:pPr algn="l" fontAlgn="b"/>
                      <a:r>
                        <a:rPr lang="nl-NL" sz="1900" b="0" i="0" u="none" strike="noStrike" dirty="0" smtClean="0">
                          <a:solidFill>
                            <a:srgbClr val="1F497D"/>
                          </a:solidFill>
                          <a:effectLst/>
                          <a:latin typeface="Calibri"/>
                        </a:rPr>
                        <a:t>Benoit</a:t>
                      </a:r>
                      <a:endParaRPr lang="nl-NL"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de</a:t>
                      </a:r>
                      <a:r>
                        <a:rPr lang="fr-FR" sz="1900" b="0" i="0" u="none" strike="noStrike" baseline="0" dirty="0" smtClean="0">
                          <a:solidFill>
                            <a:srgbClr val="1F497D"/>
                          </a:solidFill>
                          <a:effectLst/>
                          <a:latin typeface="Calibri"/>
                        </a:rPr>
                        <a:t> B</a:t>
                      </a:r>
                      <a:r>
                        <a:rPr lang="fi-FI" sz="1900" b="0" i="0" u="none" strike="noStrike" dirty="0" err="1" smtClean="0">
                          <a:solidFill>
                            <a:srgbClr val="1F497D"/>
                          </a:solidFill>
                          <a:effectLst/>
                          <a:latin typeface="Calibri"/>
                        </a:rPr>
                        <a:t>illy</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Collège </a:t>
                      </a:r>
                      <a:r>
                        <a:rPr lang="fr-FR" sz="1900" b="0" i="0" u="none" strike="noStrike" dirty="0">
                          <a:solidFill>
                            <a:srgbClr val="1F497D"/>
                          </a:solidFill>
                          <a:effectLst/>
                          <a:latin typeface="Calibri"/>
                        </a:rPr>
                        <a:t>de Pédiatrie</a:t>
                      </a:r>
                    </a:p>
                  </a:txBody>
                  <a:tcPr marL="12700" marR="12700" marT="12700" marB="0" anchor="b"/>
                </a:tc>
              </a:tr>
              <a:tr h="370840">
                <a:tc>
                  <a:txBody>
                    <a:bodyPr/>
                    <a:lstStyle/>
                    <a:p>
                      <a:pPr algn="l" fontAlgn="b"/>
                      <a:r>
                        <a:rPr lang="it-IT" sz="1900" b="0" i="0" u="none" strike="noStrike" dirty="0" smtClean="0">
                          <a:solidFill>
                            <a:srgbClr val="1F497D"/>
                          </a:solidFill>
                          <a:effectLst/>
                          <a:latin typeface="Calibri"/>
                        </a:rPr>
                        <a:t>Nicolas</a:t>
                      </a:r>
                      <a:endParaRPr lang="it-IT" sz="1900" b="0" i="0" u="none" strike="noStrike" dirty="0">
                        <a:solidFill>
                          <a:srgbClr val="1F497D"/>
                        </a:solidFill>
                        <a:effectLst/>
                        <a:latin typeface="Calibri"/>
                      </a:endParaRPr>
                    </a:p>
                  </a:txBody>
                  <a:tcPr marL="12700" marR="12700" marT="12700" marB="0" anchor="b"/>
                </a:tc>
                <a:tc>
                  <a:txBody>
                    <a:bodyPr/>
                    <a:lstStyle/>
                    <a:p>
                      <a:pPr algn="l" fontAlgn="b"/>
                      <a:r>
                        <a:rPr lang="is-IS" sz="1900" b="0" i="0" u="none" strike="noStrike" dirty="0" smtClean="0">
                          <a:solidFill>
                            <a:srgbClr val="1F497D"/>
                          </a:solidFill>
                          <a:effectLst/>
                          <a:latin typeface="Calibri"/>
                        </a:rPr>
                        <a:t>Reina</a:t>
                      </a:r>
                      <a:endParaRPr lang="is-IS"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CJO</a:t>
                      </a:r>
                      <a:endParaRPr lang="fr-FR" sz="1900" b="0" i="0" u="none" strike="noStrike" dirty="0">
                        <a:solidFill>
                          <a:srgbClr val="1F497D"/>
                        </a:solidFill>
                        <a:effectLst/>
                        <a:latin typeface="Calibri"/>
                      </a:endParaRPr>
                    </a:p>
                  </a:txBody>
                  <a:tcPr marL="12700" marR="12700" marT="12700" marB="0" anchor="b"/>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977294175"/>
              </p:ext>
            </p:extLst>
          </p:nvPr>
        </p:nvGraphicFramePr>
        <p:xfrm>
          <a:off x="251520" y="2132856"/>
          <a:ext cx="8712967" cy="4571276"/>
        </p:xfrm>
        <a:graphic>
          <a:graphicData uri="http://schemas.openxmlformats.org/drawingml/2006/table">
            <a:tbl>
              <a:tblPr firstRow="1" bandRow="1">
                <a:tableStyleId>{5C22544A-7EE6-4342-B048-85BDC9FD1C3A}</a:tableStyleId>
              </a:tblPr>
              <a:tblGrid>
                <a:gridCol w="2931985"/>
                <a:gridCol w="2890491"/>
                <a:gridCol w="2890491"/>
              </a:tblGrid>
              <a:tr h="362547">
                <a:tc gridSpan="3">
                  <a:txBody>
                    <a:bodyPr/>
                    <a:lstStyle/>
                    <a:p>
                      <a:pPr algn="ctr"/>
                      <a:r>
                        <a:rPr lang="fr-FR" sz="1900" dirty="0" smtClean="0"/>
                        <a:t>13 Coordonnateurs</a:t>
                      </a:r>
                      <a:r>
                        <a:rPr lang="fr-FR" sz="1900" baseline="0" dirty="0" smtClean="0"/>
                        <a:t> régionaux DES (invités permanents)</a:t>
                      </a:r>
                      <a:endParaRPr lang="fr-FR" sz="1900" dirty="0"/>
                    </a:p>
                  </a:txBody>
                  <a:tcPr/>
                </a:tc>
                <a:tc hMerge="1">
                  <a:txBody>
                    <a:bodyPr/>
                    <a:lstStyle/>
                    <a:p>
                      <a:endParaRPr lang="fr-FR" dirty="0"/>
                    </a:p>
                  </a:txBody>
                  <a:tcPr/>
                </a:tc>
                <a:tc hMerge="1">
                  <a:txBody>
                    <a:bodyPr/>
                    <a:lstStyle/>
                    <a:p>
                      <a:endParaRPr lang="fr-FR" dirty="0"/>
                    </a:p>
                  </a:txBody>
                  <a:tcPr/>
                </a:tc>
              </a:tr>
              <a:tr h="563156">
                <a:tc>
                  <a:txBody>
                    <a:bodyPr/>
                    <a:lstStyle/>
                    <a:p>
                      <a:pPr algn="l" fontAlgn="b"/>
                      <a:r>
                        <a:rPr lang="pt-BR" sz="1900" b="0" i="0" u="none" strike="noStrike" dirty="0" smtClean="0">
                          <a:solidFill>
                            <a:srgbClr val="1F497D"/>
                          </a:solidFill>
                          <a:effectLst/>
                          <a:latin typeface="Calibri"/>
                        </a:rPr>
                        <a:t>Joel </a:t>
                      </a:r>
                      <a:endParaRPr lang="pt-B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err="1" smtClean="0">
                          <a:solidFill>
                            <a:srgbClr val="1F497D"/>
                          </a:solidFill>
                          <a:effectLst/>
                          <a:latin typeface="Calibri"/>
                        </a:rPr>
                        <a:t>Delecrin</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1" i="0" u="none" strike="noStrike" dirty="0" smtClean="0">
                          <a:solidFill>
                            <a:srgbClr val="1F497D"/>
                          </a:solidFill>
                          <a:effectLst/>
                          <a:latin typeface="Calibri"/>
                        </a:rPr>
                        <a:t> </a:t>
                      </a:r>
                      <a:r>
                        <a:rPr lang="fr-FR" sz="1900" b="0" i="0" u="none" strike="noStrike" dirty="0" smtClean="0">
                          <a:solidFill>
                            <a:srgbClr val="1F497D"/>
                          </a:solidFill>
                          <a:effectLst/>
                          <a:latin typeface="Calibri"/>
                        </a:rPr>
                        <a:t>Pays</a:t>
                      </a:r>
                      <a:r>
                        <a:rPr lang="fr-FR" sz="1900" b="0" i="0" u="none" strike="noStrike" baseline="0" dirty="0" smtClean="0">
                          <a:solidFill>
                            <a:srgbClr val="1F497D"/>
                          </a:solidFill>
                          <a:effectLst/>
                          <a:latin typeface="Calibri"/>
                        </a:rPr>
                        <a:t> de Loire</a:t>
                      </a: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Henri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Migaud</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Haut de France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Christophe</a:t>
                      </a:r>
                      <a:r>
                        <a:rPr lang="fr-FR" sz="1900" b="0" i="0" u="none" strike="noStrike" baseline="0" dirty="0" smtClean="0">
                          <a:solidFill>
                            <a:srgbClr val="1F497D"/>
                          </a:solidFill>
                          <a:effectLst/>
                          <a:latin typeface="Calibri"/>
                        </a:rPr>
                        <a:t>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Hulet</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Normandie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Hervé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Thomazeau</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Bretagne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Jean</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Brilhault</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Centre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pl-PL" sz="1900" b="0" i="0" u="none" strike="noStrike" dirty="0" smtClean="0">
                          <a:solidFill>
                            <a:srgbClr val="1F497D"/>
                          </a:solidFill>
                          <a:effectLst/>
                          <a:latin typeface="Calibri"/>
                        </a:rPr>
                        <a:t>Olivier</a:t>
                      </a:r>
                      <a:r>
                        <a:rPr lang="pl-PL" sz="1900" b="0" i="0" u="none" strike="noStrike" baseline="0" dirty="0" smtClean="0">
                          <a:solidFill>
                            <a:srgbClr val="1F497D"/>
                          </a:solidFill>
                          <a:effectLst/>
                          <a:latin typeface="Calibri"/>
                        </a:rPr>
                        <a:t> </a:t>
                      </a:r>
                      <a:endParaRPr lang="pl-PL"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Gilles</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Nouvelle</a:t>
                      </a:r>
                      <a:r>
                        <a:rPr lang="fr-FR" sz="1900" b="0" i="0" u="none" strike="noStrike" baseline="0" dirty="0" smtClean="0">
                          <a:solidFill>
                            <a:srgbClr val="1F497D"/>
                          </a:solidFill>
                          <a:effectLst/>
                          <a:latin typeface="Calibri"/>
                        </a:rPr>
                        <a:t> Aquitaine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ctr"/>
                      <a:r>
                        <a:rPr lang="fr-FR" sz="1900" b="0" i="0" u="none" strike="noStrike" dirty="0">
                          <a:solidFill>
                            <a:srgbClr val="1F497D"/>
                          </a:solidFill>
                          <a:effectLst/>
                          <a:latin typeface="Calibri"/>
                        </a:rPr>
                        <a:t>Pierre</a:t>
                      </a:r>
                    </a:p>
                  </a:txBody>
                  <a:tcPr marL="12700" marR="12700" marT="12700" marB="0" anchor="ctr"/>
                </a:tc>
                <a:tc>
                  <a:txBody>
                    <a:bodyPr/>
                    <a:lstStyle/>
                    <a:p>
                      <a:pPr algn="l" fontAlgn="ctr"/>
                      <a:r>
                        <a:rPr lang="fi-FI" sz="1900" b="0" i="0" u="none" strike="noStrike">
                          <a:solidFill>
                            <a:srgbClr val="1F497D"/>
                          </a:solidFill>
                          <a:effectLst/>
                          <a:latin typeface="Calibri"/>
                        </a:rPr>
                        <a:t>Mansat</a:t>
                      </a:r>
                    </a:p>
                  </a:txBody>
                  <a:tcPr marL="12700" marR="12700" marT="12700" marB="0" anchor="ctr"/>
                </a:tc>
                <a:tc>
                  <a:txBody>
                    <a:bodyPr/>
                    <a:lstStyle/>
                    <a:p>
                      <a:pPr algn="l" fontAlgn="b"/>
                      <a:r>
                        <a:rPr lang="fr-FR" sz="1900" b="0" i="0" u="none" strike="noStrike" dirty="0" smtClean="0">
                          <a:solidFill>
                            <a:srgbClr val="1F497D"/>
                          </a:solidFill>
                          <a:effectLst/>
                          <a:latin typeface="Calibri"/>
                        </a:rPr>
                        <a:t>Occitanie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a:solidFill>
                            <a:srgbClr val="1F497D"/>
                          </a:solidFill>
                          <a:effectLst/>
                          <a:latin typeface="Calibri"/>
                        </a:rPr>
                        <a:t>Georges</a:t>
                      </a:r>
                    </a:p>
                  </a:txBody>
                  <a:tcPr marL="12700" marR="12700" marT="12700" marB="0" anchor="b"/>
                </a:tc>
                <a:tc>
                  <a:txBody>
                    <a:bodyPr/>
                    <a:lstStyle/>
                    <a:p>
                      <a:pPr algn="l" fontAlgn="b"/>
                      <a:r>
                        <a:rPr lang="fr-FR" sz="1900" b="0" i="0" u="none" strike="noStrike">
                          <a:solidFill>
                            <a:srgbClr val="1F497D"/>
                          </a:solidFill>
                          <a:effectLst/>
                          <a:latin typeface="Calibri"/>
                        </a:rPr>
                        <a:t>Curvale</a:t>
                      </a:r>
                    </a:p>
                  </a:txBody>
                  <a:tcPr marL="12700" marR="12700" marT="12700" marB="0" anchor="b"/>
                </a:tc>
                <a:tc>
                  <a:txBody>
                    <a:bodyPr/>
                    <a:lstStyle/>
                    <a:p>
                      <a:pPr algn="l" fontAlgn="b"/>
                      <a:r>
                        <a:rPr lang="fr-FR" sz="1900" b="0" i="0" u="none" strike="noStrike" dirty="0" smtClean="0">
                          <a:solidFill>
                            <a:srgbClr val="1F497D"/>
                          </a:solidFill>
                          <a:effectLst/>
                          <a:latin typeface="Calibri"/>
                        </a:rPr>
                        <a:t>PACA</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a:solidFill>
                            <a:srgbClr val="1F497D"/>
                          </a:solidFill>
                          <a:effectLst/>
                          <a:latin typeface="Calibri"/>
                        </a:rPr>
                        <a:t>Guillaume</a:t>
                      </a:r>
                    </a:p>
                  </a:txBody>
                  <a:tcPr marL="12700" marR="12700" marT="12700" marB="0" anchor="b"/>
                </a:tc>
                <a:tc>
                  <a:txBody>
                    <a:bodyPr/>
                    <a:lstStyle/>
                    <a:p>
                      <a:pPr algn="l" fontAlgn="b"/>
                      <a:r>
                        <a:rPr lang="hu-HU" sz="1900" b="0" i="0" u="none" strike="noStrike">
                          <a:solidFill>
                            <a:srgbClr val="1F497D"/>
                          </a:solidFill>
                          <a:effectLst/>
                          <a:latin typeface="Calibri"/>
                        </a:rPr>
                        <a:t>Herzberg</a:t>
                      </a:r>
                    </a:p>
                  </a:txBody>
                  <a:tcPr marL="12700" marR="12700" marT="12700" marB="0" anchor="b"/>
                </a:tc>
                <a:tc>
                  <a:txBody>
                    <a:bodyPr/>
                    <a:lstStyle/>
                    <a:p>
                      <a:pPr algn="l" fontAlgn="b"/>
                      <a:r>
                        <a:rPr lang="fr-FR" sz="1900" b="0" i="0" u="none" strike="noStrike" dirty="0" smtClean="0">
                          <a:solidFill>
                            <a:srgbClr val="1F497D"/>
                          </a:solidFill>
                          <a:effectLst/>
                          <a:latin typeface="Calibri"/>
                        </a:rPr>
                        <a:t>Auvergne-</a:t>
                      </a:r>
                      <a:r>
                        <a:rPr lang="fr-FR" sz="1900" b="0" i="0" u="none" strike="noStrike" dirty="0" err="1" smtClean="0">
                          <a:solidFill>
                            <a:srgbClr val="1F497D"/>
                          </a:solidFill>
                          <a:effectLst/>
                          <a:latin typeface="Calibri"/>
                        </a:rPr>
                        <a:t>Rhônes</a:t>
                      </a:r>
                      <a:r>
                        <a:rPr lang="fr-FR" sz="1900" b="0" i="0" u="none" strike="noStrike" dirty="0">
                          <a:solidFill>
                            <a:srgbClr val="1F497D"/>
                          </a:solidFill>
                          <a:effectLst/>
                          <a:latin typeface="Calibri"/>
                        </a:rPr>
                        <a:t>-Alpes</a:t>
                      </a: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Emmanuel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hu-HU" sz="1900" b="0" i="0" u="none" strike="noStrike" dirty="0" smtClean="0">
                          <a:solidFill>
                            <a:srgbClr val="1F497D"/>
                          </a:solidFill>
                          <a:effectLst/>
                          <a:latin typeface="Calibri"/>
                        </a:rPr>
                        <a:t>Baulot</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Bourgogne-Franche</a:t>
                      </a:r>
                      <a:r>
                        <a:rPr lang="fr-FR" sz="1900" b="0" i="0" u="none" strike="noStrike" baseline="0" dirty="0" smtClean="0">
                          <a:solidFill>
                            <a:srgbClr val="1F497D"/>
                          </a:solidFill>
                          <a:effectLst/>
                          <a:latin typeface="Calibri"/>
                        </a:rPr>
                        <a:t> Comté</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Yann-Philippe</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hu-HU" sz="1900" b="0" i="0" u="none" strike="noStrike" dirty="0" smtClean="0">
                          <a:solidFill>
                            <a:srgbClr val="1F497D"/>
                          </a:solidFill>
                          <a:effectLst/>
                          <a:latin typeface="Calibri"/>
                        </a:rPr>
                        <a:t>Charles</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Grand</a:t>
                      </a:r>
                      <a:r>
                        <a:rPr lang="fr-FR" sz="1900" b="0" i="0" u="none" strike="noStrike" baseline="0" dirty="0" smtClean="0">
                          <a:solidFill>
                            <a:srgbClr val="1F497D"/>
                          </a:solidFill>
                          <a:effectLst/>
                          <a:latin typeface="Calibri"/>
                        </a:rPr>
                        <a:t> Est</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a:solidFill>
                            <a:srgbClr val="1F497D"/>
                          </a:solidFill>
                          <a:effectLst/>
                          <a:latin typeface="Calibri"/>
                        </a:rPr>
                        <a:t>Pascal</a:t>
                      </a:r>
                    </a:p>
                  </a:txBody>
                  <a:tcPr marL="12700" marR="12700" marT="12700" marB="0" anchor="b"/>
                </a:tc>
                <a:tc>
                  <a:txBody>
                    <a:bodyPr/>
                    <a:lstStyle/>
                    <a:p>
                      <a:pPr algn="l" fontAlgn="b"/>
                      <a:r>
                        <a:rPr lang="hu-HU" sz="1900" b="0" i="0" u="none" strike="noStrike" dirty="0">
                          <a:solidFill>
                            <a:srgbClr val="1F497D"/>
                          </a:solidFill>
                          <a:effectLst/>
                          <a:latin typeface="Calibri"/>
                        </a:rPr>
                        <a:t>Bizot</a:t>
                      </a:r>
                    </a:p>
                  </a:txBody>
                  <a:tcPr marL="12700" marR="12700" marT="12700" marB="0" anchor="b"/>
                </a:tc>
                <a:tc>
                  <a:txBody>
                    <a:bodyPr/>
                    <a:lstStyle/>
                    <a:p>
                      <a:pPr algn="l" fontAlgn="b"/>
                      <a:r>
                        <a:rPr lang="fr-FR" sz="1900" b="0" i="0" u="none" strike="noStrike" dirty="0" smtClean="0">
                          <a:solidFill>
                            <a:srgbClr val="1F497D"/>
                          </a:solidFill>
                          <a:effectLst/>
                          <a:latin typeface="Calibri"/>
                        </a:rPr>
                        <a:t>IDF</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Jean-Louis</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hu-HU" sz="1900" b="0" i="0" u="none" strike="noStrike" dirty="0" smtClean="0">
                          <a:solidFill>
                            <a:srgbClr val="1F497D"/>
                          </a:solidFill>
                          <a:effectLst/>
                          <a:latin typeface="Calibri"/>
                        </a:rPr>
                        <a:t>Rouvillain</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Antilles-Guyane</a:t>
                      </a:r>
                      <a:endParaRPr lang="fr-FR" sz="1900" b="0" i="0" u="none" strike="noStrike" dirty="0">
                        <a:solidFill>
                          <a:srgbClr val="1F497D"/>
                        </a:solidFill>
                        <a:effectLst/>
                        <a:latin typeface="Calibri"/>
                      </a:endParaRPr>
                    </a:p>
                  </a:txBody>
                  <a:tcPr marL="12700" marR="12700" marT="12700" marB="0" anchor="b"/>
                </a:tc>
              </a:tr>
            </a:tbl>
          </a:graphicData>
        </a:graphic>
      </p:graphicFrame>
    </p:spTree>
    <p:extLst>
      <p:ext uri="{BB962C8B-B14F-4D97-AF65-F5344CB8AC3E}">
        <p14:creationId xmlns:p14="http://schemas.microsoft.com/office/powerpoint/2010/main" val="16958439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Critères CFCOT</a:t>
            </a:r>
            <a:endParaRPr lang="fr-FR" dirty="0"/>
          </a:p>
        </p:txBody>
      </p:sp>
      <p:sp>
        <p:nvSpPr>
          <p:cNvPr id="3" name="Espace réservé du contenu 2"/>
          <p:cNvSpPr>
            <a:spLocks noGrp="1"/>
          </p:cNvSpPr>
          <p:nvPr>
            <p:ph idx="1"/>
          </p:nvPr>
        </p:nvSpPr>
        <p:spPr>
          <a:xfrm>
            <a:off x="179512" y="1988840"/>
            <a:ext cx="9001000" cy="3600396"/>
          </a:xfrm>
        </p:spPr>
        <p:txBody>
          <a:bodyPr>
            <a:normAutofit/>
          </a:bodyPr>
          <a:lstStyle/>
          <a:p>
            <a:pPr marL="0" indent="0">
              <a:buNone/>
            </a:pPr>
            <a:r>
              <a:rPr lang="fr-FR" dirty="0" smtClean="0"/>
              <a:t>Composition :</a:t>
            </a:r>
          </a:p>
          <a:p>
            <a:pPr>
              <a:buFontTx/>
              <a:buChar char="-"/>
            </a:pPr>
            <a:r>
              <a:rPr lang="fr-FR" dirty="0" smtClean="0"/>
              <a:t>Président du Collège : Hervé </a:t>
            </a:r>
            <a:r>
              <a:rPr lang="fr-FR" dirty="0" err="1" smtClean="0"/>
              <a:t>Thomazeau</a:t>
            </a:r>
            <a:endParaRPr lang="fr-FR" dirty="0" smtClean="0"/>
          </a:p>
          <a:p>
            <a:pPr>
              <a:buFontTx/>
              <a:buChar char="-"/>
            </a:pPr>
            <a:r>
              <a:rPr lang="fr-FR" dirty="0" smtClean="0"/>
              <a:t>Secrétaire du Collège : Pierre </a:t>
            </a:r>
            <a:r>
              <a:rPr lang="fr-FR" dirty="0" err="1" smtClean="0"/>
              <a:t>Journeau</a:t>
            </a:r>
            <a:r>
              <a:rPr lang="fr-FR" dirty="0" smtClean="0"/>
              <a:t> </a:t>
            </a:r>
          </a:p>
          <a:p>
            <a:pPr lvl="1">
              <a:buFontTx/>
              <a:buChar char="-"/>
            </a:pPr>
            <a:r>
              <a:rPr lang="fr-FR" dirty="0"/>
              <a:t>D</a:t>
            </a:r>
            <a:r>
              <a:rPr lang="fr-FR" dirty="0" smtClean="0"/>
              <a:t>ossiers Orthopédistes pédiatres</a:t>
            </a:r>
          </a:p>
          <a:p>
            <a:pPr>
              <a:buFontTx/>
              <a:buChar char="-"/>
            </a:pPr>
            <a:r>
              <a:rPr lang="fr-FR" dirty="0" smtClean="0"/>
              <a:t> Sylvain </a:t>
            </a:r>
            <a:r>
              <a:rPr lang="fr-FR" dirty="0" err="1" smtClean="0"/>
              <a:t>Rigal</a:t>
            </a:r>
            <a:r>
              <a:rPr lang="fr-FR" dirty="0" smtClean="0"/>
              <a:t> et Patricia Thoreux </a:t>
            </a:r>
            <a:endParaRPr lang="fr-FR" dirty="0"/>
          </a:p>
        </p:txBody>
      </p:sp>
      <p:sp>
        <p:nvSpPr>
          <p:cNvPr id="4" name="Titre 1"/>
          <p:cNvSpPr txBox="1">
            <a:spLocks/>
          </p:cNvSpPr>
          <p:nvPr/>
        </p:nvSpPr>
        <p:spPr>
          <a:xfrm>
            <a:off x="827584" y="332656"/>
            <a:ext cx="7488832" cy="1143000"/>
          </a:xfrm>
          <a:prstGeom prst="rect">
            <a:avLst/>
          </a:prstGeom>
          <a:solidFill>
            <a:srgbClr val="B9CDE5"/>
          </a:solidFill>
          <a:ln>
            <a:solidFill>
              <a:srgbClr val="4F81BD"/>
            </a:solidFill>
          </a:ln>
        </p:spPr>
        <p:txBody>
          <a:bodyPr vert="horz" lIns="91440" tIns="45720" rIns="91440" bIns="45720" rtlCol="0" anchor="ctr">
            <a:normAutofit fontScale="92500"/>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smtClean="0"/>
              <a:t>Commission Membre Formateur</a:t>
            </a:r>
            <a:endParaRPr lang="fr-FR" dirty="0"/>
          </a:p>
        </p:txBody>
      </p:sp>
      <p:sp>
        <p:nvSpPr>
          <p:cNvPr id="5" name="ZoneTexte 4"/>
          <p:cNvSpPr txBox="1"/>
          <p:nvPr/>
        </p:nvSpPr>
        <p:spPr>
          <a:xfrm>
            <a:off x="6228184" y="6389389"/>
            <a:ext cx="2219328"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Patricia </a:t>
            </a:r>
            <a:r>
              <a:rPr lang="fr-FR" sz="2400" dirty="0" err="1" smtClean="0">
                <a:solidFill>
                  <a:srgbClr val="44546A"/>
                </a:solidFill>
              </a:rPr>
              <a:t>Thoreux</a:t>
            </a:r>
            <a:endParaRPr lang="fr-FR" sz="2400" dirty="0">
              <a:solidFill>
                <a:srgbClr val="44546A"/>
              </a:solidFill>
            </a:endParaRPr>
          </a:p>
        </p:txBody>
      </p:sp>
    </p:spTree>
    <p:extLst>
      <p:ext uri="{BB962C8B-B14F-4D97-AF65-F5344CB8AC3E}">
        <p14:creationId xmlns:p14="http://schemas.microsoft.com/office/powerpoint/2010/main" val="35583567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09699" y="5034188"/>
            <a:ext cx="8416637" cy="642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 « Formateur du CFCOT </a:t>
            </a:r>
            <a:r>
              <a:rPr lang="fr-FR" dirty="0" smtClean="0"/>
              <a:t>» </a:t>
            </a:r>
            <a:endParaRPr lang="fr-FR" dirty="0"/>
          </a:p>
          <a:p>
            <a:pPr algn="ctr"/>
            <a:r>
              <a:rPr lang="fr-FR" sz="1350" dirty="0"/>
              <a:t>5 ans (probatoire 2 ans en 1</a:t>
            </a:r>
            <a:r>
              <a:rPr lang="fr-FR" sz="1350" baseline="30000" dirty="0"/>
              <a:t>ère</a:t>
            </a:r>
            <a:r>
              <a:rPr lang="fr-FR" sz="1350" dirty="0"/>
              <a:t> nomination)</a:t>
            </a:r>
          </a:p>
        </p:txBody>
      </p:sp>
      <p:sp>
        <p:nvSpPr>
          <p:cNvPr id="5" name="Rectangle à coins arrondis 4"/>
          <p:cNvSpPr/>
          <p:nvPr/>
        </p:nvSpPr>
        <p:spPr>
          <a:xfrm>
            <a:off x="827584" y="2954593"/>
            <a:ext cx="7595199" cy="834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1) « Membre du CFCOT </a:t>
            </a:r>
            <a:r>
              <a:rPr lang="fr-FR" dirty="0" smtClean="0"/>
              <a:t>» depuis au moins 1 an </a:t>
            </a:r>
            <a:r>
              <a:rPr lang="fr-FR" dirty="0" smtClean="0">
                <a:solidFill>
                  <a:srgbClr val="FFFF00"/>
                </a:solidFill>
              </a:rPr>
              <a:t>ET</a:t>
            </a:r>
          </a:p>
          <a:p>
            <a:pPr algn="ctr"/>
            <a:r>
              <a:rPr lang="fr-FR" dirty="0" smtClean="0"/>
              <a:t>2) Membre de l’AOT ou du CNP – </a:t>
            </a:r>
            <a:r>
              <a:rPr lang="fr-FR" dirty="0" err="1" smtClean="0"/>
              <a:t>SoFCOT</a:t>
            </a:r>
            <a:r>
              <a:rPr lang="fr-FR" dirty="0" smtClean="0"/>
              <a:t> ET</a:t>
            </a:r>
          </a:p>
          <a:p>
            <a:pPr algn="ctr"/>
            <a:r>
              <a:rPr lang="fr-FR" dirty="0" smtClean="0"/>
              <a:t>3) Membre d’une Société Associée ou Partenaire de la </a:t>
            </a:r>
            <a:r>
              <a:rPr lang="fr-FR" dirty="0" err="1" smtClean="0"/>
              <a:t>SoFCOT</a:t>
            </a:r>
            <a:r>
              <a:rPr lang="fr-FR" dirty="0" smtClean="0"/>
              <a:t> </a:t>
            </a:r>
            <a:endParaRPr lang="fr-FR" dirty="0"/>
          </a:p>
        </p:txBody>
      </p:sp>
      <p:sp>
        <p:nvSpPr>
          <p:cNvPr id="6" name="Rectangle à coins arrondis 5"/>
          <p:cNvSpPr/>
          <p:nvPr/>
        </p:nvSpPr>
        <p:spPr>
          <a:xfrm>
            <a:off x="111829" y="1076943"/>
            <a:ext cx="1309255" cy="5611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Diplômé </a:t>
            </a:r>
          </a:p>
          <a:p>
            <a:pPr algn="ctr"/>
            <a:r>
              <a:rPr lang="fr-FR" sz="1350" dirty="0"/>
              <a:t>EBOT exam</a:t>
            </a:r>
          </a:p>
        </p:txBody>
      </p:sp>
      <p:sp>
        <p:nvSpPr>
          <p:cNvPr id="8" name="Rectangle à coins arrondis 7"/>
          <p:cNvSpPr/>
          <p:nvPr/>
        </p:nvSpPr>
        <p:spPr>
          <a:xfrm>
            <a:off x="3319883" y="1076943"/>
            <a:ext cx="2021630" cy="561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Diplômé </a:t>
            </a:r>
            <a:r>
              <a:rPr lang="fr-FR" sz="1350" dirty="0" smtClean="0"/>
              <a:t>DESC, DES</a:t>
            </a:r>
            <a:endParaRPr lang="fr-FR" sz="1350" dirty="0"/>
          </a:p>
          <a:p>
            <a:pPr algn="ctr"/>
            <a:r>
              <a:rPr lang="fr-FR" sz="1350" dirty="0" err="1"/>
              <a:t>Ass</a:t>
            </a:r>
            <a:r>
              <a:rPr lang="fr-FR" sz="1350" dirty="0"/>
              <a:t>-spé ou CCA  CHU, HIA</a:t>
            </a:r>
          </a:p>
        </p:txBody>
      </p:sp>
      <p:sp>
        <p:nvSpPr>
          <p:cNvPr id="9" name="Rectangle à coins arrondis 8"/>
          <p:cNvSpPr/>
          <p:nvPr/>
        </p:nvSpPr>
        <p:spPr>
          <a:xfrm>
            <a:off x="6516216" y="1076943"/>
            <a:ext cx="1838902" cy="561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smtClean="0"/>
              <a:t>Non diplômé DES,DES</a:t>
            </a:r>
            <a:endParaRPr lang="fr-FR" sz="1350" dirty="0"/>
          </a:p>
          <a:p>
            <a:pPr algn="ctr"/>
            <a:r>
              <a:rPr lang="fr-FR" sz="1350" dirty="0"/>
              <a:t>UE PAE</a:t>
            </a:r>
          </a:p>
        </p:txBody>
      </p:sp>
      <p:sp>
        <p:nvSpPr>
          <p:cNvPr id="11" name="Rectangle à coins arrondis 10"/>
          <p:cNvSpPr/>
          <p:nvPr/>
        </p:nvSpPr>
        <p:spPr>
          <a:xfrm>
            <a:off x="6612858" y="1927482"/>
            <a:ext cx="1592282" cy="24270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bg1"/>
                </a:solidFill>
              </a:rPr>
              <a:t>Examen du CFCOT</a:t>
            </a:r>
          </a:p>
        </p:txBody>
      </p:sp>
      <p:sp>
        <p:nvSpPr>
          <p:cNvPr id="12" name="Rectangle à coins arrondis 11"/>
          <p:cNvSpPr/>
          <p:nvPr/>
        </p:nvSpPr>
        <p:spPr>
          <a:xfrm>
            <a:off x="311728" y="2420888"/>
            <a:ext cx="8514608" cy="27758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Demande au Secrétariat CFCOT (</a:t>
            </a:r>
            <a:r>
              <a:rPr lang="fr-FR" sz="1350" dirty="0">
                <a:solidFill>
                  <a:schemeClr val="tx1"/>
                </a:solidFill>
                <a:hlinkClick r:id="rId3"/>
              </a:rPr>
              <a:t>sofcot@sofcot.fr)</a:t>
            </a:r>
            <a:r>
              <a:rPr lang="fr-FR" sz="1350" dirty="0">
                <a:solidFill>
                  <a:schemeClr val="tx1"/>
                </a:solidFill>
              </a:rPr>
              <a:t>: </a:t>
            </a:r>
            <a:r>
              <a:rPr lang="fr-FR" sz="1350" i="1" dirty="0">
                <a:solidFill>
                  <a:schemeClr val="tx1"/>
                </a:solidFill>
              </a:rPr>
              <a:t>justificatifs diplômes </a:t>
            </a:r>
            <a:r>
              <a:rPr lang="fr-FR" sz="1350" dirty="0">
                <a:solidFill>
                  <a:schemeClr val="tx1"/>
                </a:solidFill>
              </a:rPr>
              <a:t>+ paiement cotisation </a:t>
            </a:r>
          </a:p>
        </p:txBody>
      </p:sp>
      <p:sp>
        <p:nvSpPr>
          <p:cNvPr id="13" name="Rectangle à coins arrondis 12"/>
          <p:cNvSpPr/>
          <p:nvPr/>
        </p:nvSpPr>
        <p:spPr>
          <a:xfrm>
            <a:off x="482956" y="4077072"/>
            <a:ext cx="8612748" cy="58431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tx1"/>
              </a:solidFill>
            </a:endParaRPr>
          </a:p>
          <a:p>
            <a:pPr algn="ctr"/>
            <a:r>
              <a:rPr lang="fr-FR" sz="1350" dirty="0">
                <a:solidFill>
                  <a:schemeClr val="tx1"/>
                </a:solidFill>
              </a:rPr>
              <a:t>dossier: 1) Titres et Travaux   +  2) projet pédagogique par niveau 1, 2, 3 maquette  +  3) </a:t>
            </a:r>
            <a:r>
              <a:rPr lang="fr-FR" sz="1350" b="1" i="1" dirty="0">
                <a:solidFill>
                  <a:schemeClr val="tx1"/>
                </a:solidFill>
              </a:rPr>
              <a:t>accord </a:t>
            </a:r>
            <a:r>
              <a:rPr lang="fr-FR" sz="1350" b="1" i="1" dirty="0" smtClean="0">
                <a:solidFill>
                  <a:schemeClr val="tx1"/>
                </a:solidFill>
              </a:rPr>
              <a:t>coordonnateur </a:t>
            </a:r>
            <a:r>
              <a:rPr lang="fr-FR" sz="1350" b="1" i="1" dirty="0">
                <a:solidFill>
                  <a:schemeClr val="tx1"/>
                </a:solidFill>
              </a:rPr>
              <a:t>local DES</a:t>
            </a:r>
          </a:p>
          <a:p>
            <a:pPr algn="ctr"/>
            <a:r>
              <a:rPr lang="fr-FR" sz="1350" dirty="0">
                <a:solidFill>
                  <a:schemeClr val="tx1"/>
                </a:solidFill>
              </a:rPr>
              <a:t>➥  Commission des Formateurs du CFCOT (audition </a:t>
            </a:r>
            <a:r>
              <a:rPr lang="fr-FR" sz="1350" dirty="0" smtClean="0">
                <a:solidFill>
                  <a:schemeClr val="tx1"/>
                </a:solidFill>
              </a:rPr>
              <a:t>pédagogique si </a:t>
            </a:r>
            <a:r>
              <a:rPr lang="fr-FR" sz="1350" dirty="0">
                <a:solidFill>
                  <a:schemeClr val="tx1"/>
                </a:solidFill>
              </a:rPr>
              <a:t>besoin) </a:t>
            </a:r>
          </a:p>
          <a:p>
            <a:pPr algn="ctr"/>
            <a:endParaRPr lang="fr-FR" sz="1350" b="1" i="1" dirty="0">
              <a:solidFill>
                <a:schemeClr val="tx1"/>
              </a:solidFill>
            </a:endParaRPr>
          </a:p>
        </p:txBody>
      </p:sp>
      <p:cxnSp>
        <p:nvCxnSpPr>
          <p:cNvPr id="16" name="Connecteur droit avec flèche 15"/>
          <p:cNvCxnSpPr/>
          <p:nvPr/>
        </p:nvCxnSpPr>
        <p:spPr>
          <a:xfrm>
            <a:off x="473297" y="2813115"/>
            <a:ext cx="9659" cy="21396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4373992" y="1782223"/>
            <a:ext cx="9659" cy="5604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7386039" y="1680585"/>
            <a:ext cx="9659" cy="2370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7394087" y="2200569"/>
            <a:ext cx="9659" cy="2370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4364333" y="2716720"/>
            <a:ext cx="9659" cy="280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a:off x="4354675" y="3796840"/>
            <a:ext cx="9659" cy="280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4383652" y="4701031"/>
            <a:ext cx="9659" cy="280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505974" y="3410728"/>
            <a:ext cx="257099" cy="34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3297" y="1762904"/>
            <a:ext cx="0" cy="65544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16593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Missions des Membres Formateurs</a:t>
            </a:r>
            <a:endParaRPr lang="fr-FR" dirty="0"/>
          </a:p>
        </p:txBody>
      </p:sp>
      <p:sp>
        <p:nvSpPr>
          <p:cNvPr id="4" name="Espace réservé du contenu 3"/>
          <p:cNvSpPr>
            <a:spLocks noGrp="1"/>
          </p:cNvSpPr>
          <p:nvPr>
            <p:ph idx="1"/>
          </p:nvPr>
        </p:nvSpPr>
        <p:spPr>
          <a:xfrm>
            <a:off x="0" y="1772816"/>
            <a:ext cx="9144000" cy="3600396"/>
          </a:xfrm>
        </p:spPr>
        <p:txBody>
          <a:bodyPr>
            <a:normAutofit/>
          </a:bodyPr>
          <a:lstStyle/>
          <a:p>
            <a:r>
              <a:rPr lang="fr-FR" dirty="0" smtClean="0"/>
              <a:t>Mise en </a:t>
            </a:r>
            <a:r>
              <a:rPr lang="fr-FR" dirty="0"/>
              <a:t>place </a:t>
            </a:r>
            <a:r>
              <a:rPr lang="fr-FR" dirty="0" smtClean="0"/>
              <a:t>des</a:t>
            </a:r>
            <a:r>
              <a:rPr lang="fr-FR" b="1" i="1" dirty="0" smtClean="0"/>
              <a:t> « lieux hospitaliers de stage » </a:t>
            </a:r>
          </a:p>
          <a:p>
            <a:r>
              <a:rPr lang="fr-FR" dirty="0" smtClean="0"/>
              <a:t>Répondre </a:t>
            </a:r>
            <a:r>
              <a:rPr lang="fr-FR" dirty="0"/>
              <a:t>aux sollicitations du </a:t>
            </a:r>
            <a:r>
              <a:rPr lang="fr-FR" dirty="0" smtClean="0"/>
              <a:t>coordonnateur </a:t>
            </a:r>
            <a:r>
              <a:rPr lang="fr-FR" dirty="0"/>
              <a:t>du DES pour </a:t>
            </a:r>
            <a:r>
              <a:rPr lang="fr-FR" dirty="0" smtClean="0"/>
              <a:t>les actions d’enseignement DES</a:t>
            </a:r>
          </a:p>
          <a:p>
            <a:r>
              <a:rPr lang="fr-FR" dirty="0" smtClean="0"/>
              <a:t>Probatoire de 2 ans en 1</a:t>
            </a:r>
            <a:r>
              <a:rPr lang="fr-FR" baseline="30000" dirty="0" smtClean="0"/>
              <a:t>ère</a:t>
            </a:r>
            <a:r>
              <a:rPr lang="fr-FR" dirty="0" smtClean="0"/>
              <a:t> nomination</a:t>
            </a:r>
          </a:p>
          <a:p>
            <a:r>
              <a:rPr lang="fr-FR" dirty="0" smtClean="0"/>
              <a:t>Requalification tous les 5 ans (commission)</a:t>
            </a:r>
            <a:endParaRPr lang="fr-FR" dirty="0"/>
          </a:p>
          <a:p>
            <a:endParaRPr lang="fr-FR" dirty="0"/>
          </a:p>
        </p:txBody>
      </p:sp>
    </p:spTree>
    <p:extLst>
      <p:ext uri="{BB962C8B-B14F-4D97-AF65-F5344CB8AC3E}">
        <p14:creationId xmlns:p14="http://schemas.microsoft.com/office/powerpoint/2010/main" val="120434011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70234" cy="1325563"/>
          </a:xfrm>
        </p:spPr>
        <p:txBody>
          <a:bodyPr>
            <a:normAutofit/>
          </a:bodyPr>
          <a:lstStyle/>
          <a:p>
            <a:pPr algn="ctr"/>
            <a:r>
              <a:rPr lang="fr-FR" sz="4000" b="1" dirty="0" smtClean="0">
                <a:solidFill>
                  <a:schemeClr val="accent1">
                    <a:lumMod val="60000"/>
                    <a:lumOff val="40000"/>
                  </a:schemeClr>
                </a:solidFill>
              </a:rPr>
              <a:t>Les membres CFCOT en quelques chiffres…2017-2018</a:t>
            </a:r>
            <a:endParaRPr lang="fr-FR" sz="4000" b="1" dirty="0">
              <a:solidFill>
                <a:schemeClr val="accent1">
                  <a:lumMod val="60000"/>
                  <a:lumOff val="40000"/>
                </a:schemeClr>
              </a:solidFill>
            </a:endParaRPr>
          </a:p>
        </p:txBody>
      </p:sp>
      <p:sp>
        <p:nvSpPr>
          <p:cNvPr id="3" name="Espace réservé du contenu 2"/>
          <p:cNvSpPr>
            <a:spLocks noGrp="1"/>
          </p:cNvSpPr>
          <p:nvPr>
            <p:ph idx="1"/>
          </p:nvPr>
        </p:nvSpPr>
        <p:spPr>
          <a:xfrm>
            <a:off x="179512" y="2468672"/>
            <a:ext cx="8856983" cy="3192576"/>
          </a:xfrm>
        </p:spPr>
        <p:txBody>
          <a:bodyPr>
            <a:normAutofit/>
          </a:bodyPr>
          <a:lstStyle/>
          <a:p>
            <a:pPr lvl="0"/>
            <a:r>
              <a:rPr lang="fr-FR" sz="3600" i="1" dirty="0" smtClean="0"/>
              <a:t>824 membres </a:t>
            </a:r>
            <a:r>
              <a:rPr lang="fr-FR" sz="3600" i="1" dirty="0"/>
              <a:t>titulaires </a:t>
            </a:r>
          </a:p>
          <a:p>
            <a:pPr lvl="1"/>
            <a:r>
              <a:rPr lang="fr-FR" dirty="0" smtClean="0"/>
              <a:t> </a:t>
            </a:r>
            <a:r>
              <a:rPr lang="fr-FR" dirty="0" smtClean="0"/>
              <a:t>521 </a:t>
            </a:r>
            <a:r>
              <a:rPr lang="fr-FR" dirty="0" smtClean="0"/>
              <a:t>membres </a:t>
            </a:r>
            <a:r>
              <a:rPr lang="fr-FR" dirty="0"/>
              <a:t>titulaires à jour de leur </a:t>
            </a:r>
            <a:r>
              <a:rPr lang="fr-FR" dirty="0" smtClean="0"/>
              <a:t>cotisation</a:t>
            </a:r>
          </a:p>
          <a:p>
            <a:pPr lvl="1"/>
            <a:r>
              <a:rPr lang="fr-FR" b="1" dirty="0" smtClean="0"/>
              <a:t>189 MEMBRES NON A JOUR DE LEUR COTISATION</a:t>
            </a:r>
          </a:p>
          <a:p>
            <a:pPr lvl="1"/>
            <a:r>
              <a:rPr lang="fr-FR" dirty="0" smtClean="0"/>
              <a:t>114 membres honoraires</a:t>
            </a:r>
            <a:endParaRPr lang="fr-FR" dirty="0"/>
          </a:p>
          <a:p>
            <a:pPr lvl="0"/>
            <a:r>
              <a:rPr lang="fr-FR" sz="3600" dirty="0" smtClean="0">
                <a:solidFill>
                  <a:srgbClr val="44546A"/>
                </a:solidFill>
              </a:rPr>
              <a:t>72</a:t>
            </a:r>
            <a:r>
              <a:rPr lang="fr-FR" sz="3600" dirty="0" smtClean="0"/>
              <a:t> membres </a:t>
            </a:r>
            <a:r>
              <a:rPr lang="fr-FR" sz="3600" dirty="0"/>
              <a:t>formateurs </a:t>
            </a:r>
          </a:p>
          <a:p>
            <a:pPr marL="0" indent="0">
              <a:buNone/>
            </a:pPr>
            <a:endParaRPr lang="fr-FR" sz="3600" dirty="0"/>
          </a:p>
        </p:txBody>
      </p:sp>
    </p:spTree>
    <p:extLst>
      <p:ext uri="{BB962C8B-B14F-4D97-AF65-F5344CB8AC3E}">
        <p14:creationId xmlns:p14="http://schemas.microsoft.com/office/powerpoint/2010/main" val="372031692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Critères CFCOT</a:t>
            </a:r>
            <a:endParaRPr lang="fr-FR" dirty="0"/>
          </a:p>
        </p:txBody>
      </p:sp>
      <p:sp>
        <p:nvSpPr>
          <p:cNvPr id="4" name="Titre 1"/>
          <p:cNvSpPr txBox="1">
            <a:spLocks/>
          </p:cNvSpPr>
          <p:nvPr/>
        </p:nvSpPr>
        <p:spPr>
          <a:xfrm>
            <a:off x="216024" y="332656"/>
            <a:ext cx="8748464"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smtClean="0"/>
              <a:t>Commission agréments des centres</a:t>
            </a:r>
            <a:endParaRPr lang="fr-FR" dirty="0"/>
          </a:p>
        </p:txBody>
      </p:sp>
      <p:sp>
        <p:nvSpPr>
          <p:cNvPr id="5" name="ZoneTexte 4"/>
          <p:cNvSpPr txBox="1"/>
          <p:nvPr/>
        </p:nvSpPr>
        <p:spPr>
          <a:xfrm>
            <a:off x="3563888" y="5949280"/>
            <a:ext cx="4896544" cy="400110"/>
          </a:xfrm>
          <a:prstGeom prst="rect">
            <a:avLst/>
          </a:prstGeom>
          <a:solidFill>
            <a:schemeClr val="tx2">
              <a:lumMod val="20000"/>
              <a:lumOff val="80000"/>
            </a:schemeClr>
          </a:solidFill>
        </p:spPr>
        <p:txBody>
          <a:bodyPr wrap="square" rtlCol="0">
            <a:spAutoFit/>
          </a:bodyPr>
          <a:lstStyle/>
          <a:p>
            <a:r>
              <a:rPr lang="fr-FR" sz="2000" dirty="0" smtClean="0">
                <a:solidFill>
                  <a:srgbClr val="44546A"/>
                </a:solidFill>
              </a:rPr>
              <a:t>H. </a:t>
            </a:r>
            <a:r>
              <a:rPr lang="fr-FR" sz="2000" dirty="0" err="1" smtClean="0">
                <a:solidFill>
                  <a:srgbClr val="44546A"/>
                </a:solidFill>
              </a:rPr>
              <a:t>ThomazeauPomme</a:t>
            </a:r>
            <a:r>
              <a:rPr lang="fr-FR" sz="2000" dirty="0" smtClean="0">
                <a:solidFill>
                  <a:srgbClr val="44546A"/>
                </a:solidFill>
              </a:rPr>
              <a:t> </a:t>
            </a:r>
            <a:r>
              <a:rPr lang="fr-FR" sz="2000" dirty="0" smtClean="0">
                <a:solidFill>
                  <a:srgbClr val="44546A"/>
                </a:solidFill>
              </a:rPr>
              <a:t>Jouffroy- Pierre </a:t>
            </a:r>
            <a:r>
              <a:rPr lang="fr-FR" sz="2000" dirty="0" err="1" smtClean="0">
                <a:solidFill>
                  <a:srgbClr val="44546A"/>
                </a:solidFill>
              </a:rPr>
              <a:t>Métais</a:t>
            </a:r>
            <a:endParaRPr lang="fr-FR" sz="2000" dirty="0">
              <a:solidFill>
                <a:srgbClr val="44546A"/>
              </a:solidFill>
            </a:endParaRPr>
          </a:p>
        </p:txBody>
      </p:sp>
    </p:spTree>
    <p:extLst>
      <p:ext uri="{BB962C8B-B14F-4D97-AF65-F5344CB8AC3E}">
        <p14:creationId xmlns:p14="http://schemas.microsoft.com/office/powerpoint/2010/main" val="403431353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979712" y="0"/>
            <a:ext cx="5040559" cy="6876156"/>
          </a:xfrm>
          <a:prstGeom prst="rect">
            <a:avLst/>
          </a:prstGeom>
          <a:noFill/>
          <a:ln w="9525">
            <a:noFill/>
            <a:miter lim="800000"/>
            <a:headEnd/>
            <a:tailEnd/>
          </a:ln>
          <a:effectLst/>
        </p:spPr>
      </p:pic>
      <p:sp>
        <p:nvSpPr>
          <p:cNvPr id="25" name="Ellipse 24"/>
          <p:cNvSpPr/>
          <p:nvPr/>
        </p:nvSpPr>
        <p:spPr>
          <a:xfrm>
            <a:off x="3925317" y="1006793"/>
            <a:ext cx="183862" cy="244884"/>
          </a:xfrm>
          <a:prstGeom prst="ellipse">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4509933" y="5968538"/>
            <a:ext cx="183862" cy="244884"/>
          </a:xfrm>
          <a:prstGeom prst="ellipse">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3430641" y="1531494"/>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
        <p:nvSpPr>
          <p:cNvPr id="36" name="Ellipse 35"/>
          <p:cNvSpPr/>
          <p:nvPr/>
        </p:nvSpPr>
        <p:spPr>
          <a:xfrm>
            <a:off x="4504311" y="5976032"/>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45" name="Ellipse 44"/>
          <p:cNvSpPr/>
          <p:nvPr/>
        </p:nvSpPr>
        <p:spPr>
          <a:xfrm>
            <a:off x="7030587" y="2985496"/>
            <a:ext cx="183862" cy="244884"/>
          </a:xfrm>
          <a:prstGeom prst="ellipse">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7327563" y="3331376"/>
            <a:ext cx="183862" cy="24488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8088987" y="2909417"/>
            <a:ext cx="1019517" cy="369332"/>
          </a:xfrm>
          <a:prstGeom prst="rect">
            <a:avLst/>
          </a:prstGeom>
          <a:noFill/>
        </p:spPr>
        <p:txBody>
          <a:bodyPr wrap="none" rtlCol="0">
            <a:spAutoFit/>
          </a:bodyPr>
          <a:lstStyle/>
          <a:p>
            <a:r>
              <a:rPr lang="fr-FR" dirty="0" smtClean="0"/>
              <a:t>Agréé (s)</a:t>
            </a:r>
            <a:endParaRPr lang="fr-FR" dirty="0"/>
          </a:p>
        </p:txBody>
      </p:sp>
      <p:sp>
        <p:nvSpPr>
          <p:cNvPr id="50" name="ZoneTexte 49"/>
          <p:cNvSpPr txBox="1"/>
          <p:nvPr/>
        </p:nvSpPr>
        <p:spPr>
          <a:xfrm>
            <a:off x="8126294" y="3269398"/>
            <a:ext cx="982210" cy="369332"/>
          </a:xfrm>
          <a:prstGeom prst="rect">
            <a:avLst/>
          </a:prstGeom>
          <a:noFill/>
        </p:spPr>
        <p:txBody>
          <a:bodyPr wrap="none" rtlCol="0">
            <a:spAutoFit/>
          </a:bodyPr>
          <a:lstStyle/>
          <a:p>
            <a:r>
              <a:rPr lang="fr-FR" dirty="0" smtClean="0"/>
              <a:t>En cours</a:t>
            </a:r>
            <a:endParaRPr lang="fr-FR" dirty="0"/>
          </a:p>
        </p:txBody>
      </p:sp>
      <p:sp>
        <p:nvSpPr>
          <p:cNvPr id="51" name="ZoneTexte 50"/>
          <p:cNvSpPr txBox="1"/>
          <p:nvPr/>
        </p:nvSpPr>
        <p:spPr>
          <a:xfrm>
            <a:off x="7460284" y="3611723"/>
            <a:ext cx="1648220" cy="369332"/>
          </a:xfrm>
          <a:prstGeom prst="rect">
            <a:avLst/>
          </a:prstGeom>
          <a:noFill/>
        </p:spPr>
        <p:txBody>
          <a:bodyPr wrap="none" rtlCol="0">
            <a:spAutoFit/>
          </a:bodyPr>
          <a:lstStyle/>
          <a:p>
            <a:r>
              <a:rPr lang="fr-FR" dirty="0" smtClean="0"/>
              <a:t>Pas d’agrément</a:t>
            </a:r>
            <a:endParaRPr lang="fr-FR" dirty="0"/>
          </a:p>
        </p:txBody>
      </p:sp>
      <p:sp>
        <p:nvSpPr>
          <p:cNvPr id="43" name="Ellipse 42"/>
          <p:cNvSpPr/>
          <p:nvPr/>
        </p:nvSpPr>
        <p:spPr>
          <a:xfrm>
            <a:off x="3915948" y="1009292"/>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56" name="Ellipse 31"/>
          <p:cNvSpPr/>
          <p:nvPr/>
        </p:nvSpPr>
        <p:spPr>
          <a:xfrm>
            <a:off x="2746598" y="1399060"/>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59" name="Ellipse 31"/>
          <p:cNvSpPr/>
          <p:nvPr/>
        </p:nvSpPr>
        <p:spPr>
          <a:xfrm>
            <a:off x="3849885" y="2051721"/>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62" name="Ellipse 31"/>
          <p:cNvSpPr/>
          <p:nvPr/>
        </p:nvSpPr>
        <p:spPr>
          <a:xfrm>
            <a:off x="4234489" y="839806"/>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63" name="Ellipse 31"/>
          <p:cNvSpPr/>
          <p:nvPr/>
        </p:nvSpPr>
        <p:spPr>
          <a:xfrm>
            <a:off x="4219722" y="4449536"/>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64" name="Ellipse 31"/>
          <p:cNvSpPr/>
          <p:nvPr/>
        </p:nvSpPr>
        <p:spPr>
          <a:xfrm>
            <a:off x="5138883" y="4269699"/>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
        <p:nvSpPr>
          <p:cNvPr id="65" name="Ellipse 31"/>
          <p:cNvSpPr/>
          <p:nvPr/>
        </p:nvSpPr>
        <p:spPr>
          <a:xfrm>
            <a:off x="5605465" y="4449536"/>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66" name="Ellipse 31"/>
          <p:cNvSpPr/>
          <p:nvPr/>
        </p:nvSpPr>
        <p:spPr>
          <a:xfrm>
            <a:off x="5585697" y="3013385"/>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6</a:t>
            </a:r>
            <a:endParaRPr lang="fr-FR" dirty="0"/>
          </a:p>
        </p:txBody>
      </p:sp>
      <p:sp>
        <p:nvSpPr>
          <p:cNvPr id="67" name="Ellipse 31"/>
          <p:cNvSpPr/>
          <p:nvPr/>
        </p:nvSpPr>
        <p:spPr>
          <a:xfrm>
            <a:off x="5767234" y="2295892"/>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68" name="Ellipse 31"/>
          <p:cNvSpPr/>
          <p:nvPr/>
        </p:nvSpPr>
        <p:spPr>
          <a:xfrm>
            <a:off x="6173841" y="1317228"/>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69" name="Ellipse 31"/>
          <p:cNvSpPr/>
          <p:nvPr/>
        </p:nvSpPr>
        <p:spPr>
          <a:xfrm>
            <a:off x="5767234" y="1251677"/>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70" name="Ellipse 31"/>
          <p:cNvSpPr/>
          <p:nvPr/>
        </p:nvSpPr>
        <p:spPr>
          <a:xfrm>
            <a:off x="4620594" y="1251677"/>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
        <p:nvSpPr>
          <p:cNvPr id="71" name="Ellipse 31"/>
          <p:cNvSpPr/>
          <p:nvPr/>
        </p:nvSpPr>
        <p:spPr>
          <a:xfrm>
            <a:off x="4919232" y="176407"/>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72" name="Ellipse 31"/>
          <p:cNvSpPr/>
          <p:nvPr/>
        </p:nvSpPr>
        <p:spPr>
          <a:xfrm>
            <a:off x="4050627" y="2573266"/>
            <a:ext cx="183862" cy="24488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73" name="Ellipse 35"/>
          <p:cNvSpPr/>
          <p:nvPr/>
        </p:nvSpPr>
        <p:spPr>
          <a:xfrm>
            <a:off x="3815627" y="3503805"/>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74" name="Ellipse 35"/>
          <p:cNvSpPr/>
          <p:nvPr/>
        </p:nvSpPr>
        <p:spPr>
          <a:xfrm>
            <a:off x="6265771" y="4024815"/>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0</a:t>
            </a:r>
          </a:p>
        </p:txBody>
      </p:sp>
      <p:sp>
        <p:nvSpPr>
          <p:cNvPr id="75" name="Ellipse 35"/>
          <p:cNvSpPr/>
          <p:nvPr/>
        </p:nvSpPr>
        <p:spPr>
          <a:xfrm>
            <a:off x="5284055" y="2295892"/>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a:t>
            </a:r>
            <a:endParaRPr lang="fr-FR" dirty="0"/>
          </a:p>
        </p:txBody>
      </p:sp>
      <p:sp>
        <p:nvSpPr>
          <p:cNvPr id="76" name="Ellipse 35"/>
          <p:cNvSpPr/>
          <p:nvPr/>
        </p:nvSpPr>
        <p:spPr>
          <a:xfrm>
            <a:off x="5322745" y="3135827"/>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77" name="Ellipse 35"/>
          <p:cNvSpPr/>
          <p:nvPr/>
        </p:nvSpPr>
        <p:spPr>
          <a:xfrm>
            <a:off x="4925268" y="2853527"/>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79" name="Ellipse 42"/>
          <p:cNvSpPr/>
          <p:nvPr/>
        </p:nvSpPr>
        <p:spPr>
          <a:xfrm>
            <a:off x="3437104" y="2173450"/>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80" name="Ellipse 42"/>
          <p:cNvSpPr/>
          <p:nvPr/>
        </p:nvSpPr>
        <p:spPr>
          <a:xfrm>
            <a:off x="5162748" y="1133271"/>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81" name="Ellipse 31"/>
          <p:cNvSpPr/>
          <p:nvPr/>
        </p:nvSpPr>
        <p:spPr>
          <a:xfrm>
            <a:off x="7340466" y="2980500"/>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35"/>
          <p:cNvSpPr/>
          <p:nvPr/>
        </p:nvSpPr>
        <p:spPr>
          <a:xfrm>
            <a:off x="7337533" y="3682252"/>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42"/>
          <p:cNvSpPr/>
          <p:nvPr/>
        </p:nvSpPr>
        <p:spPr>
          <a:xfrm>
            <a:off x="4219245" y="1981351"/>
            <a:ext cx="183862" cy="24488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85" name="Ellipse 35"/>
          <p:cNvSpPr/>
          <p:nvPr/>
        </p:nvSpPr>
        <p:spPr>
          <a:xfrm>
            <a:off x="4596241" y="591243"/>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86" name="Ellipse 46"/>
          <p:cNvSpPr/>
          <p:nvPr/>
        </p:nvSpPr>
        <p:spPr>
          <a:xfrm>
            <a:off x="5810124" y="3315636"/>
            <a:ext cx="183862" cy="2448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87" name="Ellipse 42"/>
          <p:cNvSpPr/>
          <p:nvPr/>
        </p:nvSpPr>
        <p:spPr>
          <a:xfrm>
            <a:off x="4320449" y="3013385"/>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sp>
        <p:nvSpPr>
          <p:cNvPr id="41" name="Ellipse 35"/>
          <p:cNvSpPr/>
          <p:nvPr/>
        </p:nvSpPr>
        <p:spPr>
          <a:xfrm>
            <a:off x="3155198" y="5357837"/>
            <a:ext cx="183862" cy="2448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0</a:t>
            </a:r>
            <a:endParaRPr lang="fr-FR" dirty="0"/>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472"/>
            <a:ext cx="984742" cy="1106129"/>
          </a:xfrm>
          <a:prstGeom prst="rect">
            <a:avLst/>
          </a:prstGeom>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54" y="439353"/>
            <a:ext cx="865942" cy="1113247"/>
          </a:xfrm>
          <a:prstGeom prst="rect">
            <a:avLst/>
          </a:prstGeom>
        </p:spPr>
      </p:pic>
      <p:pic>
        <p:nvPicPr>
          <p:cNvPr id="44" name="Image 8" descr="Capture d’écran 2016-11-01 à 08.38.32.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445546" y="5743577"/>
            <a:ext cx="662451" cy="1098103"/>
          </a:xfrm>
          <a:prstGeom prst="rect">
            <a:avLst/>
          </a:prstGeom>
        </p:spPr>
      </p:pic>
      <p:sp>
        <p:nvSpPr>
          <p:cNvPr id="46" name="TextBox 45"/>
          <p:cNvSpPr txBox="1"/>
          <p:nvPr/>
        </p:nvSpPr>
        <p:spPr>
          <a:xfrm>
            <a:off x="81057" y="3069371"/>
            <a:ext cx="2697970" cy="1938992"/>
          </a:xfrm>
          <a:prstGeom prst="rect">
            <a:avLst/>
          </a:prstGeom>
          <a:noFill/>
        </p:spPr>
        <p:txBody>
          <a:bodyPr wrap="square" rtlCol="0">
            <a:spAutoFit/>
          </a:bodyPr>
          <a:lstStyle/>
          <a:p>
            <a:pPr marL="342900" indent="-342900">
              <a:buFont typeface="Arial" charset="0"/>
              <a:buChar char="•"/>
            </a:pPr>
            <a:r>
              <a:rPr lang="en-US" sz="2400" dirty="0" smtClean="0"/>
              <a:t>29 </a:t>
            </a:r>
            <a:r>
              <a:rPr lang="en-US" sz="2400" dirty="0" err="1" smtClean="0"/>
              <a:t>centres</a:t>
            </a:r>
            <a:r>
              <a:rPr lang="en-US" sz="2400" dirty="0" smtClean="0"/>
              <a:t> </a:t>
            </a:r>
            <a:r>
              <a:rPr lang="en-US" sz="2400" dirty="0" err="1" smtClean="0"/>
              <a:t>privés</a:t>
            </a:r>
            <a:r>
              <a:rPr lang="en-US" sz="2400" dirty="0" smtClean="0"/>
              <a:t> </a:t>
            </a:r>
            <a:r>
              <a:rPr lang="en-US" sz="2400" dirty="0" err="1" smtClean="0"/>
              <a:t>agréés</a:t>
            </a:r>
            <a:endParaRPr lang="en-US" sz="2400" dirty="0" smtClean="0"/>
          </a:p>
          <a:p>
            <a:pPr marL="342900" indent="-342900">
              <a:buFont typeface="Arial" charset="0"/>
              <a:buChar char="•"/>
            </a:pPr>
            <a:endParaRPr lang="en-US" sz="2400" dirty="0" smtClean="0"/>
          </a:p>
          <a:p>
            <a:pPr marL="342900" indent="-342900">
              <a:buFont typeface="Arial" charset="0"/>
              <a:buChar char="•"/>
            </a:pPr>
            <a:r>
              <a:rPr lang="en-US" sz="2400" dirty="0" smtClean="0"/>
              <a:t>2    </a:t>
            </a:r>
            <a:r>
              <a:rPr lang="en-US" sz="2400" dirty="0" err="1" smtClean="0"/>
              <a:t>en</a:t>
            </a:r>
            <a:r>
              <a:rPr lang="en-US" sz="2400" dirty="0" smtClean="0"/>
              <a:t> </a:t>
            </a:r>
            <a:r>
              <a:rPr lang="en-US" sz="2400" dirty="0" err="1" smtClean="0"/>
              <a:t>cours</a:t>
            </a:r>
            <a:r>
              <a:rPr lang="en-US" sz="2400" dirty="0" smtClean="0"/>
              <a:t> </a:t>
            </a:r>
            <a:r>
              <a:rPr lang="en-US" sz="2400" dirty="0" err="1" smtClean="0"/>
              <a:t>d’agrément</a:t>
            </a:r>
            <a:endParaRPr lang="en-US" sz="2400" dirty="0"/>
          </a:p>
        </p:txBody>
      </p:sp>
    </p:spTree>
    <p:extLst>
      <p:ext uri="{BB962C8B-B14F-4D97-AF65-F5344CB8AC3E}">
        <p14:creationId xmlns:p14="http://schemas.microsoft.com/office/powerpoint/2010/main" val="188281309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5697" y="836712"/>
            <a:ext cx="5609437" cy="1143000"/>
          </a:xfrm>
          <a:solidFill>
            <a:srgbClr val="B9CDE5"/>
          </a:solidFill>
          <a:ln>
            <a:solidFill>
              <a:srgbClr val="4F81BD"/>
            </a:solidFill>
          </a:ln>
        </p:spPr>
        <p:txBody>
          <a:bodyPr>
            <a:normAutofit/>
          </a:bodyPr>
          <a:lstStyle/>
          <a:p>
            <a:r>
              <a:rPr lang="fr-FR" dirty="0" smtClean="0"/>
              <a:t>Rapport du trésorier</a:t>
            </a:r>
            <a:endParaRPr lang="fr-FR" dirty="0"/>
          </a:p>
        </p:txBody>
      </p:sp>
      <p:sp>
        <p:nvSpPr>
          <p:cNvPr id="4" name="Sous-titre 2"/>
          <p:cNvSpPr txBox="1">
            <a:spLocks/>
          </p:cNvSpPr>
          <p:nvPr/>
        </p:nvSpPr>
        <p:spPr>
          <a:xfrm>
            <a:off x="1187624" y="2948948"/>
            <a:ext cx="6768752" cy="1152128"/>
          </a:xfrm>
          <a:prstGeom prst="rect">
            <a:avLst/>
          </a:prstGeom>
          <a:ln>
            <a:miter lim="800000"/>
            <a:headEnd/>
            <a:tailEnd/>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fr-FR" sz="2400" dirty="0" smtClean="0">
                <a:solidFill>
                  <a:srgbClr val="1F497D"/>
                </a:solidFill>
                <a:ea typeface="ＭＳ Ｐゴシック" charset="-128"/>
                <a:cs typeface="ＭＳ Ｐゴシック" charset="-128"/>
              </a:rPr>
              <a:t>Du 01-10-2017  au 30-09-2018</a:t>
            </a:r>
          </a:p>
          <a:p>
            <a:pPr marL="0" indent="0">
              <a:buNone/>
              <a:defRPr/>
            </a:pPr>
            <a:endParaRPr lang="fr-FR" sz="2400" dirty="0" smtClean="0">
              <a:solidFill>
                <a:srgbClr val="1F497D"/>
              </a:solidFill>
              <a:ea typeface="ＭＳ Ｐゴシック" charset="-128"/>
              <a:cs typeface="ＭＳ Ｐゴシック" charset="-128"/>
            </a:endParaRPr>
          </a:p>
        </p:txBody>
      </p:sp>
      <p:sp>
        <p:nvSpPr>
          <p:cNvPr id="6" name="ZoneTexte 5"/>
          <p:cNvSpPr txBox="1"/>
          <p:nvPr/>
        </p:nvSpPr>
        <p:spPr>
          <a:xfrm>
            <a:off x="6012160" y="6389389"/>
            <a:ext cx="2264562"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Gilles </a:t>
            </a:r>
            <a:r>
              <a:rPr lang="fr-FR" sz="2400" dirty="0" err="1" smtClean="0">
                <a:solidFill>
                  <a:srgbClr val="44546A"/>
                </a:solidFill>
              </a:rPr>
              <a:t>Marcillaud</a:t>
            </a:r>
            <a:endParaRPr lang="fr-FR" sz="2400" dirty="0">
              <a:solidFill>
                <a:srgbClr val="44546A"/>
              </a:solidFill>
            </a:endParaRPr>
          </a:p>
        </p:txBody>
      </p:sp>
    </p:spTree>
    <p:extLst>
      <p:ext uri="{BB962C8B-B14F-4D97-AF65-F5344CB8AC3E}">
        <p14:creationId xmlns:p14="http://schemas.microsoft.com/office/powerpoint/2010/main" val="219161938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contenu 2"/>
          <p:cNvSpPr>
            <a:spLocks noGrp="1"/>
          </p:cNvSpPr>
          <p:nvPr>
            <p:ph idx="1"/>
          </p:nvPr>
        </p:nvSpPr>
        <p:spPr>
          <a:xfrm>
            <a:off x="0" y="1340768"/>
            <a:ext cx="9144000" cy="4608512"/>
          </a:xfrm>
        </p:spPr>
        <p:txBody>
          <a:bodyPr>
            <a:normAutofit fontScale="85000" lnSpcReduction="10000"/>
          </a:bodyPr>
          <a:lstStyle/>
          <a:p>
            <a:r>
              <a:rPr lang="fr-FR" dirty="0">
                <a:ea typeface="ＭＳ Ｐゴシック" pitchFamily="1" charset="-128"/>
                <a:cs typeface="ＭＳ Ｐゴシック" pitchFamily="1" charset="-128"/>
              </a:rPr>
              <a:t>Comptabilité recettes dépenses (toutes aléatoires)</a:t>
            </a:r>
          </a:p>
          <a:p>
            <a:pPr lvl="1"/>
            <a:r>
              <a:rPr lang="fr-FR" dirty="0"/>
              <a:t>Aucune budgétisation </a:t>
            </a:r>
            <a:r>
              <a:rPr lang="fr-FR" dirty="0" smtClean="0"/>
              <a:t>possible</a:t>
            </a:r>
          </a:p>
          <a:p>
            <a:pPr marL="457200" lvl="1" indent="0">
              <a:buNone/>
            </a:pPr>
            <a:endParaRPr lang="fr-FR" dirty="0"/>
          </a:p>
          <a:p>
            <a:r>
              <a:rPr lang="fr-FR" dirty="0">
                <a:ea typeface="ＭＳ Ｐゴシック" pitchFamily="1" charset="-128"/>
                <a:cs typeface="ＭＳ Ｐゴシック" pitchFamily="1" charset="-128"/>
              </a:rPr>
              <a:t>Trésorerie bas-de-laine qui supplée la chronologie aléatoire des </a:t>
            </a:r>
            <a:r>
              <a:rPr lang="fr-FR" dirty="0" smtClean="0">
                <a:ea typeface="ＭＳ Ｐゴシック" pitchFamily="1" charset="-128"/>
                <a:cs typeface="ＭＳ Ｐゴシック" pitchFamily="1" charset="-128"/>
              </a:rPr>
              <a:t>mouvements</a:t>
            </a:r>
          </a:p>
          <a:p>
            <a:endParaRPr lang="fr-FR" dirty="0">
              <a:ea typeface="ＭＳ Ｐゴシック" pitchFamily="1" charset="-128"/>
              <a:cs typeface="ＭＳ Ｐゴシック" pitchFamily="1" charset="-128"/>
            </a:endParaRPr>
          </a:p>
          <a:p>
            <a:pPr>
              <a:spcAft>
                <a:spcPts val="1200"/>
              </a:spcAft>
            </a:pPr>
            <a:r>
              <a:rPr lang="fr-FR" dirty="0">
                <a:ea typeface="ＭＳ Ｐゴシック" pitchFamily="1" charset="-128"/>
                <a:cs typeface="ＭＳ Ｐゴシック" pitchFamily="1" charset="-128"/>
              </a:rPr>
              <a:t>Comptabilité à l’année universitaire: du 01-10-2017 au 30-09-2018</a:t>
            </a:r>
          </a:p>
          <a:p>
            <a:pPr lvl="1"/>
            <a:r>
              <a:rPr lang="fr-FR" dirty="0"/>
              <a:t>Plus proche de la réalité de l’activité</a:t>
            </a:r>
          </a:p>
          <a:p>
            <a:pPr lvl="1"/>
            <a:r>
              <a:rPr lang="fr-FR" dirty="0"/>
              <a:t>Permettant une validation en AG dans les 3 mois de fin d’exercice</a:t>
            </a:r>
          </a:p>
          <a:p>
            <a:pPr eaLnBrk="1" hangingPunct="1"/>
            <a:endParaRPr lang="fr-FR" dirty="0">
              <a:latin typeface="+mj-lt"/>
              <a:ea typeface="ＭＳ Ｐゴシック" charset="0"/>
              <a:cs typeface="ＭＳ Ｐゴシック" charset="0"/>
            </a:endParaRPr>
          </a:p>
        </p:txBody>
      </p:sp>
    </p:spTree>
    <p:extLst>
      <p:ext uri="{BB962C8B-B14F-4D97-AF65-F5344CB8AC3E}">
        <p14:creationId xmlns:p14="http://schemas.microsoft.com/office/powerpoint/2010/main" val="176991129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Espace réservé du contenu 6"/>
          <p:cNvSpPr>
            <a:spLocks noGrp="1"/>
          </p:cNvSpPr>
          <p:nvPr>
            <p:ph idx="1"/>
          </p:nvPr>
        </p:nvSpPr>
        <p:spPr>
          <a:xfrm>
            <a:off x="0" y="2463452"/>
            <a:ext cx="9144000" cy="3125788"/>
          </a:xfrm>
        </p:spPr>
        <p:txBody>
          <a:bodyPr>
            <a:normAutofit fontScale="92500" lnSpcReduction="10000"/>
          </a:bodyPr>
          <a:lstStyle/>
          <a:p>
            <a:pPr lvl="1" eaLnBrk="1" hangingPunct="1">
              <a:spcBef>
                <a:spcPts val="200"/>
              </a:spcBef>
            </a:pPr>
            <a:r>
              <a:rPr lang="fr-FR" sz="2400" dirty="0" smtClean="0"/>
              <a:t>Cotisations :     		46270	    </a:t>
            </a:r>
            <a:r>
              <a:rPr lang="fr-FR" sz="2400" dirty="0" smtClean="0">
                <a:latin typeface="Times New Roman" pitchFamily="1" charset="0"/>
              </a:rPr>
              <a:t>          </a:t>
            </a:r>
            <a:r>
              <a:rPr lang="fr-FR" sz="1600" dirty="0" smtClean="0"/>
              <a:t>42 707	</a:t>
            </a:r>
            <a:r>
              <a:rPr lang="fr-FR" sz="2400" dirty="0" smtClean="0">
                <a:latin typeface="Times New Roman" pitchFamily="1" charset="0"/>
              </a:rPr>
              <a:t>	</a:t>
            </a:r>
            <a:r>
              <a:rPr lang="fr-FR" sz="1600" dirty="0" smtClean="0"/>
              <a:t>34570</a:t>
            </a:r>
          </a:p>
          <a:p>
            <a:pPr lvl="1" eaLnBrk="1" hangingPunct="1">
              <a:spcBef>
                <a:spcPts val="200"/>
              </a:spcBef>
              <a:buFont typeface="Wingdings" pitchFamily="1" charset="2"/>
              <a:buNone/>
            </a:pPr>
            <a:r>
              <a:rPr lang="fr-FR" sz="1600" i="1" dirty="0" smtClean="0"/>
              <a:t> 						                                                                                          	</a:t>
            </a:r>
          </a:p>
          <a:p>
            <a:pPr lvl="1" eaLnBrk="1" hangingPunct="1"/>
            <a:r>
              <a:rPr lang="fr-FR" sz="2400" dirty="0" smtClean="0"/>
              <a:t>Partenaires: 			 13000		  </a:t>
            </a:r>
            <a:r>
              <a:rPr lang="fr-FR" sz="1600" dirty="0" smtClean="0"/>
              <a:t>6 000</a:t>
            </a:r>
            <a:r>
              <a:rPr lang="fr-FR" sz="1600" i="1" dirty="0" smtClean="0"/>
              <a:t>	</a:t>
            </a:r>
            <a:r>
              <a:rPr lang="fr-FR" sz="2400" i="1" dirty="0" smtClean="0"/>
              <a:t>	</a:t>
            </a:r>
            <a:r>
              <a:rPr lang="fr-FR" sz="1600" dirty="0" smtClean="0"/>
              <a:t>10000</a:t>
            </a:r>
          </a:p>
          <a:p>
            <a:pPr lvl="1" eaLnBrk="1" hangingPunct="1">
              <a:buFont typeface="Wingdings 2" pitchFamily="1" charset="2"/>
              <a:buNone/>
            </a:pPr>
            <a:r>
              <a:rPr lang="fr-FR" sz="1600" i="1" dirty="0" smtClean="0"/>
              <a:t>		(Orthofix,, J&amp;J, </a:t>
            </a:r>
            <a:r>
              <a:rPr lang="fr-FR" sz="1600" i="1" dirty="0" err="1" smtClean="0"/>
              <a:t>Styker</a:t>
            </a:r>
            <a:r>
              <a:rPr lang="fr-FR" sz="1600" i="1" dirty="0" smtClean="0"/>
              <a:t> ) </a:t>
            </a:r>
          </a:p>
          <a:p>
            <a:pPr lvl="1" eaLnBrk="1" hangingPunct="1"/>
            <a:r>
              <a:rPr lang="fr-FR" sz="2400" dirty="0" smtClean="0"/>
              <a:t>AFMO:				-</a:t>
            </a:r>
            <a:r>
              <a:rPr lang="fr-FR" sz="2400" i="1" dirty="0" smtClean="0"/>
              <a:t>	</a:t>
            </a:r>
            <a:r>
              <a:rPr lang="fr-FR" sz="1600" dirty="0" smtClean="0"/>
              <a:t>12 021* </a:t>
            </a:r>
            <a:r>
              <a:rPr lang="fr-FR" sz="2400" i="1" dirty="0" smtClean="0"/>
              <a:t>	</a:t>
            </a:r>
            <a:r>
              <a:rPr lang="fr-FR" sz="1600" i="1" dirty="0" smtClean="0"/>
              <a:t>-</a:t>
            </a:r>
          </a:p>
          <a:p>
            <a:pPr lvl="1" eaLnBrk="1" hangingPunct="1"/>
            <a:r>
              <a:rPr lang="fr-FR" sz="2400" b="1" i="1" dirty="0" smtClean="0"/>
              <a:t>Droits d’auteur </a:t>
            </a:r>
            <a:r>
              <a:rPr lang="fr-FR" sz="1600" i="1" dirty="0" smtClean="0"/>
              <a:t>(M MANSAT)	</a:t>
            </a:r>
            <a:r>
              <a:rPr lang="fr-FR" sz="2400" dirty="0" smtClean="0"/>
              <a:t>13723</a:t>
            </a:r>
            <a:r>
              <a:rPr lang="fr-FR" sz="1600" i="1" dirty="0" smtClean="0"/>
              <a:t>				</a:t>
            </a:r>
          </a:p>
          <a:p>
            <a:pPr lvl="1" eaLnBrk="1" hangingPunct="1">
              <a:buFont typeface="Wingdings" pitchFamily="1" charset="2"/>
              <a:buNone/>
            </a:pPr>
            <a:r>
              <a:rPr lang="fr-FR" sz="2400" dirty="0" smtClean="0"/>
              <a:t>				</a:t>
            </a:r>
          </a:p>
          <a:p>
            <a:pPr lvl="1" eaLnBrk="1" hangingPunct="1"/>
            <a:r>
              <a:rPr lang="fr-FR" sz="2400" dirty="0" smtClean="0"/>
              <a:t>TOTAL recettes:		72543		  </a:t>
            </a:r>
            <a:r>
              <a:rPr lang="fr-FR" sz="1600" i="1" dirty="0" smtClean="0"/>
              <a:t>44 570</a:t>
            </a:r>
            <a:r>
              <a:rPr lang="fr-FR" sz="2400" b="1" dirty="0" smtClean="0"/>
              <a:t>		</a:t>
            </a:r>
            <a:r>
              <a:rPr lang="fr-FR" sz="1600" b="1" i="1" dirty="0" smtClean="0"/>
              <a:t>72993</a:t>
            </a:r>
            <a:r>
              <a:rPr lang="fr-FR" sz="2400" dirty="0" smtClean="0"/>
              <a:t>	</a:t>
            </a:r>
            <a:endParaRPr lang="fr-FR" sz="2400" b="1" dirty="0" smtClean="0"/>
          </a:p>
          <a:p>
            <a:pPr eaLnBrk="1" hangingPunct="1"/>
            <a:endParaRPr lang="fr-FR" sz="2800" dirty="0" smtClean="0">
              <a:ea typeface="ＭＳ Ｐゴシック" pitchFamily="1" charset="-128"/>
              <a:cs typeface="ＭＳ Ｐゴシック" pitchFamily="1" charset="-128"/>
            </a:endParaRPr>
          </a:p>
        </p:txBody>
      </p:sp>
      <p:sp>
        <p:nvSpPr>
          <p:cNvPr id="18437" name="ZoneTexte 5"/>
          <p:cNvSpPr txBox="1">
            <a:spLocks noChangeArrowheads="1"/>
          </p:cNvSpPr>
          <p:nvPr/>
        </p:nvSpPr>
        <p:spPr bwMode="auto">
          <a:xfrm>
            <a:off x="1171575" y="5949280"/>
            <a:ext cx="3562350" cy="369888"/>
          </a:xfrm>
          <a:prstGeom prst="rect">
            <a:avLst/>
          </a:prstGeom>
          <a:noFill/>
          <a:ln w="9525">
            <a:noFill/>
            <a:miter lim="800000"/>
            <a:headEnd/>
            <a:tailEnd/>
          </a:ln>
        </p:spPr>
        <p:txBody>
          <a:bodyPr wrap="none">
            <a:prstTxWarp prst="textNoShape">
              <a:avLst/>
            </a:prstTxWarp>
            <a:spAutoFit/>
          </a:bodyPr>
          <a:lstStyle/>
          <a:p>
            <a:r>
              <a:rPr lang="fr-FR" i="1" dirty="0">
                <a:solidFill>
                  <a:srgbClr val="6D6452"/>
                </a:solidFill>
              </a:rPr>
              <a:t>* Participation pour 2015 &amp; 2016</a:t>
            </a:r>
          </a:p>
        </p:txBody>
      </p:sp>
      <p:sp>
        <p:nvSpPr>
          <p:cNvPr id="18438" name="ZoneTexte 6"/>
          <p:cNvSpPr txBox="1">
            <a:spLocks noChangeArrowheads="1"/>
          </p:cNvSpPr>
          <p:nvPr/>
        </p:nvSpPr>
        <p:spPr bwMode="auto">
          <a:xfrm>
            <a:off x="4494213" y="1690960"/>
            <a:ext cx="4791075" cy="369888"/>
          </a:xfrm>
          <a:prstGeom prst="rect">
            <a:avLst/>
          </a:prstGeom>
          <a:noFill/>
          <a:ln w="9525">
            <a:noFill/>
            <a:miter lim="800000"/>
            <a:headEnd/>
            <a:tailEnd/>
          </a:ln>
        </p:spPr>
        <p:txBody>
          <a:bodyPr wrap="none">
            <a:prstTxWarp prst="textNoShape">
              <a:avLst/>
            </a:prstTxWarp>
            <a:spAutoFit/>
          </a:bodyPr>
          <a:lstStyle/>
          <a:p>
            <a:r>
              <a:rPr lang="fr-FR" i="1" dirty="0"/>
              <a:t>2017-2018		  2016-2017</a:t>
            </a:r>
            <a:r>
              <a:rPr lang="fr-FR" sz="1400" i="1" dirty="0"/>
              <a:t>		2015-2016</a:t>
            </a:r>
            <a:endParaRPr lang="fr-FR" i="1" dirty="0"/>
          </a:p>
        </p:txBody>
      </p:sp>
      <p:sp>
        <p:nvSpPr>
          <p:cNvPr id="7" name="Titre 1"/>
          <p:cNvSpPr txBox="1">
            <a:spLocks/>
          </p:cNvSpPr>
          <p:nvPr/>
        </p:nvSpPr>
        <p:spPr>
          <a:xfrm>
            <a:off x="1619672" y="260648"/>
            <a:ext cx="5609437"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smtClean="0"/>
              <a:t>Les recettes</a:t>
            </a:r>
            <a:endParaRPr lang="fr-FR" dirty="0"/>
          </a:p>
        </p:txBody>
      </p:sp>
    </p:spTree>
    <p:extLst>
      <p:ext uri="{BB962C8B-B14F-4D97-AF65-F5344CB8AC3E}">
        <p14:creationId xmlns:p14="http://schemas.microsoft.com/office/powerpoint/2010/main" val="162793888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Espace réservé du contenu 2"/>
          <p:cNvSpPr>
            <a:spLocks noGrp="1"/>
          </p:cNvSpPr>
          <p:nvPr>
            <p:ph idx="1"/>
          </p:nvPr>
        </p:nvSpPr>
        <p:spPr>
          <a:xfrm>
            <a:off x="214313" y="1177925"/>
            <a:ext cx="8929687" cy="5680075"/>
          </a:xfrm>
        </p:spPr>
        <p:txBody>
          <a:bodyPr/>
          <a:lstStyle/>
          <a:p>
            <a:pPr eaLnBrk="1" hangingPunct="1">
              <a:spcBef>
                <a:spcPts val="1200"/>
              </a:spcBef>
            </a:pPr>
            <a:r>
              <a:rPr lang="fr-FR" sz="1800" dirty="0" smtClean="0">
                <a:ea typeface="ＭＳ Ｐゴシック" pitchFamily="1" charset="-128"/>
                <a:cs typeface="ＭＳ Ｐゴシック" pitchFamily="1" charset="-128"/>
              </a:rPr>
              <a:t>Salaires 					           12957    	</a:t>
            </a:r>
            <a:r>
              <a:rPr lang="fr-FR" sz="1400" dirty="0" smtClean="0">
                <a:ea typeface="ＭＳ Ｐゴシック" pitchFamily="1" charset="-128"/>
                <a:cs typeface="ＭＳ Ｐゴシック" pitchFamily="1" charset="-128"/>
              </a:rPr>
              <a:t>32278</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17510</a:t>
            </a:r>
          </a:p>
          <a:p>
            <a:pPr eaLnBrk="1" hangingPunct="1">
              <a:spcBef>
                <a:spcPts val="1200"/>
              </a:spcBef>
            </a:pPr>
            <a:r>
              <a:rPr lang="fr-FR" sz="1800" dirty="0" smtClean="0">
                <a:ea typeface="ＭＳ Ｐゴシック" pitchFamily="1" charset="-128"/>
                <a:cs typeface="ＭＳ Ｐゴシック" pitchFamily="1" charset="-128"/>
              </a:rPr>
              <a:t>Cours de Tours			 	            17803          </a:t>
            </a:r>
            <a:r>
              <a:rPr lang="fr-FR" sz="1400" dirty="0" smtClean="0">
                <a:ea typeface="ＭＳ Ｐゴシック" pitchFamily="1" charset="-128"/>
                <a:cs typeface="ＭＳ Ｐゴシック" pitchFamily="1" charset="-128"/>
              </a:rPr>
              <a:t>7930	12347</a:t>
            </a:r>
          </a:p>
          <a:p>
            <a:pPr eaLnBrk="1" hangingPunct="1">
              <a:spcBef>
                <a:spcPts val="1200"/>
              </a:spcBef>
            </a:pPr>
            <a:r>
              <a:rPr lang="fr-FR" sz="1800" dirty="0" smtClean="0">
                <a:ea typeface="ＭＳ Ｐゴシック" pitchFamily="1" charset="-128"/>
                <a:cs typeface="ＭＳ Ｐゴシック" pitchFamily="1" charset="-128"/>
              </a:rPr>
              <a:t>Cours sciences fondamentales (2015)	   	                -	   </a:t>
            </a:r>
            <a:r>
              <a:rPr lang="fr-FR" sz="1400" dirty="0" smtClean="0">
                <a:ea typeface="ＭＳ Ｐゴシック" pitchFamily="1" charset="-128"/>
                <a:cs typeface="ＭＳ Ｐゴシック" pitchFamily="1" charset="-128"/>
              </a:rPr>
              <a:t>-	  233</a:t>
            </a:r>
          </a:p>
          <a:p>
            <a:pPr eaLnBrk="1" hangingPunct="1">
              <a:spcBef>
                <a:spcPts val="1200"/>
              </a:spcBef>
            </a:pPr>
            <a:r>
              <a:rPr lang="fr-FR" sz="1800" dirty="0" smtClean="0">
                <a:ea typeface="ＭＳ Ｐゴシック" pitchFamily="1" charset="-128"/>
                <a:cs typeface="ＭＳ Ｐゴシック" pitchFamily="1" charset="-128"/>
              </a:rPr>
              <a:t>Contrôle des connaissances	    		             3584	 </a:t>
            </a:r>
            <a:r>
              <a:rPr lang="fr-FR" sz="1400" dirty="0" smtClean="0">
                <a:ea typeface="ＭＳ Ｐゴシック" pitchFamily="1" charset="-128"/>
                <a:cs typeface="ＭＳ Ｐゴシック" pitchFamily="1" charset="-128"/>
              </a:rPr>
              <a:t>4753</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2594</a:t>
            </a:r>
          </a:p>
          <a:p>
            <a:pPr eaLnBrk="1" hangingPunct="1">
              <a:spcBef>
                <a:spcPts val="1200"/>
              </a:spcBef>
            </a:pPr>
            <a:r>
              <a:rPr lang="fr-FR" sz="1800" dirty="0" smtClean="0">
                <a:ea typeface="ＭＳ Ｐゴシック" pitchFamily="1" charset="-128"/>
                <a:cs typeface="ＭＳ Ｐゴシック" pitchFamily="1" charset="-128"/>
              </a:rPr>
              <a:t>Frais bureau (</a:t>
            </a:r>
            <a:r>
              <a:rPr lang="fr-FR" sz="1800" i="1" dirty="0" smtClean="0">
                <a:ea typeface="ＭＳ Ｐゴシック" pitchFamily="1" charset="-128"/>
                <a:cs typeface="ＭＳ Ｐゴシック" pitchFamily="1" charset="-128"/>
              </a:rPr>
              <a:t>déplacements, repas, hôtel</a:t>
            </a:r>
            <a:r>
              <a:rPr lang="fr-FR" sz="1800" dirty="0" smtClean="0">
                <a:ea typeface="ＭＳ Ｐゴシック" pitchFamily="1" charset="-128"/>
                <a:cs typeface="ＭＳ Ｐゴシック" pitchFamily="1" charset="-128"/>
              </a:rPr>
              <a:t>):		           22211          </a:t>
            </a:r>
            <a:r>
              <a:rPr lang="fr-FR" sz="1400" dirty="0" smtClean="0">
                <a:ea typeface="ＭＳ Ｐゴシック" pitchFamily="1" charset="-128"/>
                <a:cs typeface="ＭＳ Ｐゴシック" pitchFamily="1" charset="-128"/>
              </a:rPr>
              <a:t>19458</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18992</a:t>
            </a:r>
          </a:p>
          <a:p>
            <a:pPr eaLnBrk="1" hangingPunct="1">
              <a:spcBef>
                <a:spcPts val="1200"/>
              </a:spcBef>
            </a:pPr>
            <a:r>
              <a:rPr lang="fr-FR" sz="1800" dirty="0" smtClean="0">
                <a:ea typeface="ＭＳ Ｐゴシック" pitchFamily="1" charset="-128"/>
                <a:cs typeface="ＭＳ Ｐゴシック" pitchFamily="1" charset="-128"/>
              </a:rPr>
              <a:t>Fournitures  </a:t>
            </a:r>
            <a:r>
              <a:rPr lang="fr-FR" sz="1600" dirty="0" smtClean="0">
                <a:ea typeface="ＭＳ Ｐゴシック" pitchFamily="1" charset="-128"/>
                <a:cs typeface="ＭＳ Ｐゴシック" pitchFamily="1" charset="-128"/>
              </a:rPr>
              <a:t>(</a:t>
            </a:r>
            <a:r>
              <a:rPr lang="fr-FR" sz="1600" i="1" dirty="0" smtClean="0">
                <a:ea typeface="ＭＳ Ｐゴシック" pitchFamily="1" charset="-128"/>
                <a:cs typeface="ＭＳ Ｐゴシック" pitchFamily="1" charset="-128"/>
              </a:rPr>
              <a:t>FMC </a:t>
            </a:r>
            <a:r>
              <a:rPr lang="fr-FR" sz="1600" i="1" dirty="0" err="1" smtClean="0">
                <a:ea typeface="ＭＳ Ｐゴシック" pitchFamily="1" charset="-128"/>
                <a:cs typeface="ＭＳ Ｐゴシック" pitchFamily="1" charset="-128"/>
              </a:rPr>
              <a:t>prod</a:t>
            </a:r>
            <a:r>
              <a:rPr lang="fr-FR" sz="1600" dirty="0" smtClean="0">
                <a:ea typeface="ＭＳ Ｐゴシック" pitchFamily="1" charset="-128"/>
                <a:cs typeface="ＭＳ Ｐゴシック" pitchFamily="1" charset="-128"/>
              </a:rPr>
              <a:t>, </a:t>
            </a:r>
            <a:r>
              <a:rPr lang="fr-FR" sz="1600" i="1" dirty="0" smtClean="0">
                <a:ea typeface="ＭＳ Ｐゴシック" pitchFamily="1" charset="-128"/>
                <a:cs typeface="ＭＳ Ｐゴシック" pitchFamily="1" charset="-128"/>
              </a:rPr>
              <a:t>timbres, clés USB</a:t>
            </a:r>
            <a:r>
              <a:rPr lang="fr-FR" sz="1600" dirty="0" smtClean="0">
                <a:ea typeface="ＭＳ Ｐゴシック" pitchFamily="1" charset="-128"/>
                <a:cs typeface="ＭＳ Ｐゴシック" pitchFamily="1" charset="-128"/>
              </a:rPr>
              <a:t>…</a:t>
            </a:r>
            <a:r>
              <a:rPr lang="fr-FR" sz="1600" i="1" dirty="0" smtClean="0">
                <a:ea typeface="ＭＳ Ｐゴシック" pitchFamily="1" charset="-128"/>
                <a:cs typeface="ＭＳ Ｐゴシック" pitchFamily="1" charset="-128"/>
              </a:rPr>
              <a:t>Frais bancaires</a:t>
            </a:r>
            <a:r>
              <a:rPr lang="fr-FR" sz="1600" dirty="0" smtClean="0">
                <a:ea typeface="ＭＳ Ｐゴシック" pitchFamily="1" charset="-128"/>
                <a:cs typeface="ＭＳ Ｐゴシック" pitchFamily="1" charset="-128"/>
              </a:rPr>
              <a:t>)</a:t>
            </a:r>
            <a:r>
              <a:rPr lang="fr-FR" sz="1800" dirty="0" smtClean="0">
                <a:ea typeface="ＭＳ Ｐゴシック" pitchFamily="1" charset="-128"/>
                <a:cs typeface="ＭＳ Ｐゴシック" pitchFamily="1" charset="-128"/>
              </a:rPr>
              <a:t>       3550	</a:t>
            </a:r>
            <a:r>
              <a:rPr lang="fr-FR" sz="1400" dirty="0" smtClean="0">
                <a:ea typeface="ＭＳ Ｐゴシック" pitchFamily="1" charset="-128"/>
                <a:cs typeface="ＭＳ Ｐゴシック" pitchFamily="1" charset="-128"/>
              </a:rPr>
              <a:t>1828</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880</a:t>
            </a:r>
            <a:r>
              <a:rPr lang="fr-FR" sz="1800" dirty="0" smtClean="0">
                <a:ea typeface="ＭＳ Ｐゴシック" pitchFamily="1" charset="-128"/>
                <a:cs typeface="ＭＳ Ｐゴシック" pitchFamily="1" charset="-128"/>
              </a:rPr>
              <a:t>	</a:t>
            </a:r>
          </a:p>
          <a:p>
            <a:pPr eaLnBrk="1" hangingPunct="1">
              <a:spcBef>
                <a:spcPts val="1200"/>
              </a:spcBef>
            </a:pPr>
            <a:r>
              <a:rPr lang="fr-FR" sz="1800" dirty="0" smtClean="0">
                <a:ea typeface="ＭＳ Ｐゴシック" pitchFamily="1" charset="-128"/>
                <a:cs typeface="ＭＳ Ｐゴシック" pitchFamily="1" charset="-128"/>
              </a:rPr>
              <a:t>Primes aux candidats médaillés			                -	 </a:t>
            </a:r>
            <a:r>
              <a:rPr lang="fr-FR" sz="1400" dirty="0" smtClean="0">
                <a:ea typeface="ＭＳ Ｐゴシック" pitchFamily="1" charset="-128"/>
                <a:cs typeface="ＭＳ Ｐゴシック" pitchFamily="1" charset="-128"/>
              </a:rPr>
              <a:t>2100</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2 100</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2 100</a:t>
            </a:r>
          </a:p>
          <a:p>
            <a:pPr eaLnBrk="1" hangingPunct="1">
              <a:spcBef>
                <a:spcPts val="1200"/>
              </a:spcBef>
              <a:spcAft>
                <a:spcPts val="600"/>
              </a:spcAft>
            </a:pPr>
            <a:r>
              <a:rPr lang="fr-FR" sz="1800" dirty="0" smtClean="0">
                <a:ea typeface="ＭＳ Ｐゴシック" pitchFamily="1" charset="-128"/>
                <a:cs typeface="ＭＳ Ｐゴシック" pitchFamily="1" charset="-128"/>
              </a:rPr>
              <a:t>Frais Centre de Documentation (</a:t>
            </a:r>
            <a:r>
              <a:rPr lang="fr-FR" sz="1800" i="1" dirty="0" smtClean="0">
                <a:ea typeface="ＭＳ Ｐゴシック" pitchFamily="1" charset="-128"/>
                <a:cs typeface="ＭＳ Ｐゴシック" pitchFamily="1" charset="-128"/>
              </a:rPr>
              <a:t>abonnements, repas</a:t>
            </a:r>
            <a:r>
              <a:rPr lang="fr-FR" sz="1800" dirty="0" smtClean="0">
                <a:ea typeface="ＭＳ Ｐゴシック" pitchFamily="1" charset="-128"/>
                <a:cs typeface="ＭＳ Ｐゴシック" pitchFamily="1" charset="-128"/>
              </a:rPr>
              <a:t>)           873</a:t>
            </a:r>
            <a:r>
              <a:rPr lang="fr-FR" sz="1400" dirty="0" smtClean="0">
                <a:ea typeface="ＭＳ Ｐゴシック" pitchFamily="1" charset="-128"/>
                <a:cs typeface="ＭＳ Ｐゴシック" pitchFamily="1" charset="-128"/>
              </a:rPr>
              <a:t>             2864</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2445</a:t>
            </a:r>
          </a:p>
          <a:p>
            <a:pPr eaLnBrk="1" hangingPunct="1">
              <a:spcBef>
                <a:spcPts val="1200"/>
              </a:spcBef>
              <a:spcAft>
                <a:spcPts val="600"/>
              </a:spcAft>
            </a:pPr>
            <a:r>
              <a:rPr lang="fr-FR" sz="1800" dirty="0" smtClean="0">
                <a:ea typeface="ＭＳ Ｐゴシック" pitchFamily="1" charset="-128"/>
                <a:cs typeface="ＭＳ Ｐゴシック" pitchFamily="1" charset="-128"/>
              </a:rPr>
              <a:t>Hébergement internet (livret de l’interne)	                 711	 </a:t>
            </a:r>
            <a:r>
              <a:rPr lang="fr-FR" sz="1400" dirty="0" smtClean="0">
                <a:ea typeface="ＭＳ Ｐゴシック" pitchFamily="1" charset="-128"/>
                <a:cs typeface="ＭＳ Ｐゴシック" pitchFamily="1" charset="-128"/>
              </a:rPr>
              <a:t>   711</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711</a:t>
            </a:r>
          </a:p>
          <a:p>
            <a:pPr eaLnBrk="1" hangingPunct="1">
              <a:spcBef>
                <a:spcPts val="1200"/>
              </a:spcBef>
              <a:spcAft>
                <a:spcPts val="600"/>
              </a:spcAft>
            </a:pPr>
            <a:r>
              <a:rPr lang="fr-FR" sz="1800" dirty="0" err="1" smtClean="0">
                <a:ea typeface="ＭＳ Ｐゴシック" pitchFamily="1" charset="-128"/>
                <a:cs typeface="ＭＳ Ｐゴシック" pitchFamily="1" charset="-128"/>
              </a:rPr>
              <a:t>Theia</a:t>
            </a:r>
            <a:r>
              <a:rPr lang="fr-FR" sz="1800" dirty="0" smtClean="0">
                <a:ea typeface="ＭＳ Ｐゴシック" pitchFamily="1" charset="-128"/>
                <a:cs typeface="ＭＳ Ｐゴシック" pitchFamily="1" charset="-128"/>
              </a:rPr>
              <a:t>						   -	    </a:t>
            </a:r>
            <a:r>
              <a:rPr lang="fr-FR" sz="1400" dirty="0" smtClean="0">
                <a:ea typeface="ＭＳ Ｐゴシック" pitchFamily="1" charset="-128"/>
                <a:cs typeface="ＭＳ Ｐゴシック" pitchFamily="1" charset="-128"/>
              </a:rPr>
              <a:t>-</a:t>
            </a:r>
            <a:r>
              <a:rPr lang="fr-FR" sz="1800" dirty="0" smtClean="0">
                <a:ea typeface="ＭＳ Ｐゴシック" pitchFamily="1" charset="-128"/>
                <a:cs typeface="ＭＳ Ｐゴシック" pitchFamily="1" charset="-128"/>
              </a:rPr>
              <a:t>	 </a:t>
            </a:r>
            <a:r>
              <a:rPr lang="fr-FR" sz="1400" dirty="0" smtClean="0">
                <a:ea typeface="ＭＳ Ｐゴシック" pitchFamily="1" charset="-128"/>
                <a:cs typeface="ＭＳ Ｐゴシック" pitchFamily="1" charset="-128"/>
              </a:rPr>
              <a:t>6000</a:t>
            </a:r>
          </a:p>
          <a:p>
            <a:pPr eaLnBrk="1" hangingPunct="1">
              <a:spcBef>
                <a:spcPts val="1200"/>
              </a:spcBef>
              <a:spcAft>
                <a:spcPts val="600"/>
              </a:spcAft>
            </a:pPr>
            <a:r>
              <a:rPr lang="fr-FR" sz="2400" dirty="0" smtClean="0">
                <a:ea typeface="ＭＳ Ｐゴシック" pitchFamily="1" charset="-128"/>
                <a:cs typeface="ＭＳ Ｐゴシック" pitchFamily="1" charset="-128"/>
              </a:rPr>
              <a:t>TOTAL dépenses			         61 689   </a:t>
            </a:r>
            <a:r>
              <a:rPr lang="fr-FR" sz="2400" b="1" dirty="0" smtClean="0">
                <a:ea typeface="ＭＳ Ｐゴシック" pitchFamily="1" charset="-128"/>
                <a:cs typeface="ＭＳ Ｐゴシック" pitchFamily="1" charset="-128"/>
              </a:rPr>
              <a:t> </a:t>
            </a:r>
            <a:r>
              <a:rPr lang="fr-FR" sz="1800" b="1" dirty="0" smtClean="0">
                <a:ea typeface="ＭＳ Ｐゴシック" pitchFamily="1" charset="-128"/>
                <a:cs typeface="ＭＳ Ｐゴシック" pitchFamily="1" charset="-128"/>
              </a:rPr>
              <a:t>71923	63812</a:t>
            </a:r>
          </a:p>
          <a:p>
            <a:pPr eaLnBrk="1" hangingPunct="1">
              <a:spcBef>
                <a:spcPts val="1200"/>
              </a:spcBef>
              <a:spcAft>
                <a:spcPts val="600"/>
              </a:spcAft>
            </a:pPr>
            <a:endParaRPr lang="fr-FR" sz="2400" dirty="0" smtClean="0">
              <a:ea typeface="ＭＳ Ｐゴシック" pitchFamily="1" charset="-128"/>
              <a:cs typeface="ＭＳ Ｐゴシック" pitchFamily="1" charset="-128"/>
            </a:endParaRPr>
          </a:p>
          <a:p>
            <a:pPr eaLnBrk="1" hangingPunct="1">
              <a:spcBef>
                <a:spcPts val="1200"/>
              </a:spcBef>
              <a:spcAft>
                <a:spcPts val="600"/>
              </a:spcAft>
            </a:pPr>
            <a:endParaRPr lang="fr-FR" sz="2400" dirty="0" smtClean="0">
              <a:ea typeface="ＭＳ Ｐゴシック" pitchFamily="1" charset="-128"/>
              <a:cs typeface="ＭＳ Ｐゴシック" pitchFamily="1" charset="-128"/>
            </a:endParaRPr>
          </a:p>
        </p:txBody>
      </p:sp>
      <p:sp>
        <p:nvSpPr>
          <p:cNvPr id="20485" name="ZoneTexte 4"/>
          <p:cNvSpPr txBox="1">
            <a:spLocks noChangeArrowheads="1"/>
          </p:cNvSpPr>
          <p:nvPr/>
        </p:nvSpPr>
        <p:spPr bwMode="auto">
          <a:xfrm>
            <a:off x="4494213" y="808038"/>
            <a:ext cx="4840287" cy="369887"/>
          </a:xfrm>
          <a:prstGeom prst="rect">
            <a:avLst/>
          </a:prstGeom>
          <a:noFill/>
          <a:ln w="9525">
            <a:noFill/>
            <a:miter lim="800000"/>
            <a:headEnd/>
            <a:tailEnd/>
          </a:ln>
        </p:spPr>
        <p:txBody>
          <a:bodyPr wrap="none">
            <a:prstTxWarp prst="textNoShape">
              <a:avLst/>
            </a:prstTxWarp>
            <a:spAutoFit/>
          </a:bodyPr>
          <a:lstStyle/>
          <a:p>
            <a:r>
              <a:rPr lang="fr-FR" i="1"/>
              <a:t>                    2016-2017	</a:t>
            </a:r>
            <a:r>
              <a:rPr lang="fr-FR" sz="1400" i="1"/>
              <a:t>2015-2016	 2014-2015</a:t>
            </a:r>
            <a:endParaRPr lang="fr-FR" i="1"/>
          </a:p>
        </p:txBody>
      </p:sp>
      <p:sp>
        <p:nvSpPr>
          <p:cNvPr id="7" name="Titre 1"/>
          <p:cNvSpPr txBox="1">
            <a:spLocks/>
          </p:cNvSpPr>
          <p:nvPr/>
        </p:nvSpPr>
        <p:spPr>
          <a:xfrm>
            <a:off x="755576" y="113906"/>
            <a:ext cx="4464497" cy="794814"/>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smtClean="0"/>
              <a:t>Les dépenses</a:t>
            </a:r>
            <a:endParaRPr lang="fr-FR" dirty="0"/>
          </a:p>
        </p:txBody>
      </p:sp>
    </p:spTree>
    <p:extLst>
      <p:ext uri="{BB962C8B-B14F-4D97-AF65-F5344CB8AC3E}">
        <p14:creationId xmlns:p14="http://schemas.microsoft.com/office/powerpoint/2010/main" val="26186400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7832616"/>
              </p:ext>
            </p:extLst>
          </p:nvPr>
        </p:nvGraphicFramePr>
        <p:xfrm>
          <a:off x="539551" y="188640"/>
          <a:ext cx="8119490" cy="4569072"/>
        </p:xfrm>
        <a:graphic>
          <a:graphicData uri="http://schemas.openxmlformats.org/drawingml/2006/table">
            <a:tbl>
              <a:tblPr firstRow="1" bandRow="1">
                <a:tableStyleId>{5C22544A-7EE6-4342-B048-85BDC9FD1C3A}</a:tableStyleId>
              </a:tblPr>
              <a:tblGrid>
                <a:gridCol w="2538711"/>
                <a:gridCol w="2229746"/>
                <a:gridCol w="3351033"/>
              </a:tblGrid>
              <a:tr h="425265">
                <a:tc gridSpan="3">
                  <a:txBody>
                    <a:bodyPr/>
                    <a:lstStyle/>
                    <a:p>
                      <a:pPr algn="ctr" fontAlgn="b"/>
                      <a:r>
                        <a:rPr lang="fr-FR" sz="1900" b="1" i="0" u="none" strike="noStrike" dirty="0" smtClean="0">
                          <a:solidFill>
                            <a:schemeClr val="bg1"/>
                          </a:solidFill>
                          <a:effectLst/>
                          <a:latin typeface="Calibri"/>
                        </a:rPr>
                        <a:t>Membre</a:t>
                      </a:r>
                      <a:r>
                        <a:rPr lang="fr-FR" sz="1900" b="1" i="0" u="none" strike="noStrike" baseline="0" dirty="0" smtClean="0">
                          <a:solidFill>
                            <a:schemeClr val="bg1"/>
                          </a:solidFill>
                          <a:effectLst/>
                          <a:latin typeface="Calibri"/>
                        </a:rPr>
                        <a:t>s invités</a:t>
                      </a:r>
                      <a:endParaRPr lang="fr-FR" sz="1900" b="1" i="0" u="none" strike="noStrike" dirty="0">
                        <a:solidFill>
                          <a:schemeClr val="bg1"/>
                        </a:solidFill>
                        <a:effectLst/>
                        <a:latin typeface="Calibri"/>
                      </a:endParaRPr>
                    </a:p>
                  </a:txBody>
                  <a:tcPr marL="12700" marR="12700" marT="12700" marB="0" anchor="b"/>
                </a:tc>
                <a:tc hMerge="1">
                  <a:txBody>
                    <a:bodyPr/>
                    <a:lstStyle/>
                    <a:p>
                      <a:pPr algn="l" fontAlgn="b"/>
                      <a:endParaRPr lang="fr-FR" sz="1100" b="0" i="0" u="none" strike="noStrike">
                        <a:solidFill>
                          <a:srgbClr val="000000"/>
                        </a:solidFill>
                        <a:effectLst/>
                        <a:latin typeface="Calibri"/>
                      </a:endParaRPr>
                    </a:p>
                  </a:txBody>
                  <a:tcPr marL="12700" marR="12700" marT="12700" marB="0" anchor="b"/>
                </a:tc>
                <a:tc hMerge="1">
                  <a:txBody>
                    <a:bodyPr/>
                    <a:lstStyle/>
                    <a:p>
                      <a:pPr algn="l" fontAlgn="b"/>
                      <a:endParaRPr lang="fr-FR" sz="1100" b="0" i="0" u="none" strike="noStrike" dirty="0">
                        <a:solidFill>
                          <a:srgbClr val="000000"/>
                        </a:solidFill>
                        <a:effectLst/>
                        <a:latin typeface="Calibri"/>
                      </a:endParaRPr>
                    </a:p>
                  </a:txBody>
                  <a:tcPr marL="12700" marR="12700" marT="12700" marB="0" anchor="b"/>
                </a:tc>
              </a:tr>
              <a:tr h="460423">
                <a:tc>
                  <a:txBody>
                    <a:bodyPr/>
                    <a:lstStyle/>
                    <a:p>
                      <a:pPr algn="l" fontAlgn="b"/>
                      <a:r>
                        <a:rPr lang="fi-FI" sz="1900" b="0" i="0" u="none" strike="noStrike" dirty="0">
                          <a:solidFill>
                            <a:schemeClr val="tx2"/>
                          </a:solidFill>
                          <a:effectLst/>
                          <a:latin typeface="Calibri"/>
                        </a:rPr>
                        <a:t>Antoine</a:t>
                      </a:r>
                    </a:p>
                  </a:txBody>
                  <a:tcPr marL="12700" marR="12700" marT="12700" marB="0" anchor="b"/>
                </a:tc>
                <a:tc>
                  <a:txBody>
                    <a:bodyPr/>
                    <a:lstStyle/>
                    <a:p>
                      <a:pPr algn="l" fontAlgn="b"/>
                      <a:r>
                        <a:rPr lang="de-DE" sz="1900" b="0" i="0" u="none" strike="noStrike">
                          <a:solidFill>
                            <a:schemeClr val="tx2"/>
                          </a:solidFill>
                          <a:effectLst/>
                          <a:latin typeface="Calibri"/>
                        </a:rPr>
                        <a:t>Poichotte</a:t>
                      </a:r>
                    </a:p>
                  </a:txBody>
                  <a:tcPr marL="12700" marR="12700" marT="12700" marB="0" anchor="b"/>
                </a:tc>
                <a:tc>
                  <a:txBody>
                    <a:bodyPr/>
                    <a:lstStyle/>
                    <a:p>
                      <a:pPr algn="l" fontAlgn="b"/>
                      <a:r>
                        <a:rPr lang="fr-FR" sz="1900" b="0" i="0" u="none" strike="noStrike" dirty="0">
                          <a:solidFill>
                            <a:schemeClr val="tx2"/>
                          </a:solidFill>
                          <a:effectLst/>
                          <a:latin typeface="Calibri"/>
                        </a:rPr>
                        <a:t>Site </a:t>
                      </a:r>
                      <a:r>
                        <a:rPr lang="fr-FR" sz="1900" b="0" i="0" u="none" strike="noStrike" dirty="0" smtClean="0">
                          <a:solidFill>
                            <a:schemeClr val="tx2"/>
                          </a:solidFill>
                          <a:effectLst/>
                          <a:latin typeface="Calibri"/>
                        </a:rPr>
                        <a:t>internet et PND</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a:solidFill>
                            <a:schemeClr val="tx2"/>
                          </a:solidFill>
                          <a:effectLst/>
                          <a:latin typeface="Calibri"/>
                        </a:rPr>
                        <a:t>Jean</a:t>
                      </a:r>
                    </a:p>
                  </a:txBody>
                  <a:tcPr marL="12700" marR="12700" marT="12700" marB="0" anchor="b"/>
                </a:tc>
                <a:tc>
                  <a:txBody>
                    <a:bodyPr/>
                    <a:lstStyle/>
                    <a:p>
                      <a:pPr algn="l" fontAlgn="b"/>
                      <a:r>
                        <a:rPr lang="pt-BR" sz="1900" b="0" i="0" u="none" strike="noStrike">
                          <a:solidFill>
                            <a:schemeClr val="tx2"/>
                          </a:solidFill>
                          <a:effectLst/>
                          <a:latin typeface="Calibri"/>
                        </a:rPr>
                        <a:t>Brilhault</a:t>
                      </a:r>
                    </a:p>
                  </a:txBody>
                  <a:tcPr marL="12700" marR="12700" marT="12700" marB="0" anchor="b"/>
                </a:tc>
                <a:tc>
                  <a:txBody>
                    <a:bodyPr/>
                    <a:lstStyle/>
                    <a:p>
                      <a:pPr algn="l" fontAlgn="b"/>
                      <a:r>
                        <a:rPr lang="fr-FR" sz="1900" b="0" i="0" u="none" strike="noStrike" dirty="0">
                          <a:solidFill>
                            <a:schemeClr val="tx2"/>
                          </a:solidFill>
                          <a:effectLst/>
                          <a:latin typeface="Calibri"/>
                        </a:rPr>
                        <a:t>Responsable </a:t>
                      </a:r>
                      <a:r>
                        <a:rPr lang="fr-FR" sz="1900" b="0" i="0" u="none" strike="noStrike" dirty="0" smtClean="0">
                          <a:solidFill>
                            <a:schemeClr val="tx2"/>
                          </a:solidFill>
                          <a:effectLst/>
                          <a:latin typeface="Calibri"/>
                        </a:rPr>
                        <a:t>Cours Tours (DESC)</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a:solidFill>
                            <a:schemeClr val="tx2"/>
                          </a:solidFill>
                          <a:effectLst/>
                          <a:latin typeface="Calibri"/>
                        </a:rPr>
                        <a:t>Dominique</a:t>
                      </a:r>
                    </a:p>
                  </a:txBody>
                  <a:tcPr marL="12700" marR="12700" marT="12700" marB="0" anchor="b"/>
                </a:tc>
                <a:tc>
                  <a:txBody>
                    <a:bodyPr/>
                    <a:lstStyle/>
                    <a:p>
                      <a:pPr algn="l" fontAlgn="b"/>
                      <a:r>
                        <a:rPr lang="fr-FR" sz="1900" b="0" i="0" u="none" strike="noStrike" dirty="0" err="1" smtClean="0">
                          <a:solidFill>
                            <a:schemeClr val="tx2"/>
                          </a:solidFill>
                          <a:effectLst/>
                          <a:latin typeface="Calibri"/>
                        </a:rPr>
                        <a:t>Chauveaux</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smtClean="0">
                          <a:solidFill>
                            <a:schemeClr val="tx2"/>
                          </a:solidFill>
                          <a:effectLst/>
                          <a:latin typeface="Calibri"/>
                        </a:rPr>
                        <a:t>EBOT-UEMS</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endParaRPr lang="fr-FR" sz="1900" b="0" i="0" u="none" strike="noStrike" dirty="0">
                        <a:solidFill>
                          <a:schemeClr val="tx2"/>
                        </a:solidFill>
                        <a:effectLst/>
                        <a:latin typeface="Calibri"/>
                      </a:endParaRPr>
                    </a:p>
                  </a:txBody>
                  <a:tcPr marL="12700" marR="12700" marT="12700" marB="0" anchor="b"/>
                </a:tc>
                <a:tc>
                  <a:txBody>
                    <a:bodyPr/>
                    <a:lstStyle/>
                    <a:p>
                      <a:pPr algn="l" fontAlgn="b"/>
                      <a:endParaRPr lang="fr-FR" sz="1900" b="0" i="0" u="none" strike="noStrike" dirty="0">
                        <a:solidFill>
                          <a:schemeClr val="tx2"/>
                        </a:solidFill>
                        <a:effectLst/>
                        <a:latin typeface="Calibri"/>
                      </a:endParaRPr>
                    </a:p>
                  </a:txBody>
                  <a:tcPr marL="12700" marR="12700" marT="12700" marB="0" anchor="b"/>
                </a:tc>
                <a:tc>
                  <a:txBody>
                    <a:bodyPr/>
                    <a:lstStyle/>
                    <a:p>
                      <a:pPr algn="l" fontAlgn="b"/>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smtClean="0">
                          <a:solidFill>
                            <a:schemeClr val="tx2"/>
                          </a:solidFill>
                          <a:effectLst/>
                          <a:latin typeface="Calibri"/>
                        </a:rPr>
                        <a:t>Franck</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smtClean="0">
                          <a:solidFill>
                            <a:schemeClr val="tx2"/>
                          </a:solidFill>
                          <a:effectLst/>
                          <a:latin typeface="Calibri"/>
                        </a:rPr>
                        <a:t>Fitoussi</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a:solidFill>
                            <a:schemeClr val="tx2"/>
                          </a:solidFill>
                          <a:effectLst/>
                          <a:latin typeface="Calibri"/>
                        </a:rPr>
                        <a:t>Secrétaire Général </a:t>
                      </a:r>
                      <a:r>
                        <a:rPr lang="fr-FR" sz="1900" b="0" i="0" u="none" strike="noStrike" dirty="0" smtClean="0">
                          <a:solidFill>
                            <a:schemeClr val="tx2"/>
                          </a:solidFill>
                          <a:effectLst/>
                          <a:latin typeface="Calibri"/>
                        </a:rPr>
                        <a:t>CNP SOFCOT</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smtClean="0">
                          <a:solidFill>
                            <a:schemeClr val="tx2"/>
                          </a:solidFill>
                          <a:effectLst/>
                          <a:latin typeface="Calibri"/>
                        </a:rPr>
                        <a:t>Emmanuel</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hr-HR" sz="1900" b="0" i="0" u="none" strike="noStrike" dirty="0" smtClean="0">
                          <a:solidFill>
                            <a:schemeClr val="tx2"/>
                          </a:solidFill>
                          <a:effectLst/>
                          <a:latin typeface="Calibri"/>
                        </a:rPr>
                        <a:t>Masmejean</a:t>
                      </a:r>
                      <a:endParaRPr lang="hr-H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a:solidFill>
                            <a:schemeClr val="tx2"/>
                          </a:solidFill>
                          <a:effectLst/>
                          <a:latin typeface="Calibri"/>
                        </a:rPr>
                        <a:t>DFMS-DFMSA</a:t>
                      </a:r>
                    </a:p>
                  </a:txBody>
                  <a:tcPr marL="12700" marR="12700" marT="12700" marB="0" anchor="b"/>
                </a:tc>
              </a:tr>
              <a:tr h="460423">
                <a:tc>
                  <a:txBody>
                    <a:bodyPr/>
                    <a:lstStyle/>
                    <a:p>
                      <a:pPr algn="l" fontAlgn="b"/>
                      <a:r>
                        <a:rPr lang="fi-FI" sz="1900" b="0" i="0" u="none" strike="noStrike" dirty="0" err="1">
                          <a:solidFill>
                            <a:schemeClr val="tx2"/>
                          </a:solidFill>
                          <a:effectLst/>
                          <a:latin typeface="Calibri"/>
                        </a:rPr>
                        <a:t>Sylvain</a:t>
                      </a:r>
                      <a:endParaRPr lang="fi-FI"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err="1">
                          <a:solidFill>
                            <a:schemeClr val="tx2"/>
                          </a:solidFill>
                          <a:effectLst/>
                          <a:latin typeface="Calibri"/>
                        </a:rPr>
                        <a:t>Terver</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a:solidFill>
                            <a:schemeClr val="tx2"/>
                          </a:solidFill>
                          <a:effectLst/>
                          <a:latin typeface="Calibri"/>
                        </a:rPr>
                        <a:t>Francophonie</a:t>
                      </a:r>
                    </a:p>
                  </a:txBody>
                  <a:tcPr marL="12700" marR="12700" marT="12700" marB="0" anchor="b"/>
                </a:tc>
              </a:tr>
              <a:tr h="460423">
                <a:tc>
                  <a:txBody>
                    <a:bodyPr/>
                    <a:lstStyle/>
                    <a:p>
                      <a:pPr algn="l" fontAlgn="b"/>
                      <a:r>
                        <a:rPr lang="nl-NL" sz="1900" b="0" i="0" u="none" strike="noStrike" dirty="0" err="1">
                          <a:solidFill>
                            <a:schemeClr val="tx2"/>
                          </a:solidFill>
                          <a:effectLst/>
                          <a:latin typeface="Calibri"/>
                        </a:rPr>
                        <a:t>Raphaël</a:t>
                      </a:r>
                      <a:r>
                        <a:rPr lang="nl-NL" sz="1900" b="0" i="0" u="none" strike="noStrike" dirty="0">
                          <a:solidFill>
                            <a:schemeClr val="tx2"/>
                          </a:solidFill>
                          <a:effectLst/>
                          <a:latin typeface="Calibri"/>
                        </a:rPr>
                        <a:t> </a:t>
                      </a:r>
                    </a:p>
                  </a:txBody>
                  <a:tcPr marL="12700" marR="12700" marT="12700" marB="0" anchor="b"/>
                </a:tc>
                <a:tc>
                  <a:txBody>
                    <a:bodyPr/>
                    <a:lstStyle/>
                    <a:p>
                      <a:pPr algn="l" fontAlgn="b"/>
                      <a:r>
                        <a:rPr lang="en-US" sz="1900" b="0" i="0" u="none" strike="noStrike">
                          <a:solidFill>
                            <a:schemeClr val="tx2"/>
                          </a:solidFill>
                          <a:effectLst/>
                          <a:latin typeface="Calibri"/>
                        </a:rPr>
                        <a:t>Vialle</a:t>
                      </a:r>
                    </a:p>
                  </a:txBody>
                  <a:tcPr marL="12700" marR="12700" marT="12700" marB="0" anchor="b"/>
                </a:tc>
                <a:tc>
                  <a:txBody>
                    <a:bodyPr/>
                    <a:lstStyle/>
                    <a:p>
                      <a:pPr algn="l" fontAlgn="b"/>
                      <a:r>
                        <a:rPr lang="ro-RO" sz="1900" b="0" i="0" u="none" strike="noStrike" dirty="0">
                          <a:solidFill>
                            <a:schemeClr val="tx2"/>
                          </a:solidFill>
                          <a:effectLst/>
                          <a:latin typeface="Calibri"/>
                        </a:rPr>
                        <a:t>Centre de Documentation</a:t>
                      </a:r>
                    </a:p>
                  </a:txBody>
                  <a:tcPr marL="12700" marR="12700" marT="12700" marB="0" anchor="b"/>
                </a:tc>
              </a:tr>
              <a:tr h="460423">
                <a:tc>
                  <a:txBody>
                    <a:bodyPr/>
                    <a:lstStyle/>
                    <a:p>
                      <a:pPr algn="l" fontAlgn="b"/>
                      <a:r>
                        <a:rPr lang="fr-FR" sz="1900" b="0" i="0" u="none" strike="noStrike" baseline="0" dirty="0" smtClean="0">
                          <a:solidFill>
                            <a:schemeClr val="tx2"/>
                          </a:solidFill>
                          <a:effectLst/>
                          <a:latin typeface="+mn-lt"/>
                        </a:rPr>
                        <a:t>Philippe</a:t>
                      </a:r>
                      <a:endParaRPr lang="fr-FR" sz="19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900" b="0" i="0" u="none" strike="noStrike" baseline="0" dirty="0" err="1" smtClean="0">
                          <a:solidFill>
                            <a:schemeClr val="tx2"/>
                          </a:solidFill>
                          <a:effectLst/>
                          <a:latin typeface="+mn-lt"/>
                        </a:rPr>
                        <a:t>Massin</a:t>
                      </a:r>
                      <a:endParaRPr lang="fr-FR" sz="19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c>
                  <a:txBody>
                    <a:bodyPr/>
                    <a:lstStyle/>
                    <a:p>
                      <a:pPr algn="l" fontAlgn="b"/>
                      <a:r>
                        <a:rPr lang="fr-FR" sz="1900" b="0" i="0" u="none" strike="noStrike" dirty="0" smtClean="0">
                          <a:solidFill>
                            <a:schemeClr val="tx2"/>
                          </a:solidFill>
                          <a:effectLst/>
                          <a:latin typeface="Calibri"/>
                        </a:rPr>
                        <a:t>OTSR</a:t>
                      </a:r>
                      <a:endParaRPr lang="fr-FR" sz="1900" b="0" i="0" u="none" strike="noStrike" dirty="0">
                        <a:solidFill>
                          <a:schemeClr val="tx2"/>
                        </a:solidFill>
                        <a:effectLst/>
                        <a:latin typeface="Calibri"/>
                      </a:endParaRPr>
                    </a:p>
                  </a:txBody>
                  <a:tcPr marL="12700" marR="12700" marT="12700" marB="0" anchor="b">
                    <a:solidFill>
                      <a:schemeClr val="tx2">
                        <a:lumMod val="20000"/>
                        <a:lumOff val="80000"/>
                      </a:schemeClr>
                    </a:solidFill>
                  </a:tcPr>
                </a:tc>
              </a:tr>
            </a:tbl>
          </a:graphicData>
        </a:graphic>
      </p:graphicFrame>
      <p:pic>
        <p:nvPicPr>
          <p:cNvPr id="3" name="Image 2" descr="Myri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4905295"/>
            <a:ext cx="1826540" cy="1952705"/>
          </a:xfrm>
          <a:prstGeom prst="rect">
            <a:avLst/>
          </a:prstGeom>
        </p:spPr>
      </p:pic>
      <p:sp>
        <p:nvSpPr>
          <p:cNvPr id="5" name="ZoneTexte 4"/>
          <p:cNvSpPr txBox="1"/>
          <p:nvPr/>
        </p:nvSpPr>
        <p:spPr>
          <a:xfrm>
            <a:off x="1763688" y="5949280"/>
            <a:ext cx="1768433" cy="369332"/>
          </a:xfrm>
          <a:prstGeom prst="rect">
            <a:avLst/>
          </a:prstGeom>
          <a:noFill/>
        </p:spPr>
        <p:txBody>
          <a:bodyPr wrap="none" rtlCol="0">
            <a:spAutoFit/>
          </a:bodyPr>
          <a:lstStyle/>
          <a:p>
            <a:r>
              <a:rPr lang="fr-FR" dirty="0" smtClean="0">
                <a:latin typeface="Apple Chancery" charset="0"/>
                <a:ea typeface="Apple Chancery" charset="0"/>
                <a:cs typeface="Apple Chancery" charset="0"/>
              </a:rPr>
              <a:t>Myriam Rachdi</a:t>
            </a:r>
            <a:endParaRPr lang="fr-FR" dirty="0">
              <a:latin typeface="Apple Chancery" charset="0"/>
              <a:ea typeface="Apple Chancery" charset="0"/>
              <a:cs typeface="Apple Chancery" charset="0"/>
            </a:endParaRPr>
          </a:p>
        </p:txBody>
      </p:sp>
      <p:pic>
        <p:nvPicPr>
          <p:cNvPr id="6" name="Image 5" descr="Capture d’écran 2016-11-01 à 08.38.32.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111387419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Espace réservé du contenu 2"/>
          <p:cNvSpPr>
            <a:spLocks noGrp="1"/>
          </p:cNvSpPr>
          <p:nvPr>
            <p:ph idx="1"/>
          </p:nvPr>
        </p:nvSpPr>
        <p:spPr>
          <a:xfrm>
            <a:off x="214313" y="1484784"/>
            <a:ext cx="8701087" cy="4999038"/>
          </a:xfrm>
        </p:spPr>
        <p:txBody>
          <a:bodyPr/>
          <a:lstStyle/>
          <a:p>
            <a:pPr eaLnBrk="1" hangingPunct="1">
              <a:spcBef>
                <a:spcPts val="1200"/>
              </a:spcBef>
              <a:spcAft>
                <a:spcPts val="600"/>
              </a:spcAft>
            </a:pPr>
            <a:endParaRPr lang="fr-FR" sz="2400" dirty="0" smtClean="0">
              <a:ea typeface="ＭＳ Ｐゴシック" pitchFamily="1" charset="-128"/>
              <a:cs typeface="ＭＳ Ｐゴシック" pitchFamily="1" charset="-128"/>
            </a:endParaRPr>
          </a:p>
          <a:p>
            <a:pPr eaLnBrk="1" hangingPunct="1">
              <a:spcBef>
                <a:spcPts val="1200"/>
              </a:spcBef>
              <a:spcAft>
                <a:spcPts val="600"/>
              </a:spcAft>
            </a:pPr>
            <a:endParaRPr lang="fr-FR" sz="2400" dirty="0" smtClean="0">
              <a:ea typeface="ＭＳ Ｐゴシック" pitchFamily="1" charset="-128"/>
              <a:cs typeface="ＭＳ Ｐゴシック" pitchFamily="1" charset="-128"/>
            </a:endParaRPr>
          </a:p>
          <a:p>
            <a:pPr eaLnBrk="1" hangingPunct="1">
              <a:spcBef>
                <a:spcPts val="1200"/>
              </a:spcBef>
              <a:spcAft>
                <a:spcPts val="600"/>
              </a:spcAft>
            </a:pPr>
            <a:r>
              <a:rPr lang="fr-FR" sz="2400" dirty="0" smtClean="0">
                <a:ea typeface="ＭＳ Ｐゴシック" pitchFamily="1" charset="-128"/>
                <a:cs typeface="ＭＳ Ｐゴシック" pitchFamily="1" charset="-128"/>
              </a:rPr>
              <a:t>Résultat de l’exercice		   10 852	</a:t>
            </a:r>
            <a:r>
              <a:rPr lang="fr-FR" sz="2000" i="1" dirty="0" smtClean="0">
                <a:ea typeface="ＭＳ Ｐゴシック" pitchFamily="1" charset="-128"/>
                <a:cs typeface="ＭＳ Ｐゴシック" pitchFamily="1" charset="-128"/>
              </a:rPr>
              <a:t>-11185</a:t>
            </a:r>
            <a:r>
              <a:rPr lang="fr-FR" sz="2400" dirty="0" smtClean="0">
                <a:ea typeface="ＭＳ Ｐゴシック" pitchFamily="1" charset="-128"/>
                <a:cs typeface="ＭＳ Ｐゴシック" pitchFamily="1" charset="-128"/>
              </a:rPr>
              <a:t>      </a:t>
            </a:r>
            <a:r>
              <a:rPr lang="fr-FR" sz="2000" i="1" dirty="0" smtClean="0">
                <a:ea typeface="ＭＳ Ｐゴシック" pitchFamily="1" charset="-128"/>
                <a:cs typeface="ＭＳ Ｐゴシック" pitchFamily="1" charset="-128"/>
              </a:rPr>
              <a:t>-19242</a:t>
            </a:r>
            <a:endParaRPr lang="fr-FR" sz="2400" i="1" dirty="0" smtClean="0">
              <a:ea typeface="ＭＳ Ｐゴシック" pitchFamily="1" charset="-128"/>
              <a:cs typeface="ＭＳ Ｐゴシック" pitchFamily="1" charset="-128"/>
            </a:endParaRPr>
          </a:p>
          <a:p>
            <a:pPr eaLnBrk="1" hangingPunct="1">
              <a:spcBef>
                <a:spcPts val="1200"/>
              </a:spcBef>
              <a:spcAft>
                <a:spcPts val="600"/>
              </a:spcAft>
            </a:pPr>
            <a:r>
              <a:rPr lang="fr-FR" sz="2400" dirty="0" smtClean="0">
                <a:ea typeface="ＭＳ Ｐゴシック" pitchFamily="1" charset="-128"/>
                <a:cs typeface="ＭＳ Ｐゴシック" pitchFamily="1" charset="-128"/>
              </a:rPr>
              <a:t>Trésorerie en fin d’exercice	    42909	</a:t>
            </a:r>
            <a:r>
              <a:rPr lang="fr-FR" sz="2000" i="1" dirty="0" smtClean="0">
                <a:ea typeface="ＭＳ Ｐゴシック" pitchFamily="1" charset="-128"/>
                <a:cs typeface="ＭＳ Ｐゴシック" pitchFamily="1" charset="-128"/>
              </a:rPr>
              <a:t>31607</a:t>
            </a:r>
            <a:r>
              <a:rPr lang="fr-FR" sz="2400" dirty="0" smtClean="0">
                <a:ea typeface="ＭＳ Ｐゴシック" pitchFamily="1" charset="-128"/>
                <a:cs typeface="ＭＳ Ｐゴシック" pitchFamily="1" charset="-128"/>
              </a:rPr>
              <a:t>	    </a:t>
            </a:r>
            <a:r>
              <a:rPr lang="fr-FR" sz="2000" i="1" dirty="0" smtClean="0">
                <a:ea typeface="ＭＳ Ｐゴシック" pitchFamily="1" charset="-128"/>
                <a:cs typeface="ＭＳ Ｐゴシック" pitchFamily="1" charset="-128"/>
              </a:rPr>
              <a:t>22801</a:t>
            </a:r>
          </a:p>
          <a:p>
            <a:pPr lvl="2" eaLnBrk="1" hangingPunct="1">
              <a:spcBef>
                <a:spcPts val="1200"/>
              </a:spcBef>
              <a:spcAft>
                <a:spcPts val="600"/>
              </a:spcAft>
            </a:pPr>
            <a:r>
              <a:rPr lang="fr-FR" sz="1600" i="1" dirty="0" smtClean="0">
                <a:ea typeface="ＭＳ Ｐゴシック" pitchFamily="1" charset="-128"/>
                <a:cs typeface="ＭＳ Ｐゴシック" pitchFamily="1" charset="-128"/>
              </a:rPr>
              <a:t>Dépenses à venir: secrétariat</a:t>
            </a:r>
          </a:p>
          <a:p>
            <a:pPr lvl="2" eaLnBrk="1" hangingPunct="1">
              <a:spcBef>
                <a:spcPts val="1200"/>
              </a:spcBef>
              <a:spcAft>
                <a:spcPts val="600"/>
              </a:spcAft>
            </a:pPr>
            <a:r>
              <a:rPr lang="fr-FR" sz="1600" i="1" dirty="0" smtClean="0">
                <a:ea typeface="ＭＳ Ｐゴシック" pitchFamily="1" charset="-128"/>
                <a:cs typeface="ＭＳ Ｐゴシック" pitchFamily="1" charset="-128"/>
              </a:rPr>
              <a:t>Encaissement à venir : cotisations et AFMO</a:t>
            </a:r>
          </a:p>
          <a:p>
            <a:pPr eaLnBrk="1" hangingPunct="1">
              <a:spcBef>
                <a:spcPts val="1200"/>
              </a:spcBef>
              <a:spcAft>
                <a:spcPts val="600"/>
              </a:spcAft>
            </a:pPr>
            <a:r>
              <a:rPr lang="fr-FR" sz="2400" dirty="0" smtClean="0">
                <a:ea typeface="ＭＳ Ｐゴシック" pitchFamily="1" charset="-128"/>
                <a:cs typeface="ＭＳ Ｐゴシック" pitchFamily="1" charset="-128"/>
              </a:rPr>
              <a:t>Épargne en fin d’exercice	   68 931	</a:t>
            </a:r>
            <a:r>
              <a:rPr lang="fr-FR" sz="2000" i="1" dirty="0" smtClean="0">
                <a:ea typeface="ＭＳ Ｐゴシック" pitchFamily="1" charset="-128"/>
                <a:cs typeface="ＭＳ Ｐゴシック" pitchFamily="1" charset="-128"/>
              </a:rPr>
              <a:t>68434</a:t>
            </a:r>
            <a:r>
              <a:rPr lang="fr-FR" sz="2400" dirty="0" smtClean="0">
                <a:ea typeface="ＭＳ Ｐゴシック" pitchFamily="1" charset="-128"/>
                <a:cs typeface="ＭＳ Ｐゴシック" pitchFamily="1" charset="-128"/>
              </a:rPr>
              <a:t>	       </a:t>
            </a:r>
            <a:r>
              <a:rPr lang="fr-FR" sz="2000" i="1" dirty="0" smtClean="0">
                <a:ea typeface="ＭＳ Ｐゴシック" pitchFamily="1" charset="-128"/>
                <a:cs typeface="ＭＳ Ｐゴシック" pitchFamily="1" charset="-128"/>
              </a:rPr>
              <a:t>87 804</a:t>
            </a:r>
            <a:r>
              <a:rPr lang="fr-FR" sz="2400" dirty="0" smtClean="0">
                <a:ea typeface="ＭＳ Ｐゴシック" pitchFamily="1" charset="-128"/>
                <a:cs typeface="ＭＳ Ｐゴシック" pitchFamily="1" charset="-128"/>
              </a:rPr>
              <a:t>	</a:t>
            </a:r>
            <a:endParaRPr lang="fr-FR" sz="1600" dirty="0" smtClean="0">
              <a:ea typeface="ＭＳ Ｐゴシック" pitchFamily="1" charset="-128"/>
              <a:cs typeface="ＭＳ Ｐゴシック" pitchFamily="1" charset="-128"/>
            </a:endParaRPr>
          </a:p>
          <a:p>
            <a:pPr eaLnBrk="1" hangingPunct="1">
              <a:spcBef>
                <a:spcPts val="1200"/>
              </a:spcBef>
              <a:spcAft>
                <a:spcPts val="600"/>
              </a:spcAft>
              <a:buFont typeface="Wingdings 2" pitchFamily="1" charset="2"/>
              <a:buNone/>
            </a:pPr>
            <a:endParaRPr lang="fr-FR" sz="2400" dirty="0" smtClean="0">
              <a:ea typeface="ＭＳ Ｐゴシック" pitchFamily="1" charset="-128"/>
              <a:cs typeface="ＭＳ Ｐゴシック" pitchFamily="1" charset="-128"/>
            </a:endParaRPr>
          </a:p>
        </p:txBody>
      </p:sp>
      <p:sp>
        <p:nvSpPr>
          <p:cNvPr id="21509" name="ZoneTexte 4"/>
          <p:cNvSpPr txBox="1">
            <a:spLocks noChangeArrowheads="1"/>
          </p:cNvSpPr>
          <p:nvPr/>
        </p:nvSpPr>
        <p:spPr bwMode="auto">
          <a:xfrm>
            <a:off x="4314825" y="1772816"/>
            <a:ext cx="4790973" cy="369332"/>
          </a:xfrm>
          <a:prstGeom prst="rect">
            <a:avLst/>
          </a:prstGeom>
          <a:noFill/>
          <a:ln w="9525">
            <a:noFill/>
            <a:miter lim="800000"/>
            <a:headEnd/>
            <a:tailEnd/>
          </a:ln>
        </p:spPr>
        <p:txBody>
          <a:bodyPr wrap="none">
            <a:prstTxWarp prst="textNoShape">
              <a:avLst/>
            </a:prstTxWarp>
            <a:spAutoFit/>
          </a:bodyPr>
          <a:lstStyle/>
          <a:p>
            <a:r>
              <a:rPr lang="fr-FR" i="1" dirty="0"/>
              <a:t>     </a:t>
            </a:r>
            <a:r>
              <a:rPr lang="fr-FR" i="1" dirty="0" smtClean="0"/>
              <a:t>2017-2018	</a:t>
            </a:r>
            <a:r>
              <a:rPr lang="fr-FR" i="1" dirty="0"/>
              <a:t>	  </a:t>
            </a:r>
            <a:r>
              <a:rPr lang="fr-FR" sz="1400" i="1" dirty="0" smtClean="0"/>
              <a:t>2016-2017	2015-2016</a:t>
            </a:r>
            <a:endParaRPr lang="fr-FR" i="1" dirty="0"/>
          </a:p>
        </p:txBody>
      </p:sp>
      <p:sp>
        <p:nvSpPr>
          <p:cNvPr id="7" name="Titre 1"/>
          <p:cNvSpPr txBox="1">
            <a:spLocks/>
          </p:cNvSpPr>
          <p:nvPr/>
        </p:nvSpPr>
        <p:spPr>
          <a:xfrm>
            <a:off x="2411760" y="260648"/>
            <a:ext cx="4464497" cy="794814"/>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smtClean="0"/>
              <a:t>Balance</a:t>
            </a:r>
            <a:endParaRPr lang="fr-FR" dirty="0"/>
          </a:p>
        </p:txBody>
      </p:sp>
    </p:spTree>
    <p:extLst>
      <p:ext uri="{BB962C8B-B14F-4D97-AF65-F5344CB8AC3E}">
        <p14:creationId xmlns:p14="http://schemas.microsoft.com/office/powerpoint/2010/main" val="373802016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ce réservé du contenu 2"/>
          <p:cNvSpPr>
            <a:spLocks noGrp="1"/>
          </p:cNvSpPr>
          <p:nvPr>
            <p:ph idx="1"/>
          </p:nvPr>
        </p:nvSpPr>
        <p:spPr>
          <a:xfrm>
            <a:off x="214313" y="1517650"/>
            <a:ext cx="8701087" cy="5340350"/>
          </a:xfrm>
        </p:spPr>
        <p:txBody>
          <a:bodyPr/>
          <a:lstStyle/>
          <a:p>
            <a:pPr eaLnBrk="1" hangingPunct="1">
              <a:spcBef>
                <a:spcPts val="1200"/>
              </a:spcBef>
              <a:buFont typeface="Wingdings 2" pitchFamily="1" charset="2"/>
              <a:buNone/>
            </a:pPr>
            <a:endParaRPr lang="fr-FR" sz="2400" dirty="0" smtClean="0">
              <a:ea typeface="ＭＳ Ｐゴシック" pitchFamily="1" charset="-128"/>
              <a:cs typeface="ＭＳ Ｐゴシック" pitchFamily="1" charset="-128"/>
            </a:endParaRPr>
          </a:p>
          <a:p>
            <a:pPr eaLnBrk="1" hangingPunct="1">
              <a:spcBef>
                <a:spcPts val="1200"/>
              </a:spcBef>
            </a:pPr>
            <a:r>
              <a:rPr lang="fr-FR" sz="2400" dirty="0" smtClean="0">
                <a:ea typeface="ＭＳ Ｐゴシック" pitchFamily="1" charset="-128"/>
                <a:cs typeface="ＭＳ Ｐゴシック" pitchFamily="1" charset="-128"/>
              </a:rPr>
              <a:t>Résultat  bénéficiaire			 </a:t>
            </a:r>
          </a:p>
          <a:p>
            <a:pPr eaLnBrk="1" hangingPunct="1">
              <a:spcBef>
                <a:spcPts val="1200"/>
              </a:spcBef>
            </a:pPr>
            <a:r>
              <a:rPr lang="fr-FR" sz="2400" dirty="0" smtClean="0">
                <a:ea typeface="ＭＳ Ｐゴシック" pitchFamily="1" charset="-128"/>
                <a:cs typeface="ＭＳ Ｐゴシック" pitchFamily="1" charset="-128"/>
              </a:rPr>
              <a:t>Épargne préservée</a:t>
            </a:r>
          </a:p>
          <a:p>
            <a:pPr eaLnBrk="1" hangingPunct="1">
              <a:spcBef>
                <a:spcPts val="1200"/>
              </a:spcBef>
            </a:pPr>
            <a:endParaRPr lang="fr-FR" sz="2400" dirty="0" smtClean="0">
              <a:ea typeface="ＭＳ Ｐゴシック" pitchFamily="1" charset="-128"/>
              <a:cs typeface="ＭＳ Ｐゴシック" pitchFamily="1" charset="-128"/>
            </a:endParaRPr>
          </a:p>
          <a:p>
            <a:pPr eaLnBrk="1" hangingPunct="1">
              <a:spcBef>
                <a:spcPts val="1200"/>
              </a:spcBef>
            </a:pPr>
            <a:r>
              <a:rPr lang="fr-FR" sz="2400" dirty="0" smtClean="0">
                <a:ea typeface="ＭＳ Ｐゴシック" pitchFamily="1" charset="-128"/>
                <a:cs typeface="ＭＳ Ｐゴシック" pitchFamily="1" charset="-128"/>
              </a:rPr>
              <a:t>Meilleure régularité du versement des cotisations</a:t>
            </a:r>
          </a:p>
          <a:p>
            <a:pPr eaLnBrk="1" hangingPunct="1">
              <a:spcBef>
                <a:spcPts val="1200"/>
              </a:spcBef>
            </a:pPr>
            <a:r>
              <a:rPr lang="fr-FR" sz="2400" dirty="0" smtClean="0">
                <a:ea typeface="ＭＳ Ｐゴシック" pitchFamily="1" charset="-128"/>
                <a:cs typeface="ＭＳ Ｐゴシック" pitchFamily="1" charset="-128"/>
              </a:rPr>
              <a:t>Dépendance des partenaires</a:t>
            </a:r>
          </a:p>
          <a:p>
            <a:pPr eaLnBrk="1" hangingPunct="1">
              <a:spcBef>
                <a:spcPts val="1200"/>
              </a:spcBef>
            </a:pPr>
            <a:r>
              <a:rPr lang="fr-FR" sz="2400" dirty="0" smtClean="0">
                <a:ea typeface="ＭＳ Ｐゴシック" pitchFamily="1" charset="-128"/>
                <a:cs typeface="ＭＳ Ｐゴシック" pitchFamily="1" charset="-128"/>
              </a:rPr>
              <a:t>Droits </a:t>
            </a:r>
            <a:r>
              <a:rPr lang="fr-FR" sz="2400" smtClean="0">
                <a:ea typeface="ＭＳ Ｐゴシック" pitchFamily="1" charset="-128"/>
                <a:cs typeface="ＭＳ Ｐゴシック" pitchFamily="1" charset="-128"/>
              </a:rPr>
              <a:t>d’auteur exceptionnels</a:t>
            </a:r>
            <a:endParaRPr lang="fr-FR" dirty="0" smtClean="0"/>
          </a:p>
        </p:txBody>
      </p:sp>
      <p:sp>
        <p:nvSpPr>
          <p:cNvPr id="6" name="Titre 1"/>
          <p:cNvSpPr txBox="1">
            <a:spLocks/>
          </p:cNvSpPr>
          <p:nvPr/>
        </p:nvSpPr>
        <p:spPr>
          <a:xfrm>
            <a:off x="2411760" y="260648"/>
            <a:ext cx="4464497" cy="794814"/>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dirty="0" smtClean="0"/>
              <a:t>Conclusion</a:t>
            </a:r>
            <a:endParaRPr lang="fr-FR" dirty="0"/>
          </a:p>
        </p:txBody>
      </p:sp>
    </p:spTree>
    <p:extLst>
      <p:ext uri="{BB962C8B-B14F-4D97-AF65-F5344CB8AC3E}">
        <p14:creationId xmlns:p14="http://schemas.microsoft.com/office/powerpoint/2010/main" val="32717831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116769" y="274639"/>
            <a:ext cx="6032792"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smtClean="0">
                <a:solidFill>
                  <a:schemeClr val="tx2"/>
                </a:solidFill>
              </a:rPr>
              <a:t>Examen 2018</a:t>
            </a:r>
            <a:endParaRPr lang="fr-FR" dirty="0">
              <a:solidFill>
                <a:schemeClr val="tx2"/>
              </a:solidFill>
            </a:endParaRPr>
          </a:p>
        </p:txBody>
      </p:sp>
      <p:sp>
        <p:nvSpPr>
          <p:cNvPr id="7" name="ZoneTexte 6"/>
          <p:cNvSpPr txBox="1"/>
          <p:nvPr/>
        </p:nvSpPr>
        <p:spPr>
          <a:xfrm>
            <a:off x="6228184" y="6389389"/>
            <a:ext cx="2379678"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Christian Garreau</a:t>
            </a:r>
            <a:endParaRPr lang="fr-FR" sz="2400" dirty="0">
              <a:solidFill>
                <a:srgbClr val="44546A"/>
              </a:solidFill>
            </a:endParaRPr>
          </a:p>
        </p:txBody>
      </p:sp>
      <p:sp>
        <p:nvSpPr>
          <p:cNvPr id="5" name="Espace réservé du contenu 4"/>
          <p:cNvSpPr>
            <a:spLocks noGrp="1"/>
          </p:cNvSpPr>
          <p:nvPr>
            <p:ph idx="1"/>
          </p:nvPr>
        </p:nvSpPr>
        <p:spPr/>
        <p:txBody>
          <a:bodyPr>
            <a:normAutofit fontScale="92500" lnSpcReduction="10000"/>
          </a:bodyPr>
          <a:lstStyle/>
          <a:p>
            <a:r>
              <a:rPr lang="fr-FR" b="1" dirty="0"/>
              <a:t>Les membres du jury étaient : </a:t>
            </a:r>
          </a:p>
          <a:p>
            <a:endParaRPr lang="fr-FR" b="1" dirty="0"/>
          </a:p>
          <a:p>
            <a:r>
              <a:rPr lang="fr-FR" b="1" dirty="0"/>
              <a:t>C. Garreau de </a:t>
            </a:r>
            <a:r>
              <a:rPr lang="fr-FR" b="1" dirty="0" err="1"/>
              <a:t>Loubresse</a:t>
            </a:r>
            <a:r>
              <a:rPr lang="fr-FR" b="1" dirty="0"/>
              <a:t>, Président (Paris)</a:t>
            </a:r>
          </a:p>
          <a:p>
            <a:r>
              <a:rPr lang="fr-FR" b="1" dirty="0"/>
              <a:t>C. </a:t>
            </a:r>
            <a:r>
              <a:rPr lang="fr-FR" b="1" dirty="0" err="1"/>
              <a:t>Bronfen</a:t>
            </a:r>
            <a:r>
              <a:rPr lang="fr-FR" b="1" dirty="0"/>
              <a:t> (Caen)</a:t>
            </a:r>
          </a:p>
          <a:p>
            <a:r>
              <a:rPr lang="fr-FR" b="1" dirty="0"/>
              <a:t>H. Robert (Mayenne)</a:t>
            </a:r>
          </a:p>
          <a:p>
            <a:r>
              <a:rPr lang="fr-FR" b="1" dirty="0"/>
              <a:t>B. Blondel (Marseille)</a:t>
            </a:r>
          </a:p>
          <a:p>
            <a:r>
              <a:rPr lang="fr-FR" b="1" dirty="0"/>
              <a:t>G. Pasquier (Lille)</a:t>
            </a:r>
          </a:p>
          <a:p>
            <a:r>
              <a:rPr lang="fr-FR" b="1" dirty="0"/>
              <a:t>X. </a:t>
            </a:r>
            <a:r>
              <a:rPr lang="fr-FR" b="1" dirty="0" err="1"/>
              <a:t>Ohl</a:t>
            </a:r>
            <a:r>
              <a:rPr lang="fr-FR" b="1" dirty="0"/>
              <a:t> (Reims)</a:t>
            </a:r>
          </a:p>
          <a:p>
            <a:r>
              <a:rPr lang="fr-FR" b="1" dirty="0"/>
              <a:t>F. </a:t>
            </a:r>
            <a:r>
              <a:rPr lang="fr-FR" b="1" dirty="0" err="1"/>
              <a:t>Rabarin</a:t>
            </a:r>
            <a:r>
              <a:rPr lang="fr-FR" b="1" dirty="0"/>
              <a:t> (Trélazé)</a:t>
            </a:r>
          </a:p>
          <a:p>
            <a:endParaRPr lang="fr-FR" dirty="0"/>
          </a:p>
        </p:txBody>
      </p:sp>
    </p:spTree>
    <p:extLst>
      <p:ext uri="{BB962C8B-B14F-4D97-AF65-F5344CB8AC3E}">
        <p14:creationId xmlns:p14="http://schemas.microsoft.com/office/powerpoint/2010/main" val="381142478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20000"/>
              <a:lumOff val="80000"/>
            </a:schemeClr>
          </a:solidFill>
          <a:ln>
            <a:solidFill>
              <a:schemeClr val="accent1"/>
            </a:solidFill>
          </a:ln>
        </p:spPr>
        <p:txBody>
          <a:bodyPr/>
          <a:lstStyle/>
          <a:p>
            <a:r>
              <a:rPr lang="fr-FR" b="1" dirty="0" smtClean="0"/>
              <a:t>L’examen en quelques chiffres…</a:t>
            </a:r>
            <a:endParaRPr lang="fr-FR" b="1" dirty="0"/>
          </a:p>
        </p:txBody>
      </p:sp>
      <p:sp>
        <p:nvSpPr>
          <p:cNvPr id="3" name="Espace réservé du contenu 2"/>
          <p:cNvSpPr>
            <a:spLocks noGrp="1"/>
          </p:cNvSpPr>
          <p:nvPr>
            <p:ph idx="1"/>
          </p:nvPr>
        </p:nvSpPr>
        <p:spPr>
          <a:xfrm>
            <a:off x="1174583" y="1590939"/>
            <a:ext cx="7000875" cy="4710628"/>
          </a:xfrm>
        </p:spPr>
        <p:txBody>
          <a:bodyPr>
            <a:normAutofit fontScale="85000" lnSpcReduction="20000"/>
          </a:bodyPr>
          <a:lstStyle/>
          <a:p>
            <a:r>
              <a:rPr lang="fr-FR" dirty="0" smtClean="0"/>
              <a:t>50 inscrits</a:t>
            </a:r>
          </a:p>
          <a:p>
            <a:r>
              <a:rPr lang="fr-FR" dirty="0" smtClean="0"/>
              <a:t>34 reçus sur dossier : Epreuves Titres et Travaux &gt; 20/40</a:t>
            </a:r>
          </a:p>
          <a:p>
            <a:r>
              <a:rPr lang="fr-FR" dirty="0" smtClean="0"/>
              <a:t>11 reçus après épreuve orale</a:t>
            </a:r>
          </a:p>
          <a:p>
            <a:r>
              <a:rPr lang="fr-FR" dirty="0" smtClean="0"/>
              <a:t>5 collés</a:t>
            </a:r>
          </a:p>
          <a:p>
            <a:r>
              <a:rPr lang="fr-FR" dirty="0" smtClean="0"/>
              <a:t>Parmi les reçus, 19 &gt; 35 ans et 26 &lt; 35 ans</a:t>
            </a:r>
          </a:p>
          <a:p>
            <a:r>
              <a:rPr lang="fr-FR" dirty="0" smtClean="0"/>
              <a:t>4 grandes villes sont représentées par les candidats reçus :</a:t>
            </a:r>
          </a:p>
          <a:p>
            <a:pPr lvl="1">
              <a:buFont typeface="Calibri" panose="020F0502020204030204" pitchFamily="34" charset="0"/>
              <a:buChar char="₋"/>
            </a:pPr>
            <a:r>
              <a:rPr lang="fr-FR" sz="2800" dirty="0" smtClean="0"/>
              <a:t>8 parisiens,</a:t>
            </a:r>
          </a:p>
          <a:p>
            <a:pPr lvl="1">
              <a:buFont typeface="Calibri" panose="020F0502020204030204" pitchFamily="34" charset="0"/>
              <a:buChar char="₋"/>
            </a:pPr>
            <a:r>
              <a:rPr lang="fr-FR" sz="2800" dirty="0" smtClean="0"/>
              <a:t>7 marseillais,</a:t>
            </a:r>
          </a:p>
          <a:p>
            <a:pPr lvl="1">
              <a:buFont typeface="Calibri" panose="020F0502020204030204" pitchFamily="34" charset="0"/>
              <a:buChar char="₋"/>
            </a:pPr>
            <a:r>
              <a:rPr lang="fr-FR" sz="2800" dirty="0" smtClean="0"/>
              <a:t>7 lillois </a:t>
            </a:r>
          </a:p>
          <a:p>
            <a:pPr lvl="1">
              <a:buFont typeface="Calibri" panose="020F0502020204030204" pitchFamily="34" charset="0"/>
              <a:buChar char="₋"/>
            </a:pPr>
            <a:r>
              <a:rPr lang="fr-FR" sz="2800" dirty="0" smtClean="0"/>
              <a:t>7 strasbourgeois</a:t>
            </a:r>
            <a:endParaRPr lang="fr-FR" sz="2800" dirty="0"/>
          </a:p>
          <a:p>
            <a:endParaRPr lang="fr-FR" dirty="0"/>
          </a:p>
        </p:txBody>
      </p:sp>
    </p:spTree>
    <p:extLst>
      <p:ext uri="{BB962C8B-B14F-4D97-AF65-F5344CB8AC3E}">
        <p14:creationId xmlns:p14="http://schemas.microsoft.com/office/powerpoint/2010/main" val="236618805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712161" cy="763459"/>
          </a:xfrm>
          <a:solidFill>
            <a:srgbClr val="C6D9F1"/>
          </a:solidFill>
          <a:ln>
            <a:solidFill>
              <a:srgbClr val="4F81BD"/>
            </a:solidFill>
          </a:ln>
        </p:spPr>
        <p:txBody>
          <a:bodyPr>
            <a:normAutofit fontScale="90000"/>
          </a:bodyPr>
          <a:lstStyle/>
          <a:p>
            <a:pPr algn="ctr"/>
            <a:r>
              <a:rPr lang="fr-FR" b="1" dirty="0" smtClean="0"/>
              <a:t>Progression de l’examen en 5 ans</a:t>
            </a:r>
            <a:endParaRPr lang="fr-FR" b="1" dirty="0"/>
          </a:p>
        </p:txBody>
      </p:sp>
      <p:pic>
        <p:nvPicPr>
          <p:cNvPr id="4" name="Espace réservé du contenu 3"/>
          <p:cNvPicPr>
            <a:picLocks noGrp="1" noChangeAspect="1"/>
          </p:cNvPicPr>
          <p:nvPr>
            <p:ph idx="1"/>
          </p:nvPr>
        </p:nvPicPr>
        <p:blipFill>
          <a:blip r:embed="rId2"/>
          <a:stretch>
            <a:fillRect/>
          </a:stretch>
        </p:blipFill>
        <p:spPr>
          <a:xfrm>
            <a:off x="251520" y="1285649"/>
            <a:ext cx="8568952" cy="5572351"/>
          </a:xfrm>
          <a:prstGeom prst="rect">
            <a:avLst/>
          </a:prstGeom>
        </p:spPr>
      </p:pic>
    </p:spTree>
    <p:extLst>
      <p:ext uri="{BB962C8B-B14F-4D97-AF65-F5344CB8AC3E}">
        <p14:creationId xmlns:p14="http://schemas.microsoft.com/office/powerpoint/2010/main" val="78044670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C6D9F1"/>
          </a:solidFill>
          <a:ln>
            <a:solidFill>
              <a:srgbClr val="4F81BD"/>
            </a:solidFill>
          </a:ln>
        </p:spPr>
        <p:txBody>
          <a:bodyPr/>
          <a:lstStyle/>
          <a:p>
            <a:pPr algn="ctr"/>
            <a:r>
              <a:rPr lang="fr-FR" b="1" dirty="0" smtClean="0"/>
              <a:t>Attribution des médailles</a:t>
            </a:r>
            <a:endParaRPr lang="fr-FR" b="1" dirty="0"/>
          </a:p>
        </p:txBody>
      </p:sp>
      <p:sp>
        <p:nvSpPr>
          <p:cNvPr id="3" name="Espace réservé du contenu 2"/>
          <p:cNvSpPr>
            <a:spLocks noGrp="1"/>
          </p:cNvSpPr>
          <p:nvPr>
            <p:ph idx="1"/>
          </p:nvPr>
        </p:nvSpPr>
        <p:spPr>
          <a:xfrm>
            <a:off x="1675399" y="1512804"/>
            <a:ext cx="6337634" cy="4351338"/>
          </a:xfrm>
        </p:spPr>
        <p:txBody>
          <a:bodyPr>
            <a:normAutofit fontScale="77500" lnSpcReduction="20000"/>
          </a:bodyPr>
          <a:lstStyle/>
          <a:p>
            <a:pPr marL="0" indent="0" algn="ctr">
              <a:buNone/>
            </a:pPr>
            <a:r>
              <a:rPr lang="fr-FR" b="1" u="sng" dirty="0" smtClean="0"/>
              <a:t>2018</a:t>
            </a:r>
          </a:p>
          <a:p>
            <a:r>
              <a:rPr lang="fr-FR" dirty="0" smtClean="0"/>
              <a:t>Candidats de moins de 35 ans</a:t>
            </a:r>
          </a:p>
          <a:p>
            <a:r>
              <a:rPr lang="fr-FR" dirty="0" smtClean="0"/>
              <a:t>3 meilleures notes à l’épreuve des dossiers</a:t>
            </a:r>
          </a:p>
          <a:p>
            <a:endParaRPr lang="fr-FR" dirty="0"/>
          </a:p>
          <a:p>
            <a:pPr marL="0" indent="0" algn="ctr">
              <a:buNone/>
            </a:pPr>
            <a:r>
              <a:rPr lang="fr-FR" b="1" u="sng" dirty="0" smtClean="0"/>
              <a:t>A partir de 2019</a:t>
            </a:r>
          </a:p>
          <a:p>
            <a:r>
              <a:rPr lang="fr-FR" dirty="0" smtClean="0"/>
              <a:t>Volontariats pour concours de la médaille  du CFCOT :</a:t>
            </a:r>
          </a:p>
          <a:p>
            <a:pPr lvl="1"/>
            <a:r>
              <a:rPr lang="fr-FR" dirty="0" smtClean="0"/>
              <a:t>Epreuve </a:t>
            </a:r>
            <a:r>
              <a:rPr lang="fr-FR" dirty="0"/>
              <a:t>de titres et </a:t>
            </a:r>
            <a:r>
              <a:rPr lang="fr-FR" dirty="0" smtClean="0"/>
              <a:t>travaux </a:t>
            </a:r>
          </a:p>
          <a:p>
            <a:pPr lvl="1"/>
            <a:r>
              <a:rPr lang="fr-FR" dirty="0"/>
              <a:t>E</a:t>
            </a:r>
            <a:r>
              <a:rPr lang="fr-FR" dirty="0" smtClean="0"/>
              <a:t>preuve orale</a:t>
            </a:r>
            <a:r>
              <a:rPr lang="fr-FR" dirty="0"/>
              <a:t> spécifique </a:t>
            </a:r>
          </a:p>
          <a:p>
            <a:pPr lvl="1"/>
            <a:r>
              <a:rPr lang="fr-FR" dirty="0" smtClean="0"/>
              <a:t>Candidats de moins de 35 ans </a:t>
            </a:r>
          </a:p>
          <a:p>
            <a:r>
              <a:rPr lang="fr-FR" dirty="0" smtClean="0"/>
              <a:t>Epreuves classiques pour les autres candidats</a:t>
            </a:r>
          </a:p>
        </p:txBody>
      </p:sp>
    </p:spTree>
    <p:extLst>
      <p:ext uri="{BB962C8B-B14F-4D97-AF65-F5344CB8AC3E}">
        <p14:creationId xmlns:p14="http://schemas.microsoft.com/office/powerpoint/2010/main" val="281658298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16632"/>
            <a:ext cx="7886700" cy="1325563"/>
          </a:xfrm>
          <a:solidFill>
            <a:srgbClr val="C6D9F1"/>
          </a:solidFill>
          <a:ln>
            <a:solidFill>
              <a:srgbClr val="4F81BD"/>
            </a:solidFill>
          </a:ln>
        </p:spPr>
        <p:txBody>
          <a:bodyPr>
            <a:normAutofit fontScale="90000"/>
          </a:bodyPr>
          <a:lstStyle/>
          <a:p>
            <a:r>
              <a:rPr lang="fr-FR" dirty="0" smtClean="0"/>
              <a:t>Et les médailles sont attribuées à…</a:t>
            </a:r>
            <a:endParaRPr lang="fr-FR" dirty="0"/>
          </a:p>
        </p:txBody>
      </p:sp>
      <p:sp>
        <p:nvSpPr>
          <p:cNvPr id="3" name="Espace réservé du contenu 2"/>
          <p:cNvSpPr>
            <a:spLocks noGrp="1"/>
          </p:cNvSpPr>
          <p:nvPr>
            <p:ph idx="1"/>
          </p:nvPr>
        </p:nvSpPr>
        <p:spPr>
          <a:xfrm>
            <a:off x="457200" y="1811957"/>
            <a:ext cx="8229600" cy="4569371"/>
          </a:xfrm>
        </p:spPr>
        <p:txBody>
          <a:bodyPr/>
          <a:lstStyle/>
          <a:p>
            <a:pPr marL="0" indent="0" algn="ctr">
              <a:buNone/>
            </a:pPr>
            <a:r>
              <a:rPr lang="fr-FR" b="1" dirty="0"/>
              <a:t>Guillaume LONJON, 34 ans </a:t>
            </a:r>
            <a:r>
              <a:rPr lang="fr-FR" b="1" dirty="0" smtClean="0"/>
              <a:t>- Paris</a:t>
            </a:r>
            <a:endParaRPr lang="fr-FR" b="1" dirty="0"/>
          </a:p>
          <a:p>
            <a:pPr marL="0" indent="0" algn="ctr">
              <a:buNone/>
            </a:pPr>
            <a:r>
              <a:rPr lang="fr-FR" b="1" dirty="0"/>
              <a:t>Sébastien PESENTI, 34 </a:t>
            </a:r>
            <a:r>
              <a:rPr lang="fr-FR" b="1" dirty="0" smtClean="0"/>
              <a:t>ans -  </a:t>
            </a:r>
            <a:r>
              <a:rPr lang="fr-FR" b="1" dirty="0"/>
              <a:t>Marseille</a:t>
            </a:r>
          </a:p>
          <a:p>
            <a:pPr marL="0" indent="0" algn="ctr">
              <a:buNone/>
            </a:pPr>
            <a:r>
              <a:rPr lang="fr-FR" b="1" dirty="0" smtClean="0"/>
              <a:t>Marc-Olivier GAUCI, 32 ans - Nice </a:t>
            </a:r>
          </a:p>
          <a:p>
            <a:endParaRPr lang="fr-FR" dirty="0"/>
          </a:p>
          <a:p>
            <a:pPr marL="0" indent="0">
              <a:buNone/>
            </a:pPr>
            <a:r>
              <a:rPr lang="fr-FR" dirty="0" smtClean="0"/>
              <a:t>Cette année, pas de distinction de médaille d’Or, d’Argent ou de Bronze</a:t>
            </a:r>
          </a:p>
        </p:txBody>
      </p:sp>
    </p:spTree>
    <p:extLst>
      <p:ext uri="{BB962C8B-B14F-4D97-AF65-F5344CB8AC3E}">
        <p14:creationId xmlns:p14="http://schemas.microsoft.com/office/powerpoint/2010/main" val="160684275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332656"/>
            <a:ext cx="6032792" cy="1143000"/>
          </a:xfrm>
          <a:solidFill>
            <a:srgbClr val="C6D9F1"/>
          </a:solidFill>
          <a:ln>
            <a:solidFill>
              <a:srgbClr val="4F81BD"/>
            </a:solidFill>
          </a:ln>
        </p:spPr>
        <p:txBody>
          <a:bodyPr/>
          <a:lstStyle/>
          <a:p>
            <a:r>
              <a:rPr lang="fr-FR" dirty="0" smtClean="0"/>
              <a:t>Examen 2019</a:t>
            </a:r>
            <a:endParaRPr lang="fr-FR" dirty="0"/>
          </a:p>
        </p:txBody>
      </p:sp>
      <p:sp>
        <p:nvSpPr>
          <p:cNvPr id="3" name="Espace réservé du contenu 2"/>
          <p:cNvSpPr>
            <a:spLocks noGrp="1"/>
          </p:cNvSpPr>
          <p:nvPr>
            <p:ph idx="1"/>
          </p:nvPr>
        </p:nvSpPr>
        <p:spPr>
          <a:xfrm>
            <a:off x="251520" y="1999381"/>
            <a:ext cx="8892480" cy="4525963"/>
          </a:xfrm>
        </p:spPr>
        <p:txBody>
          <a:bodyPr/>
          <a:lstStyle/>
          <a:p>
            <a:pPr lvl="1">
              <a:buFont typeface="Arial"/>
              <a:buChar char="•"/>
            </a:pPr>
            <a:r>
              <a:rPr lang="fr-FR" sz="3200" dirty="0" smtClean="0"/>
              <a:t>juin </a:t>
            </a:r>
            <a:r>
              <a:rPr lang="fr-FR" sz="3200" dirty="0" smtClean="0"/>
              <a:t>2019</a:t>
            </a:r>
          </a:p>
          <a:p>
            <a:pPr lvl="1">
              <a:buFont typeface="Arial"/>
              <a:buChar char="•"/>
            </a:pPr>
            <a:r>
              <a:rPr lang="fr-FR" sz="3200" dirty="0" smtClean="0"/>
              <a:t>Locaux de la SOFCOT</a:t>
            </a:r>
          </a:p>
          <a:p>
            <a:pPr lvl="1">
              <a:buFont typeface="Arial"/>
              <a:buChar char="•"/>
            </a:pPr>
            <a:r>
              <a:rPr lang="fr-FR" sz="3200" dirty="0" smtClean="0"/>
              <a:t>Dossiers de candidatures </a:t>
            </a:r>
            <a:r>
              <a:rPr lang="fr-FR" sz="3200" b="1" i="1" u="sng" dirty="0" smtClean="0"/>
              <a:t>avant le 31 mars 2019</a:t>
            </a:r>
          </a:p>
          <a:p>
            <a:pPr lvl="2">
              <a:buFont typeface="Wingdings" charset="2"/>
              <a:buChar char="Ø"/>
            </a:pPr>
            <a:r>
              <a:rPr lang="fr-FR" sz="4000" i="1" dirty="0" err="1" smtClean="0"/>
              <a:t>sofcot@sofcot.fr</a:t>
            </a:r>
            <a:endParaRPr lang="fr-FR" sz="4000" i="1" dirty="0" smtClean="0"/>
          </a:p>
          <a:p>
            <a:pPr lvl="1">
              <a:buFont typeface="Arial"/>
              <a:buChar char="•"/>
            </a:pPr>
            <a:r>
              <a:rPr lang="fr-FR" sz="3200" dirty="0" smtClean="0"/>
              <a:t>Président du Jury: P Adam ou G Herzberg?</a:t>
            </a:r>
            <a:endParaRPr lang="fr-FR" dirty="0"/>
          </a:p>
        </p:txBody>
      </p:sp>
    </p:spTree>
    <p:extLst>
      <p:ext uri="{BB962C8B-B14F-4D97-AF65-F5344CB8AC3E}">
        <p14:creationId xmlns:p14="http://schemas.microsoft.com/office/powerpoint/2010/main" val="132501074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2492896"/>
            <a:ext cx="5609437" cy="1143000"/>
          </a:xfrm>
          <a:solidFill>
            <a:srgbClr val="B9CDE5"/>
          </a:solidFill>
          <a:ln>
            <a:solidFill>
              <a:srgbClr val="4F81BD"/>
            </a:solidFill>
          </a:ln>
        </p:spPr>
        <p:txBody>
          <a:bodyPr>
            <a:normAutofit/>
          </a:bodyPr>
          <a:lstStyle/>
          <a:p>
            <a:r>
              <a:rPr lang="fr-FR" dirty="0" smtClean="0"/>
              <a:t>Questions diverses</a:t>
            </a:r>
            <a:endParaRPr lang="fr-FR" dirty="0"/>
          </a:p>
        </p:txBody>
      </p:sp>
    </p:spTree>
    <p:extLst>
      <p:ext uri="{BB962C8B-B14F-4D97-AF65-F5344CB8AC3E}">
        <p14:creationId xmlns:p14="http://schemas.microsoft.com/office/powerpoint/2010/main" val="33431332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2430016"/>
            <a:ext cx="7344815" cy="1143000"/>
          </a:xfrm>
          <a:solidFill>
            <a:srgbClr val="B9CDE5"/>
          </a:solidFill>
          <a:ln>
            <a:solidFill>
              <a:srgbClr val="4F81BD"/>
            </a:solidFill>
          </a:ln>
        </p:spPr>
        <p:txBody>
          <a:bodyPr>
            <a:normAutofit/>
          </a:bodyPr>
          <a:lstStyle/>
          <a:p>
            <a:r>
              <a:rPr lang="fr-FR" dirty="0" smtClean="0"/>
              <a:t>R3C: réforme du 3</a:t>
            </a:r>
            <a:r>
              <a:rPr lang="fr-FR" baseline="30000" dirty="0" smtClean="0"/>
              <a:t>e</a:t>
            </a:r>
            <a:r>
              <a:rPr lang="fr-FR" dirty="0" smtClean="0"/>
              <a:t> cycle</a:t>
            </a:r>
            <a:endParaRPr lang="fr-FR" dirty="0"/>
          </a:p>
        </p:txBody>
      </p:sp>
      <p:sp>
        <p:nvSpPr>
          <p:cNvPr id="4" name="ZoneTexte 3"/>
          <p:cNvSpPr txBox="1"/>
          <p:nvPr/>
        </p:nvSpPr>
        <p:spPr>
          <a:xfrm>
            <a:off x="6012160" y="6389389"/>
            <a:ext cx="2449709"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Hervé </a:t>
            </a:r>
            <a:r>
              <a:rPr lang="fr-FR" sz="2400" dirty="0" err="1" smtClean="0">
                <a:solidFill>
                  <a:srgbClr val="44546A"/>
                </a:solidFill>
              </a:rPr>
              <a:t>Thomazeau</a:t>
            </a:r>
            <a:endParaRPr lang="fr-FR" sz="2400" dirty="0">
              <a:solidFill>
                <a:srgbClr val="44546A"/>
              </a:solidFill>
            </a:endParaRPr>
          </a:p>
        </p:txBody>
      </p:sp>
    </p:spTree>
    <p:extLst>
      <p:ext uri="{BB962C8B-B14F-4D97-AF65-F5344CB8AC3E}">
        <p14:creationId xmlns:p14="http://schemas.microsoft.com/office/powerpoint/2010/main" val="18838036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a:bodyPr>
          <a:lstStyle/>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4" name="ZoneTexte 3"/>
          <p:cNvSpPr txBox="1"/>
          <p:nvPr/>
        </p:nvSpPr>
        <p:spPr>
          <a:xfrm>
            <a:off x="5652120" y="5877272"/>
            <a:ext cx="2736304" cy="461665"/>
          </a:xfrm>
          <a:prstGeom prst="rect">
            <a:avLst/>
          </a:prstGeom>
          <a:solidFill>
            <a:schemeClr val="tx2">
              <a:lumMod val="20000"/>
              <a:lumOff val="80000"/>
            </a:schemeClr>
          </a:solidFill>
        </p:spPr>
        <p:txBody>
          <a:bodyPr wrap="square" rtlCol="0">
            <a:spAutoFit/>
          </a:bodyPr>
          <a:lstStyle/>
          <a:p>
            <a:r>
              <a:rPr lang="fr-FR" sz="2400" dirty="0" smtClean="0">
                <a:solidFill>
                  <a:srgbClr val="1F497D"/>
                </a:solidFill>
              </a:rPr>
              <a:t>Antoine </a:t>
            </a:r>
            <a:r>
              <a:rPr lang="fr-FR" sz="2400" dirty="0" err="1" smtClean="0">
                <a:solidFill>
                  <a:srgbClr val="1F497D"/>
                </a:solidFill>
              </a:rPr>
              <a:t>Poichotte</a:t>
            </a:r>
            <a:endParaRPr lang="fr-FR" sz="2400" dirty="0" smtClean="0">
              <a:solidFill>
                <a:srgbClr val="1F497D"/>
              </a:solidFill>
            </a:endParaRPr>
          </a:p>
        </p:txBody>
      </p:sp>
      <p:sp>
        <p:nvSpPr>
          <p:cNvPr id="7" name="Titre 1"/>
          <p:cNvSpPr>
            <a:spLocks noGrp="1"/>
          </p:cNvSpPr>
          <p:nvPr>
            <p:ph type="title"/>
          </p:nvPr>
        </p:nvSpPr>
        <p:spPr>
          <a:xfrm>
            <a:off x="2267744" y="332656"/>
            <a:ext cx="5328592" cy="720080"/>
          </a:xfrm>
          <a:solidFill>
            <a:schemeClr val="tx2">
              <a:lumMod val="20000"/>
              <a:lumOff val="80000"/>
            </a:schemeClr>
          </a:solidFill>
          <a:ln>
            <a:solidFill>
              <a:srgbClr val="4F81BD"/>
            </a:solidFill>
          </a:ln>
        </p:spPr>
        <p:txBody>
          <a:bodyPr>
            <a:normAutofit fontScale="90000"/>
          </a:bodyPr>
          <a:lstStyle/>
          <a:p>
            <a:r>
              <a:rPr lang="fr-FR" dirty="0" smtClean="0"/>
              <a:t>1- Plateforme </a:t>
            </a:r>
            <a:r>
              <a:rPr lang="fr-FR" dirty="0"/>
              <a:t>SIDES NG</a:t>
            </a:r>
          </a:p>
        </p:txBody>
      </p:sp>
      <p:sp>
        <p:nvSpPr>
          <p:cNvPr id="5" name="Rectangle 4">
            <a:extLst>
              <a:ext uri="{FF2B5EF4-FFF2-40B4-BE49-F238E27FC236}">
                <a16:creationId xmlns="" xmlns:a16="http://schemas.microsoft.com/office/drawing/2014/main" id="{2FE1C5C4-BA8F-1B44-B6CC-37DFA7C9F099}"/>
              </a:ext>
            </a:extLst>
          </p:cNvPr>
          <p:cNvSpPr/>
          <p:nvPr/>
        </p:nvSpPr>
        <p:spPr>
          <a:xfrm>
            <a:off x="1187624" y="2829129"/>
            <a:ext cx="7140544" cy="707886"/>
          </a:xfrm>
          <a:prstGeom prst="rect">
            <a:avLst/>
          </a:prstGeom>
        </p:spPr>
        <p:txBody>
          <a:bodyPr wrap="none">
            <a:spAutoFit/>
          </a:bodyPr>
          <a:lstStyle/>
          <a:p>
            <a:r>
              <a:rPr lang="fr-FR" sz="4000" dirty="0">
                <a:hlinkClick r:id="rId2"/>
              </a:rPr>
              <a:t>https://youtu.be/0o-U6nyMSmM</a:t>
            </a:r>
            <a:endParaRPr lang="fr-FR" sz="4000" dirty="0"/>
          </a:p>
        </p:txBody>
      </p:sp>
    </p:spTree>
    <p:extLst>
      <p:ext uri="{BB962C8B-B14F-4D97-AF65-F5344CB8AC3E}">
        <p14:creationId xmlns:p14="http://schemas.microsoft.com/office/powerpoint/2010/main" val="168591427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Titre de la présentation&amp;quot;&quot;/&gt;&lt;property id=&quot;20307&quot; value=&quot;256&quot;/&gt;&lt;/object&gt;&lt;object type=&quot;3&quot; unique_id=&quot;10005&quot;&gt;&lt;property id=&quot;20148&quot; value=&quot;5&quot;/&gt;&lt;property id=&quot;20300&quot; value=&quot;Diapositive 2&quot;/&gt;&lt;property id=&quot;20307&quot; value=&quot;257&quot;/&gt;&lt;/object&gt;&lt;object type=&quot;3&quot; unique_id=&quot;10355&quot;&gt;&lt;property id=&quot;20148&quot; value=&quot;5&quot;/&gt;&lt;property id=&quot;20300&quot; value=&quot;Diapositive 3 - &amp;quot;Mentions légales&amp;quot;&quot;/&gt;&lt;property id=&quot;20307&quot; value=&quot;258&quot;/&gt;&lt;/object&gt;&lt;/object&gt;&lt;/object&gt;&lt;/database&gt;"/>
  <p:tag name="SECTOMILLISECCONVERTED"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1881</TotalTime>
  <Words>3393</Words>
  <Application>Microsoft Macintosh PowerPoint</Application>
  <PresentationFormat>Présentation à l'écran (4:3)</PresentationFormat>
  <Paragraphs>1111</Paragraphs>
  <Slides>78</Slides>
  <Notes>14</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Thème Office</vt:lpstr>
      <vt:lpstr>AG du CFCOT  13 novembre 2018 </vt:lpstr>
      <vt:lpstr>Ordre du jour: mot du Président </vt:lpstr>
      <vt:lpstr>Bureau</vt:lpstr>
      <vt:lpstr>Bureau</vt:lpstr>
      <vt:lpstr>Présentation PowerPoint</vt:lpstr>
      <vt:lpstr>Présentation PowerPoint</vt:lpstr>
      <vt:lpstr>Présentation PowerPoint</vt:lpstr>
      <vt:lpstr>R3C: réforme du 3e cycle</vt:lpstr>
      <vt:lpstr>1- Plateforme SIDES NG</vt:lpstr>
      <vt:lpstr>1- Plateforme SIDES NG</vt:lpstr>
      <vt:lpstr>2-Task force</vt:lpstr>
      <vt:lpstr>Présentation PowerPoint</vt:lpstr>
      <vt:lpstr>Présentation PowerPoint</vt:lpstr>
      <vt:lpstr>3- La simulation pratique du “savoir faire”</vt:lpstr>
      <vt:lpstr>Formation en orthopédie et traumatologie</vt:lpstr>
      <vt:lpstr>Présentation PowerPoint</vt:lpstr>
      <vt:lpstr>Présentation PowerPoint</vt:lpstr>
      <vt:lpstr>Présentation PowerPoint</vt:lpstr>
      <vt:lpstr>Présentation PowerPoint</vt:lpstr>
      <vt:lpstr>Incitation supra-régionale:</vt:lpstr>
      <vt:lpstr>Le contenu</vt:lpstr>
      <vt:lpstr>2. Phase approfondissement propositions du Collège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Guide et tableur pour les Coordonnateurs</vt:lpstr>
      <vt:lpstr>Guide et tableur pour les Coordonnateurs</vt:lpstr>
      <vt:lpstr>Organisation et Stratégie nationale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vt:lpstr>
      <vt:lpstr>2 principes</vt:lpstr>
      <vt:lpstr>1- ex: compétences en arthroscopie</vt:lpstr>
      <vt:lpstr>Présentation PowerPoint</vt:lpstr>
      <vt:lpstr>2- Cadre Juri-Ethique</vt:lpstr>
      <vt:lpstr>Financements indirects:</vt:lpstr>
      <vt:lpstr>Autorisations dérogatoires soumises à:</vt:lpstr>
      <vt:lpstr>Présentation PowerPoint</vt:lpstr>
      <vt:lpstr>Présentation PowerPoint</vt:lpstr>
      <vt:lpstr>Présentation PowerPoint</vt:lpstr>
      <vt:lpstr>Le mot du CJO</vt:lpstr>
      <vt:lpstr>Le mot du CJO</vt:lpstr>
      <vt:lpstr>Présentation PowerPoint</vt:lpstr>
      <vt:lpstr>Le mot du CJO</vt:lpstr>
      <vt:lpstr>Présentation PowerPoint</vt:lpstr>
      <vt:lpstr>Présentation PowerPoint</vt:lpstr>
      <vt:lpstr>Le mot du CJO</vt:lpstr>
      <vt:lpstr>Présentation PowerPoint</vt:lpstr>
      <vt:lpstr>Critères CFCOT</vt:lpstr>
      <vt:lpstr>Présentation PowerPoint</vt:lpstr>
      <vt:lpstr>Missions des Membres Formateurs</vt:lpstr>
      <vt:lpstr>Les membres CFCOT en quelques chiffres…2017-2018</vt:lpstr>
      <vt:lpstr>Critères CFCOT</vt:lpstr>
      <vt:lpstr>Présentation PowerPoint</vt:lpstr>
      <vt:lpstr>Rapport du trésorier</vt:lpstr>
      <vt:lpstr>Présentation PowerPoint</vt:lpstr>
      <vt:lpstr>Présentation PowerPoint</vt:lpstr>
      <vt:lpstr>Présentation PowerPoint</vt:lpstr>
      <vt:lpstr>Présentation PowerPoint</vt:lpstr>
      <vt:lpstr>Présentation PowerPoint</vt:lpstr>
      <vt:lpstr>Présentation PowerPoint</vt:lpstr>
      <vt:lpstr>L’examen en quelques chiffres…</vt:lpstr>
      <vt:lpstr>Progression de l’examen en 5 ans</vt:lpstr>
      <vt:lpstr>Attribution des médailles</vt:lpstr>
      <vt:lpstr>Et les médailles sont attribuées à…</vt:lpstr>
      <vt:lpstr>Examen 2019</vt:lpstr>
      <vt:lpstr>Questions diverses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Isabelle</dc:creator>
  <cp:lastModifiedBy>Pierre Journeau</cp:lastModifiedBy>
  <cp:revision>405</cp:revision>
  <cp:lastPrinted>2018-11-07T20:33:20Z</cp:lastPrinted>
  <dcterms:created xsi:type="dcterms:W3CDTF">2013-12-06T08:34:41Z</dcterms:created>
  <dcterms:modified xsi:type="dcterms:W3CDTF">2018-11-12T21:28:39Z</dcterms:modified>
</cp:coreProperties>
</file>