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handoutMasterIdLst>
    <p:handoutMasterId r:id="rId123"/>
  </p:handoutMasterIdLst>
  <p:sldIdLst>
    <p:sldId id="259" r:id="rId2"/>
    <p:sldId id="336" r:id="rId3"/>
    <p:sldId id="639" r:id="rId4"/>
    <p:sldId id="335" r:id="rId5"/>
    <p:sldId id="261" r:id="rId6"/>
    <p:sldId id="262" r:id="rId7"/>
    <p:sldId id="598" r:id="rId8"/>
    <p:sldId id="637" r:id="rId9"/>
    <p:sldId id="642" r:id="rId10"/>
    <p:sldId id="641" r:id="rId11"/>
    <p:sldId id="651" r:id="rId12"/>
    <p:sldId id="640" r:id="rId13"/>
    <p:sldId id="694" r:id="rId14"/>
    <p:sldId id="266" r:id="rId15"/>
    <p:sldId id="258" r:id="rId16"/>
    <p:sldId id="682" r:id="rId17"/>
    <p:sldId id="664" r:id="rId18"/>
    <p:sldId id="695" r:id="rId19"/>
    <p:sldId id="666" r:id="rId20"/>
    <p:sldId id="667" r:id="rId21"/>
    <p:sldId id="671" r:id="rId22"/>
    <p:sldId id="673" r:id="rId23"/>
    <p:sldId id="668" r:id="rId24"/>
    <p:sldId id="680" r:id="rId25"/>
    <p:sldId id="681" r:id="rId26"/>
    <p:sldId id="260" r:id="rId27"/>
    <p:sldId id="700" r:id="rId28"/>
    <p:sldId id="665" r:id="rId29"/>
    <p:sldId id="683" r:id="rId30"/>
    <p:sldId id="684" r:id="rId31"/>
    <p:sldId id="685" r:id="rId32"/>
    <p:sldId id="686" r:id="rId33"/>
    <p:sldId id="600" r:id="rId34"/>
    <p:sldId id="663" r:id="rId35"/>
    <p:sldId id="687" r:id="rId36"/>
    <p:sldId id="688" r:id="rId37"/>
    <p:sldId id="689" r:id="rId38"/>
    <p:sldId id="690" r:id="rId39"/>
    <p:sldId id="691" r:id="rId40"/>
    <p:sldId id="692" r:id="rId41"/>
    <p:sldId id="693" r:id="rId42"/>
    <p:sldId id="658" r:id="rId43"/>
    <p:sldId id="659" r:id="rId44"/>
    <p:sldId id="660" r:id="rId45"/>
    <p:sldId id="661" r:id="rId46"/>
    <p:sldId id="662" r:id="rId47"/>
    <p:sldId id="599" r:id="rId48"/>
    <p:sldId id="643" r:id="rId49"/>
    <p:sldId id="644" r:id="rId50"/>
    <p:sldId id="645" r:id="rId51"/>
    <p:sldId id="646" r:id="rId52"/>
    <p:sldId id="647" r:id="rId53"/>
    <p:sldId id="648" r:id="rId54"/>
    <p:sldId id="649" r:id="rId55"/>
    <p:sldId id="650" r:id="rId56"/>
    <p:sldId id="653" r:id="rId57"/>
    <p:sldId id="701" r:id="rId58"/>
    <p:sldId id="494" r:id="rId59"/>
    <p:sldId id="708" r:id="rId60"/>
    <p:sldId id="709" r:id="rId61"/>
    <p:sldId id="710" r:id="rId62"/>
    <p:sldId id="711" r:id="rId63"/>
    <p:sldId id="669" r:id="rId64"/>
    <p:sldId id="712" r:id="rId65"/>
    <p:sldId id="670" r:id="rId66"/>
    <p:sldId id="674" r:id="rId67"/>
    <p:sldId id="675" r:id="rId68"/>
    <p:sldId id="713" r:id="rId69"/>
    <p:sldId id="714" r:id="rId70"/>
    <p:sldId id="715" r:id="rId71"/>
    <p:sldId id="716" r:id="rId72"/>
    <p:sldId id="717" r:id="rId73"/>
    <p:sldId id="718" r:id="rId74"/>
    <p:sldId id="719" r:id="rId75"/>
    <p:sldId id="677" r:id="rId76"/>
    <p:sldId id="720" r:id="rId77"/>
    <p:sldId id="721" r:id="rId78"/>
    <p:sldId id="722" r:id="rId79"/>
    <p:sldId id="723" r:id="rId80"/>
    <p:sldId id="724" r:id="rId81"/>
    <p:sldId id="725" r:id="rId82"/>
    <p:sldId id="726" r:id="rId83"/>
    <p:sldId id="727" r:id="rId84"/>
    <p:sldId id="728" r:id="rId85"/>
    <p:sldId id="729" r:id="rId86"/>
    <p:sldId id="652" r:id="rId87"/>
    <p:sldId id="257" r:id="rId88"/>
    <p:sldId id="702" r:id="rId89"/>
    <p:sldId id="703" r:id="rId90"/>
    <p:sldId id="704" r:id="rId91"/>
    <p:sldId id="705" r:id="rId92"/>
    <p:sldId id="706" r:id="rId93"/>
    <p:sldId id="263" r:id="rId94"/>
    <p:sldId id="264" r:id="rId95"/>
    <p:sldId id="265" r:id="rId96"/>
    <p:sldId id="730" r:id="rId97"/>
    <p:sldId id="731" r:id="rId98"/>
    <p:sldId id="732" r:id="rId99"/>
    <p:sldId id="733" r:id="rId100"/>
    <p:sldId id="734" r:id="rId101"/>
    <p:sldId id="735" r:id="rId102"/>
    <p:sldId id="736" r:id="rId103"/>
    <p:sldId id="737" r:id="rId104"/>
    <p:sldId id="738" r:id="rId105"/>
    <p:sldId id="739" r:id="rId106"/>
    <p:sldId id="740" r:id="rId107"/>
    <p:sldId id="741" r:id="rId108"/>
    <p:sldId id="498" r:id="rId109"/>
    <p:sldId id="504" r:id="rId110"/>
    <p:sldId id="505" r:id="rId111"/>
    <p:sldId id="506" r:id="rId112"/>
    <p:sldId id="502" r:id="rId113"/>
    <p:sldId id="501" r:id="rId114"/>
    <p:sldId id="492" r:id="rId115"/>
    <p:sldId id="654" r:id="rId116"/>
    <p:sldId id="655" r:id="rId117"/>
    <p:sldId id="656" r:id="rId118"/>
    <p:sldId id="282" r:id="rId119"/>
    <p:sldId id="657" r:id="rId120"/>
    <p:sldId id="601" r:id="rId121"/>
  </p:sldIdLst>
  <p:sldSz cx="12192000" cy="6858000"/>
  <p:notesSz cx="6858000" cy="9144000"/>
  <p:custDataLst>
    <p:tags r:id="rId124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45" autoAdjust="0"/>
    <p:restoredTop sz="93113" autoAdjust="0"/>
  </p:normalViewPr>
  <p:slideViewPr>
    <p:cSldViewPr>
      <p:cViewPr varScale="1">
        <p:scale>
          <a:sx n="110" d="100"/>
          <a:sy n="110" d="100"/>
        </p:scale>
        <p:origin x="192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326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handoutMaster" Target="handoutMasters/handoutMaster1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gs" Target="tags/tag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oulot%20FG\SOFCOT\Coll&#232;ge%20orthop&#233;die\E%20examen%20DESC%20DES%20Coll&#232;ge\DESC%20&#233;preuve%20nationale%202022\R&#233;sultats%20QCS%202022\01_0&#167;_2022%20releve%20notes%20final%20DES%20DESC%202022%20rev%20FG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Epreuves</a:t>
            </a:r>
            <a:r>
              <a:rPr lang="fr-FR" baseline="0" dirty="0"/>
              <a:t> 2022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DES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Nbre de candidats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39-48F3-AF06-841A335BFE4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DESC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Nbre de candidats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39-48F3-AF06-841A335BF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7703023"/>
        <c:axId val="1427702191"/>
      </c:barChart>
      <c:catAx>
        <c:axId val="142770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27702191"/>
        <c:crosses val="autoZero"/>
        <c:auto val="1"/>
        <c:lblAlgn val="ctr"/>
        <c:lblOffset val="100"/>
        <c:noMultiLvlLbl val="0"/>
      </c:catAx>
      <c:valAx>
        <c:axId val="1427702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2770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400" b="1" dirty="0"/>
              <a:t>23 PPT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Feuil1!$E$1:$E$20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cat>
          <c:val>
            <c:numRef>
              <c:f>Feuil1!$F$1:$F$20</c:f>
              <c:numCache>
                <c:formatCode>General</c:formatCode>
                <c:ptCount val="20"/>
                <c:pt idx="2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7</c:v>
                </c:pt>
                <c:pt idx="12">
                  <c:v>1</c:v>
                </c:pt>
                <c:pt idx="13">
                  <c:v>4</c:v>
                </c:pt>
                <c:pt idx="14">
                  <c:v>5</c:v>
                </c:pt>
                <c:pt idx="15">
                  <c:v>1</c:v>
                </c:pt>
                <c:pt idx="1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BB-4C98-81E4-843231F9CB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9035744"/>
        <c:axId val="309034080"/>
      </c:barChart>
      <c:catAx>
        <c:axId val="30903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9034080"/>
        <c:crosses val="autoZero"/>
        <c:auto val="1"/>
        <c:lblAlgn val="ctr"/>
        <c:lblOffset val="100"/>
        <c:noMultiLvlLbl val="0"/>
      </c:catAx>
      <c:valAx>
        <c:axId val="30903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903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60 internes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35B-411C-8F1B-CFA5C1E6B1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35B-411C-8F1B-CFA5C1E6B1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35B-411C-8F1B-CFA5C1E6B1C7}"/>
              </c:ext>
            </c:extLst>
          </c:dPt>
          <c:dLbls>
            <c:dLbl>
              <c:idx val="0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5B-411C-8F1B-CFA5C1E6B1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1ère année</c:v>
                </c:pt>
                <c:pt idx="1">
                  <c:v>2ème année </c:v>
                </c:pt>
                <c:pt idx="2">
                  <c:v>autre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52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5B-411C-8F1B-CFA5C1E6B1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60 internes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466905187835419E-2"/>
          <c:y val="0.14221650029261121"/>
          <c:w val="0.94752534287418011"/>
          <c:h val="0.71980786162593613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 1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1BB-4751-A38D-E6E93688F47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1BB-4751-A38D-E6E93688F47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1BB-4751-A38D-E6E93688F47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1ère année</c:v>
                </c:pt>
                <c:pt idx="1">
                  <c:v>2ème année</c:v>
                </c:pt>
                <c:pt idx="2">
                  <c:v>autres 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49</c:v>
                </c:pt>
                <c:pt idx="1">
                  <c:v>8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1BB-4751-A38D-E6E93688F4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Richesse totale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richesse 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0A6-8348-A96C-4A51847125AB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938-CC45-A5A6-FBE108936E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0A6-8348-A96C-4A51847125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0A6-8348-A96C-4A51847125AB}"/>
              </c:ext>
            </c:extLst>
          </c:dPt>
          <c:cat>
            <c:strRef>
              <c:f>Feuil1!$A$2:$A$5</c:f>
              <c:strCache>
                <c:ptCount val="2"/>
                <c:pt idx="0">
                  <c:v>épargne</c:v>
                </c:pt>
                <c:pt idx="1">
                  <c:v>compte courant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70246.62</c:v>
                </c:pt>
                <c:pt idx="1">
                  <c:v>177446.51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38-CC45-A5A6-FBE108936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5473947419394596"/>
          <c:y val="0.94095230348769288"/>
          <c:w val="0.34526052580605399"/>
          <c:h val="5.90476965123071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épargne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E96-6A4D-B844-27CBF7E5E7F6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E96-6A4D-B844-27CBF7E5E7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AD8-E247-8FF1-8339081484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AD8-E247-8FF1-83390814848E}"/>
              </c:ext>
            </c:extLst>
          </c:dPt>
          <c:cat>
            <c:strRef>
              <c:f>Feuil1!$A$2:$A$5</c:f>
              <c:strCache>
                <c:ptCount val="2"/>
                <c:pt idx="0">
                  <c:v>Livret A</c:v>
                </c:pt>
                <c:pt idx="1">
                  <c:v>compte épargne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64894.46</c:v>
                </c:pt>
                <c:pt idx="1">
                  <c:v>5352.16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96-6A4D-B844-27CBF7E5E7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Recettes/dépenses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2"/>
                <c:pt idx="0">
                  <c:v>recettes</c:v>
                </c:pt>
                <c:pt idx="1">
                  <c:v>dépenses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63332.27</c:v>
                </c:pt>
                <c:pt idx="1">
                  <c:v>15092.84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E2-1445-BC92-085C08DE500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Colonne2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2"/>
                <c:pt idx="0">
                  <c:v>recettes</c:v>
                </c:pt>
                <c:pt idx="1">
                  <c:v>dépenses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B6E2-1445-BC92-085C08DE5000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Colonne3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2"/>
                <c:pt idx="0">
                  <c:v>recettes</c:v>
                </c:pt>
                <c:pt idx="1">
                  <c:v>dépenses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B6E2-1445-BC92-085C08DE5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2869647"/>
        <c:axId val="972871327"/>
        <c:axId val="0"/>
      </c:bar3DChart>
      <c:catAx>
        <c:axId val="972869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2871327"/>
        <c:crosses val="autoZero"/>
        <c:auto val="1"/>
        <c:lblAlgn val="ctr"/>
        <c:lblOffset val="100"/>
        <c:noMultiLvlLbl val="0"/>
      </c:catAx>
      <c:valAx>
        <c:axId val="972871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2869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41D425-A642-DC45-8930-0711E318A331}" type="doc">
      <dgm:prSet loTypeId="urn:microsoft.com/office/officeart/2005/8/layout/radial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95489B5-18FE-EE40-B8A2-DBF79622A7BB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 err="1"/>
            <a:t>Matching</a:t>
          </a:r>
          <a:endParaRPr lang="fr-FR" dirty="0"/>
        </a:p>
      </dgm:t>
    </dgm:pt>
    <dgm:pt modelId="{EE019E49-F83E-D142-91D8-F8100C921D09}" type="parTrans" cxnId="{69CD307E-0823-F647-ADC5-4E20639101A9}">
      <dgm:prSet/>
      <dgm:spPr/>
      <dgm:t>
        <a:bodyPr/>
        <a:lstStyle/>
        <a:p>
          <a:endParaRPr lang="fr-FR"/>
        </a:p>
      </dgm:t>
    </dgm:pt>
    <dgm:pt modelId="{5BF2D6D1-E234-7E40-ACD7-E7673100F9E6}" type="sibTrans" cxnId="{69CD307E-0823-F647-ADC5-4E20639101A9}">
      <dgm:prSet/>
      <dgm:spPr/>
      <dgm:t>
        <a:bodyPr/>
        <a:lstStyle/>
        <a:p>
          <a:endParaRPr lang="fr-FR"/>
        </a:p>
      </dgm:t>
    </dgm:pt>
    <dgm:pt modelId="{4FD1D505-1BC9-9E4B-8A8A-8072FFB9A987}">
      <dgm:prSet phldrT="[Texte]"/>
      <dgm:spPr/>
      <dgm:t>
        <a:bodyPr/>
        <a:lstStyle/>
        <a:p>
          <a:r>
            <a:rPr lang="fr-FR" b="1" dirty="0">
              <a:solidFill>
                <a:schemeClr val="bg1"/>
              </a:solidFill>
            </a:rPr>
            <a:t>Connaissances</a:t>
          </a:r>
        </a:p>
      </dgm:t>
    </dgm:pt>
    <dgm:pt modelId="{3A75ABD2-6FF9-574E-908C-23D9F58AAC43}" type="parTrans" cxnId="{96E8256F-C30B-5346-8D86-D3E19ABDC229}">
      <dgm:prSet/>
      <dgm:spPr/>
      <dgm:t>
        <a:bodyPr/>
        <a:lstStyle/>
        <a:p>
          <a:endParaRPr lang="fr-FR"/>
        </a:p>
      </dgm:t>
    </dgm:pt>
    <dgm:pt modelId="{3E08F4D8-5520-1242-BBAE-BFE5F608193C}" type="sibTrans" cxnId="{96E8256F-C30B-5346-8D86-D3E19ABDC229}">
      <dgm:prSet/>
      <dgm:spPr/>
      <dgm:t>
        <a:bodyPr/>
        <a:lstStyle/>
        <a:p>
          <a:endParaRPr lang="fr-FR"/>
        </a:p>
      </dgm:t>
    </dgm:pt>
    <dgm:pt modelId="{F1684F1C-B97A-AF4F-B4F9-FF16EF457029}">
      <dgm:prSet phldrT="[Texte]"/>
      <dgm:spPr>
        <a:solidFill>
          <a:srgbClr val="00B050"/>
        </a:solidFill>
      </dgm:spPr>
      <dgm:t>
        <a:bodyPr/>
        <a:lstStyle/>
        <a:p>
          <a:r>
            <a:rPr lang="fr-FR" b="1" dirty="0"/>
            <a:t>Compétences</a:t>
          </a:r>
        </a:p>
      </dgm:t>
    </dgm:pt>
    <dgm:pt modelId="{5B83367B-EDC8-4244-B4CF-C493C1178463}" type="parTrans" cxnId="{2C8D6C66-937A-F840-94BB-3618E24586BF}">
      <dgm:prSet/>
      <dgm:spPr/>
      <dgm:t>
        <a:bodyPr/>
        <a:lstStyle/>
        <a:p>
          <a:endParaRPr lang="fr-FR"/>
        </a:p>
      </dgm:t>
    </dgm:pt>
    <dgm:pt modelId="{791793F9-A5C3-6549-95F4-165217B79DD2}" type="sibTrans" cxnId="{2C8D6C66-937A-F840-94BB-3618E24586BF}">
      <dgm:prSet/>
      <dgm:spPr/>
      <dgm:t>
        <a:bodyPr/>
        <a:lstStyle/>
        <a:p>
          <a:endParaRPr lang="fr-FR"/>
        </a:p>
      </dgm:t>
    </dgm:pt>
    <dgm:pt modelId="{0326BA7D-1536-A64A-9478-84DD2D21B826}">
      <dgm:prSet phldrT="[Texte]"/>
      <dgm:spPr>
        <a:solidFill>
          <a:srgbClr val="C00000"/>
        </a:solidFill>
      </dgm:spPr>
      <dgm:t>
        <a:bodyPr/>
        <a:lstStyle/>
        <a:p>
          <a:r>
            <a:rPr lang="fr-FR" b="1" dirty="0"/>
            <a:t>Parcours</a:t>
          </a:r>
        </a:p>
      </dgm:t>
    </dgm:pt>
    <dgm:pt modelId="{3D6FB300-20BF-A24A-8EBE-3F79C3AE1CF4}" type="parTrans" cxnId="{87770DB7-214B-5B48-818D-D475E3FAE4F2}">
      <dgm:prSet/>
      <dgm:spPr/>
      <dgm:t>
        <a:bodyPr/>
        <a:lstStyle/>
        <a:p>
          <a:endParaRPr lang="fr-FR"/>
        </a:p>
      </dgm:t>
    </dgm:pt>
    <dgm:pt modelId="{19830300-3D20-8245-A62D-2571326FD5DC}" type="sibTrans" cxnId="{87770DB7-214B-5B48-818D-D475E3FAE4F2}">
      <dgm:prSet/>
      <dgm:spPr/>
      <dgm:t>
        <a:bodyPr/>
        <a:lstStyle/>
        <a:p>
          <a:endParaRPr lang="fr-FR"/>
        </a:p>
      </dgm:t>
    </dgm:pt>
    <dgm:pt modelId="{02EA5C91-69AA-4949-8960-55E1C92AC6E4}">
      <dgm:prSet phldrT="[Texte]"/>
      <dgm:spPr>
        <a:solidFill>
          <a:srgbClr val="FFFF00"/>
        </a:solidFill>
        <a:ln>
          <a:solidFill>
            <a:srgbClr val="00B050"/>
          </a:solidFill>
        </a:ln>
      </dgm:spPr>
      <dgm:t>
        <a:bodyPr/>
        <a:lstStyle/>
        <a:p>
          <a:r>
            <a:rPr lang="fr-FR" b="1" dirty="0">
              <a:solidFill>
                <a:schemeClr val="tx1"/>
              </a:solidFill>
            </a:rPr>
            <a:t>Accès à la spécialité</a:t>
          </a:r>
        </a:p>
      </dgm:t>
    </dgm:pt>
    <dgm:pt modelId="{3A952D2D-9E23-D64E-80ED-E34C9E0DC5CB}" type="parTrans" cxnId="{CA5F6EA3-4048-EA4E-B47B-BB2DDAE99F68}">
      <dgm:prSet/>
      <dgm:spPr/>
      <dgm:t>
        <a:bodyPr/>
        <a:lstStyle/>
        <a:p>
          <a:endParaRPr lang="fr-FR"/>
        </a:p>
      </dgm:t>
    </dgm:pt>
    <dgm:pt modelId="{0FDF3F7A-BAE3-DD40-89FF-A76BC7C092A6}" type="sibTrans" cxnId="{CA5F6EA3-4048-EA4E-B47B-BB2DDAE99F68}">
      <dgm:prSet/>
      <dgm:spPr/>
      <dgm:t>
        <a:bodyPr/>
        <a:lstStyle/>
        <a:p>
          <a:endParaRPr lang="fr-FR"/>
        </a:p>
      </dgm:t>
    </dgm:pt>
    <dgm:pt modelId="{FBD80FDA-9B08-734F-8D1B-ABC760CB946E}" type="pres">
      <dgm:prSet presAssocID="{9941D425-A642-DC45-8930-0711E318A33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618D558-64D7-8B4C-905C-19ACE0A7EA38}" type="pres">
      <dgm:prSet presAssocID="{495489B5-18FE-EE40-B8A2-DBF79622A7BB}" presName="centerShape" presStyleLbl="node0" presStyleIdx="0" presStyleCnt="1" custLinFactNeighborX="-402" custLinFactNeighborY="-16409"/>
      <dgm:spPr/>
    </dgm:pt>
    <dgm:pt modelId="{B53EE0E7-0938-A940-8A56-60D6752265E8}" type="pres">
      <dgm:prSet presAssocID="{3A75ABD2-6FF9-574E-908C-23D9F58AAC43}" presName="parTrans" presStyleLbl="bgSibTrans2D1" presStyleIdx="0" presStyleCnt="4"/>
      <dgm:spPr/>
    </dgm:pt>
    <dgm:pt modelId="{DB4EF37D-565D-674B-AA50-4EDF0981621E}" type="pres">
      <dgm:prSet presAssocID="{4FD1D505-1BC9-9E4B-8A8A-8072FFB9A987}" presName="node" presStyleLbl="node1" presStyleIdx="0" presStyleCnt="4" custRadScaleRad="138309" custRadScaleInc="68171">
        <dgm:presLayoutVars>
          <dgm:bulletEnabled val="1"/>
        </dgm:presLayoutVars>
      </dgm:prSet>
      <dgm:spPr/>
    </dgm:pt>
    <dgm:pt modelId="{C25E6724-9FC0-354D-9B90-9955C65D0BE4}" type="pres">
      <dgm:prSet presAssocID="{5B83367B-EDC8-4244-B4CF-C493C1178463}" presName="parTrans" presStyleLbl="bgSibTrans2D1" presStyleIdx="1" presStyleCnt="4"/>
      <dgm:spPr/>
    </dgm:pt>
    <dgm:pt modelId="{366AF287-DCC9-0143-883A-2B9724830F49}" type="pres">
      <dgm:prSet presAssocID="{F1684F1C-B97A-AF4F-B4F9-FF16EF457029}" presName="node" presStyleLbl="node1" presStyleIdx="1" presStyleCnt="4" custRadScaleRad="105247" custRadScaleInc="-87902">
        <dgm:presLayoutVars>
          <dgm:bulletEnabled val="1"/>
        </dgm:presLayoutVars>
      </dgm:prSet>
      <dgm:spPr/>
    </dgm:pt>
    <dgm:pt modelId="{E3093B91-71EF-3E45-9112-4E662035B33F}" type="pres">
      <dgm:prSet presAssocID="{3D6FB300-20BF-A24A-8EBE-3F79C3AE1CF4}" presName="parTrans" presStyleLbl="bgSibTrans2D1" presStyleIdx="2" presStyleCnt="4"/>
      <dgm:spPr/>
    </dgm:pt>
    <dgm:pt modelId="{E7CDE6BC-0AC0-984E-8CD4-1BD2E6F44F20}" type="pres">
      <dgm:prSet presAssocID="{0326BA7D-1536-A64A-9478-84DD2D21B826}" presName="node" presStyleLbl="node1" presStyleIdx="2" presStyleCnt="4" custRadScaleRad="96993" custRadScaleInc="-266479">
        <dgm:presLayoutVars>
          <dgm:bulletEnabled val="1"/>
        </dgm:presLayoutVars>
      </dgm:prSet>
      <dgm:spPr/>
    </dgm:pt>
    <dgm:pt modelId="{55C0F9AC-9A22-5F4C-ADA1-23172CA35379}" type="pres">
      <dgm:prSet presAssocID="{3A952D2D-9E23-D64E-80ED-E34C9E0DC5CB}" presName="parTrans" presStyleLbl="bgSibTrans2D1" presStyleIdx="3" presStyleCnt="4" custAng="10846508" custScaleX="54692" custLinFactNeighborX="-27951" custLinFactNeighborY="7980"/>
      <dgm:spPr/>
    </dgm:pt>
    <dgm:pt modelId="{BC21BAA7-4A67-0042-A5AE-A9F1A11AAAAA}" type="pres">
      <dgm:prSet presAssocID="{02EA5C91-69AA-4949-8960-55E1C92AC6E4}" presName="node" presStyleLbl="node1" presStyleIdx="3" presStyleCnt="4" custRadScaleRad="101138" custRadScaleInc="-11600">
        <dgm:presLayoutVars>
          <dgm:bulletEnabled val="1"/>
        </dgm:presLayoutVars>
      </dgm:prSet>
      <dgm:spPr/>
    </dgm:pt>
  </dgm:ptLst>
  <dgm:cxnLst>
    <dgm:cxn modelId="{C1E8BC07-91D2-464D-AC35-6E0475D61B48}" type="presOf" srcId="{9941D425-A642-DC45-8930-0711E318A331}" destId="{FBD80FDA-9B08-734F-8D1B-ABC760CB946E}" srcOrd="0" destOrd="0" presId="urn:microsoft.com/office/officeart/2005/8/layout/radial4"/>
    <dgm:cxn modelId="{78DB9124-6767-471F-A664-D24B968357BB}" type="presOf" srcId="{5B83367B-EDC8-4244-B4CF-C493C1178463}" destId="{C25E6724-9FC0-354D-9B90-9955C65D0BE4}" srcOrd="0" destOrd="0" presId="urn:microsoft.com/office/officeart/2005/8/layout/radial4"/>
    <dgm:cxn modelId="{2C278727-A3C3-4C0A-8926-89378D245FC4}" type="presOf" srcId="{3A952D2D-9E23-D64E-80ED-E34C9E0DC5CB}" destId="{55C0F9AC-9A22-5F4C-ADA1-23172CA35379}" srcOrd="0" destOrd="0" presId="urn:microsoft.com/office/officeart/2005/8/layout/radial4"/>
    <dgm:cxn modelId="{6CE4292E-D8B2-404E-95CE-37CAA7D083D4}" type="presOf" srcId="{02EA5C91-69AA-4949-8960-55E1C92AC6E4}" destId="{BC21BAA7-4A67-0042-A5AE-A9F1A11AAAAA}" srcOrd="0" destOrd="0" presId="urn:microsoft.com/office/officeart/2005/8/layout/radial4"/>
    <dgm:cxn modelId="{2C8D6C66-937A-F840-94BB-3618E24586BF}" srcId="{495489B5-18FE-EE40-B8A2-DBF79622A7BB}" destId="{F1684F1C-B97A-AF4F-B4F9-FF16EF457029}" srcOrd="1" destOrd="0" parTransId="{5B83367B-EDC8-4244-B4CF-C493C1178463}" sibTransId="{791793F9-A5C3-6549-95F4-165217B79DD2}"/>
    <dgm:cxn modelId="{96E8256F-C30B-5346-8D86-D3E19ABDC229}" srcId="{495489B5-18FE-EE40-B8A2-DBF79622A7BB}" destId="{4FD1D505-1BC9-9E4B-8A8A-8072FFB9A987}" srcOrd="0" destOrd="0" parTransId="{3A75ABD2-6FF9-574E-908C-23D9F58AAC43}" sibTransId="{3E08F4D8-5520-1242-BBAE-BFE5F608193C}"/>
    <dgm:cxn modelId="{0080E86F-F848-4D9D-AF2B-46568EEAFFC0}" type="presOf" srcId="{0326BA7D-1536-A64A-9478-84DD2D21B826}" destId="{E7CDE6BC-0AC0-984E-8CD4-1BD2E6F44F20}" srcOrd="0" destOrd="0" presId="urn:microsoft.com/office/officeart/2005/8/layout/radial4"/>
    <dgm:cxn modelId="{69CD307E-0823-F647-ADC5-4E20639101A9}" srcId="{9941D425-A642-DC45-8930-0711E318A331}" destId="{495489B5-18FE-EE40-B8A2-DBF79622A7BB}" srcOrd="0" destOrd="0" parTransId="{EE019E49-F83E-D142-91D8-F8100C921D09}" sibTransId="{5BF2D6D1-E234-7E40-ACD7-E7673100F9E6}"/>
    <dgm:cxn modelId="{88F79E8E-A6BE-4CE7-8AD7-138E9F3A0459}" type="presOf" srcId="{3A75ABD2-6FF9-574E-908C-23D9F58AAC43}" destId="{B53EE0E7-0938-A940-8A56-60D6752265E8}" srcOrd="0" destOrd="0" presId="urn:microsoft.com/office/officeart/2005/8/layout/radial4"/>
    <dgm:cxn modelId="{173F5FA0-7276-4457-8873-853F5C7B7066}" type="presOf" srcId="{4FD1D505-1BC9-9E4B-8A8A-8072FFB9A987}" destId="{DB4EF37D-565D-674B-AA50-4EDF0981621E}" srcOrd="0" destOrd="0" presId="urn:microsoft.com/office/officeart/2005/8/layout/radial4"/>
    <dgm:cxn modelId="{CA5F6EA3-4048-EA4E-B47B-BB2DDAE99F68}" srcId="{495489B5-18FE-EE40-B8A2-DBF79622A7BB}" destId="{02EA5C91-69AA-4949-8960-55E1C92AC6E4}" srcOrd="3" destOrd="0" parTransId="{3A952D2D-9E23-D64E-80ED-E34C9E0DC5CB}" sibTransId="{0FDF3F7A-BAE3-DD40-89FF-A76BC7C092A6}"/>
    <dgm:cxn modelId="{87770DB7-214B-5B48-818D-D475E3FAE4F2}" srcId="{495489B5-18FE-EE40-B8A2-DBF79622A7BB}" destId="{0326BA7D-1536-A64A-9478-84DD2D21B826}" srcOrd="2" destOrd="0" parTransId="{3D6FB300-20BF-A24A-8EBE-3F79C3AE1CF4}" sibTransId="{19830300-3D20-8245-A62D-2571326FD5DC}"/>
    <dgm:cxn modelId="{D30C07D1-6702-442E-A4B3-113522BC7FB7}" type="presOf" srcId="{495489B5-18FE-EE40-B8A2-DBF79622A7BB}" destId="{7618D558-64D7-8B4C-905C-19ACE0A7EA38}" srcOrd="0" destOrd="0" presId="urn:microsoft.com/office/officeart/2005/8/layout/radial4"/>
    <dgm:cxn modelId="{7ED576E5-BFFF-4EB3-8BC0-56C0731E3463}" type="presOf" srcId="{3D6FB300-20BF-A24A-8EBE-3F79C3AE1CF4}" destId="{E3093B91-71EF-3E45-9112-4E662035B33F}" srcOrd="0" destOrd="0" presId="urn:microsoft.com/office/officeart/2005/8/layout/radial4"/>
    <dgm:cxn modelId="{95B915FF-039D-43BD-B110-139BEDC58666}" type="presOf" srcId="{F1684F1C-B97A-AF4F-B4F9-FF16EF457029}" destId="{366AF287-DCC9-0143-883A-2B9724830F49}" srcOrd="0" destOrd="0" presId="urn:microsoft.com/office/officeart/2005/8/layout/radial4"/>
    <dgm:cxn modelId="{AC189F38-F3E9-47D9-B3EE-007F7742958F}" type="presParOf" srcId="{FBD80FDA-9B08-734F-8D1B-ABC760CB946E}" destId="{7618D558-64D7-8B4C-905C-19ACE0A7EA38}" srcOrd="0" destOrd="0" presId="urn:microsoft.com/office/officeart/2005/8/layout/radial4"/>
    <dgm:cxn modelId="{F8834E9C-1540-4E81-9442-95D3DD4BB531}" type="presParOf" srcId="{FBD80FDA-9B08-734F-8D1B-ABC760CB946E}" destId="{B53EE0E7-0938-A940-8A56-60D6752265E8}" srcOrd="1" destOrd="0" presId="urn:microsoft.com/office/officeart/2005/8/layout/radial4"/>
    <dgm:cxn modelId="{63AE7A54-9A92-4BEC-8DFA-1FA9B0B56112}" type="presParOf" srcId="{FBD80FDA-9B08-734F-8D1B-ABC760CB946E}" destId="{DB4EF37D-565D-674B-AA50-4EDF0981621E}" srcOrd="2" destOrd="0" presId="urn:microsoft.com/office/officeart/2005/8/layout/radial4"/>
    <dgm:cxn modelId="{94064443-444E-4D2F-8A9A-5F6696F0D714}" type="presParOf" srcId="{FBD80FDA-9B08-734F-8D1B-ABC760CB946E}" destId="{C25E6724-9FC0-354D-9B90-9955C65D0BE4}" srcOrd="3" destOrd="0" presId="urn:microsoft.com/office/officeart/2005/8/layout/radial4"/>
    <dgm:cxn modelId="{F2605F3C-F3EE-4E32-B290-67AA17DFE092}" type="presParOf" srcId="{FBD80FDA-9B08-734F-8D1B-ABC760CB946E}" destId="{366AF287-DCC9-0143-883A-2B9724830F49}" srcOrd="4" destOrd="0" presId="urn:microsoft.com/office/officeart/2005/8/layout/radial4"/>
    <dgm:cxn modelId="{63DE7774-1F4C-42A8-B931-9730E757470D}" type="presParOf" srcId="{FBD80FDA-9B08-734F-8D1B-ABC760CB946E}" destId="{E3093B91-71EF-3E45-9112-4E662035B33F}" srcOrd="5" destOrd="0" presId="urn:microsoft.com/office/officeart/2005/8/layout/radial4"/>
    <dgm:cxn modelId="{CC724D77-EAE4-498E-AA7D-59E4B80582B0}" type="presParOf" srcId="{FBD80FDA-9B08-734F-8D1B-ABC760CB946E}" destId="{E7CDE6BC-0AC0-984E-8CD4-1BD2E6F44F20}" srcOrd="6" destOrd="0" presId="urn:microsoft.com/office/officeart/2005/8/layout/radial4"/>
    <dgm:cxn modelId="{E3697457-8E25-498E-856B-5D713E600E8C}" type="presParOf" srcId="{FBD80FDA-9B08-734F-8D1B-ABC760CB946E}" destId="{55C0F9AC-9A22-5F4C-ADA1-23172CA35379}" srcOrd="7" destOrd="0" presId="urn:microsoft.com/office/officeart/2005/8/layout/radial4"/>
    <dgm:cxn modelId="{B6E9D406-5181-4411-83F3-B173C88CEAF8}" type="presParOf" srcId="{FBD80FDA-9B08-734F-8D1B-ABC760CB946E}" destId="{BC21BAA7-4A67-0042-A5AE-A9F1A11AAAAA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8D558-64D7-8B4C-905C-19ACE0A7EA38}">
      <dsp:nvSpPr>
        <dsp:cNvPr id="0" name=""/>
        <dsp:cNvSpPr/>
      </dsp:nvSpPr>
      <dsp:spPr>
        <a:xfrm>
          <a:off x="2297467" y="1907169"/>
          <a:ext cx="1714020" cy="1714020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/>
            <a:t>Matching</a:t>
          </a:r>
          <a:endParaRPr lang="fr-FR" sz="2400" kern="1200" dirty="0"/>
        </a:p>
      </dsp:txBody>
      <dsp:txXfrm>
        <a:off x="2548479" y="2158181"/>
        <a:ext cx="1211996" cy="1211996"/>
      </dsp:txXfrm>
    </dsp:sp>
    <dsp:sp modelId="{B53EE0E7-0938-A940-8A56-60D6752265E8}">
      <dsp:nvSpPr>
        <dsp:cNvPr id="0" name=""/>
        <dsp:cNvSpPr/>
      </dsp:nvSpPr>
      <dsp:spPr>
        <a:xfrm rot="12876477">
          <a:off x="648083" y="1438055"/>
          <a:ext cx="1877180" cy="48849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EF37D-565D-674B-AA50-4EDF0981621E}">
      <dsp:nvSpPr>
        <dsp:cNvPr id="0" name=""/>
        <dsp:cNvSpPr/>
      </dsp:nvSpPr>
      <dsp:spPr>
        <a:xfrm>
          <a:off x="0" y="497895"/>
          <a:ext cx="1628319" cy="13026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>
              <a:solidFill>
                <a:schemeClr val="bg1"/>
              </a:solidFill>
            </a:rPr>
            <a:t>Connaissances</a:t>
          </a:r>
        </a:p>
      </dsp:txBody>
      <dsp:txXfrm>
        <a:off x="38153" y="536048"/>
        <a:ext cx="1552013" cy="1226349"/>
      </dsp:txXfrm>
    </dsp:sp>
    <dsp:sp modelId="{C25E6724-9FC0-354D-9B90-9955C65D0BE4}">
      <dsp:nvSpPr>
        <dsp:cNvPr id="0" name=""/>
        <dsp:cNvSpPr/>
      </dsp:nvSpPr>
      <dsp:spPr>
        <a:xfrm rot="11249752">
          <a:off x="847265" y="2307377"/>
          <a:ext cx="1383599" cy="48849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AF287-DCC9-0143-883A-2B9724830F49}">
      <dsp:nvSpPr>
        <dsp:cNvPr id="0" name=""/>
        <dsp:cNvSpPr/>
      </dsp:nvSpPr>
      <dsp:spPr>
        <a:xfrm>
          <a:off x="39017" y="1810049"/>
          <a:ext cx="1628319" cy="1302655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Compétences</a:t>
          </a:r>
        </a:p>
      </dsp:txBody>
      <dsp:txXfrm>
        <a:off x="77170" y="1848202"/>
        <a:ext cx="1552013" cy="1226349"/>
      </dsp:txXfrm>
    </dsp:sp>
    <dsp:sp modelId="{E3093B91-71EF-3E45-9112-4E662035B33F}">
      <dsp:nvSpPr>
        <dsp:cNvPr id="0" name=""/>
        <dsp:cNvSpPr/>
      </dsp:nvSpPr>
      <dsp:spPr>
        <a:xfrm rot="9406324">
          <a:off x="749443" y="3209463"/>
          <a:ext cx="1596803" cy="48849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DE6BC-0AC0-984E-8CD4-1BD2E6F44F20}">
      <dsp:nvSpPr>
        <dsp:cNvPr id="0" name=""/>
        <dsp:cNvSpPr/>
      </dsp:nvSpPr>
      <dsp:spPr>
        <a:xfrm>
          <a:off x="0" y="3117265"/>
          <a:ext cx="1628319" cy="1302655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Parcours</a:t>
          </a:r>
        </a:p>
      </dsp:txBody>
      <dsp:txXfrm>
        <a:off x="38153" y="3155418"/>
        <a:ext cx="1552013" cy="1226349"/>
      </dsp:txXfrm>
    </dsp:sp>
    <dsp:sp modelId="{55C0F9AC-9A22-5F4C-ADA1-23172CA35379}">
      <dsp:nvSpPr>
        <dsp:cNvPr id="0" name=""/>
        <dsp:cNvSpPr/>
      </dsp:nvSpPr>
      <dsp:spPr>
        <a:xfrm rot="10769730">
          <a:off x="4018400" y="2522330"/>
          <a:ext cx="765379" cy="48849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1BAA7-4A67-0042-A5AE-A9F1A11AAAAA}">
      <dsp:nvSpPr>
        <dsp:cNvPr id="0" name=""/>
        <dsp:cNvSpPr/>
      </dsp:nvSpPr>
      <dsp:spPr>
        <a:xfrm>
          <a:off x="4677629" y="2060642"/>
          <a:ext cx="1628319" cy="1302655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>
              <a:solidFill>
                <a:schemeClr val="tx1"/>
              </a:solidFill>
            </a:rPr>
            <a:t>Accès à la spécialité</a:t>
          </a:r>
        </a:p>
      </dsp:txBody>
      <dsp:txXfrm>
        <a:off x="4715782" y="2098795"/>
        <a:ext cx="1552013" cy="1226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0.34902</cdr:x>
      <cdr:y>0.4934</cdr:y>
    </cdr:from>
    <cdr:to>
      <cdr:x>0.44087</cdr:x>
      <cdr:y>0.63754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4D99244A-C774-607F-BC3E-183BF811A9F5}"/>
            </a:ext>
          </a:extLst>
        </cdr:cNvPr>
        <cdr:cNvSpPr txBox="1"/>
      </cdr:nvSpPr>
      <cdr:spPr>
        <a:xfrm xmlns:a="http://schemas.openxmlformats.org/drawingml/2006/main">
          <a:off x="1368152" y="1478899"/>
          <a:ext cx="36004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600" dirty="0">
              <a:solidFill>
                <a:schemeClr val="bg1"/>
              </a:solidFill>
            </a:rPr>
            <a:t>116</a:t>
          </a:r>
        </a:p>
      </cdr:txBody>
    </cdr:sp>
  </cdr:relSizeAnchor>
  <cdr:relSizeAnchor xmlns:cdr="http://schemas.openxmlformats.org/drawingml/2006/chartDrawing">
    <cdr:from>
      <cdr:x>0.62334</cdr:x>
      <cdr:y>0.67672</cdr:y>
    </cdr:from>
    <cdr:to>
      <cdr:x>0.71519</cdr:x>
      <cdr:y>0.77282</cdr:y>
    </cdr:to>
    <cdr:sp macro="" textlink="">
      <cdr:nvSpPr>
        <cdr:cNvPr id="3" name="ZoneTexte 1">
          <a:extLst xmlns:a="http://schemas.openxmlformats.org/drawingml/2006/main">
            <a:ext uri="{FF2B5EF4-FFF2-40B4-BE49-F238E27FC236}">
              <a16:creationId xmlns:a16="http://schemas.microsoft.com/office/drawing/2014/main" id="{27F44410-3DEE-B985-9CEC-53E1E30AA8CE}"/>
            </a:ext>
          </a:extLst>
        </cdr:cNvPr>
        <cdr:cNvSpPr txBox="1"/>
      </cdr:nvSpPr>
      <cdr:spPr>
        <a:xfrm xmlns:a="http://schemas.openxmlformats.org/drawingml/2006/main">
          <a:off x="2443483" y="2028386"/>
          <a:ext cx="36004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400" dirty="0">
              <a:solidFill>
                <a:schemeClr val="tx1"/>
              </a:solidFill>
            </a:rPr>
            <a:t>15</a:t>
          </a:r>
          <a:endParaRPr lang="fr-FR" sz="1600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0.089</cdr:x>
      <cdr:y>0.34962</cdr:y>
    </cdr:from>
    <cdr:to>
      <cdr:x>0.289</cdr:x>
      <cdr:y>0.68295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8A26F4A4-8C2C-5B75-79DF-CAA23D3F7B12}"/>
            </a:ext>
          </a:extLst>
        </cdr:cNvPr>
        <cdr:cNvSpPr txBox="1"/>
      </cdr:nvSpPr>
      <cdr:spPr>
        <a:xfrm xmlns:a="http://schemas.openxmlformats.org/drawingml/2006/main">
          <a:off x="406896" y="9590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7171C-F9E8-ED48-8C98-BE8E9A3443A2}" type="datetime1">
              <a:rPr lang="fr-FR" smtClean="0"/>
              <a:t>13/03/2023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689CF-65F5-5342-961A-D814EE34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6779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CD38B-B187-B344-BBDB-5C711913DB99}" type="datetime1">
              <a:rPr lang="fr-FR" smtClean="0"/>
              <a:t>13/03/2023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C9C3E-CDA1-4EDC-ADCC-D969BE7935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3564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79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166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2045B-7894-E44B-A74D-2B455B12A87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345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061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617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5" name="Image 4" descr="LogoCJO.jp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1"/>
            <a:ext cx="2304256" cy="1883725"/>
          </a:xfrm>
          <a:prstGeom prst="rect">
            <a:avLst/>
          </a:prstGeom>
        </p:spPr>
      </p:pic>
      <p:pic>
        <p:nvPicPr>
          <p:cNvPr id="8" name="Image 7" descr="Capture d’écran 2016-11-01 à 08.38.32.png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1"/>
            <a:ext cx="1920213" cy="213968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23392" y="6405332"/>
            <a:ext cx="109452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2022 </a:t>
            </a:r>
          </a:p>
        </p:txBody>
      </p:sp>
      <p:pic>
        <p:nvPicPr>
          <p:cNvPr id="11" name="Image 10" descr="logo CNU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3" y="68627"/>
            <a:ext cx="1536171" cy="154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6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2022 </a:t>
            </a:r>
          </a:p>
        </p:txBody>
      </p:sp>
      <p:pic>
        <p:nvPicPr>
          <p:cNvPr id="9" name="Image 8" descr="Capture d’écran 2016-11-01 à 08.38.32.pn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5714178"/>
            <a:ext cx="911424" cy="11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3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F0C3CF-055E-064F-8F74-E6C693DB0737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2022 </a:t>
            </a:r>
          </a:p>
        </p:txBody>
      </p:sp>
    </p:spTree>
    <p:extLst>
      <p:ext uri="{BB962C8B-B14F-4D97-AF65-F5344CB8AC3E}">
        <p14:creationId xmlns:p14="http://schemas.microsoft.com/office/powerpoint/2010/main" val="163795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822976-8A72-B443-A9F4-F6481008B932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2022 </a:t>
            </a:r>
          </a:p>
        </p:txBody>
      </p:sp>
    </p:spTree>
    <p:extLst>
      <p:ext uri="{BB962C8B-B14F-4D97-AF65-F5344CB8AC3E}">
        <p14:creationId xmlns:p14="http://schemas.microsoft.com/office/powerpoint/2010/main" val="178961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60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CF16-986E-4D90-AA40-CDB46E2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F14DA-A783-43BC-8F15-95408B89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C48B6-C394-452A-94D9-D4802755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96A2-D8F0-4E17-BFD0-A6C902250D59}" type="datetime1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58A8A-3DD0-41C8-9F48-F4309FA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6C92-7C02-4D34-B3E5-D549A7A3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0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1F74-ED26-4F8B-BF51-3533D840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60"/>
            <a:ext cx="11264536" cy="16875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D2D7-7F18-43E0-9B2E-3FCD83CC8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55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BBB66-EB7D-4F8C-9C78-1D1C88846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6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684E6-393D-4587-AA45-E6734FB4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8EE0-0333-4ABC-AE18-10DD5071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52369-A8F0-4709-8372-B420A67D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0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56796"/>
            <a:ext cx="10972800" cy="4569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623392" y="6381328"/>
            <a:ext cx="109452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10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sofcot.fmcloud/GestionDesInternes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ation.uness.fr/3C/login/index.php" TargetMode="Externa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7568" y="3356993"/>
            <a:ext cx="7772400" cy="1959823"/>
          </a:xfrm>
        </p:spPr>
        <p:txBody>
          <a:bodyPr>
            <a:noAutofit/>
          </a:bodyPr>
          <a:lstStyle/>
          <a:p>
            <a:r>
              <a:rPr lang="fr-FR" sz="4800" dirty="0"/>
              <a:t>AG du CFCOT</a:t>
            </a:r>
            <a:br>
              <a:rPr lang="fr-FR" sz="4800" dirty="0"/>
            </a:br>
            <a:r>
              <a:rPr lang="fr-FR" sz="4800" dirty="0"/>
              <a:t> 9 novembre 2022</a:t>
            </a:r>
          </a:p>
        </p:txBody>
      </p:sp>
      <p:pic>
        <p:nvPicPr>
          <p:cNvPr id="3" name="Image 2" descr="logo Collège SFC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22" y="1700808"/>
            <a:ext cx="3006527" cy="83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04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C661A-6BE1-1F4E-A516-51A53F30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Séminaires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79498A-26A6-E24C-A691-FFEBF86FD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28" y="2348880"/>
            <a:ext cx="4550296" cy="2736300"/>
          </a:xfrm>
        </p:spPr>
        <p:txBody>
          <a:bodyPr>
            <a:normAutofit/>
          </a:bodyPr>
          <a:lstStyle/>
          <a:p>
            <a:r>
              <a:rPr lang="fr-FR" dirty="0"/>
              <a:t>Lundi après-midi</a:t>
            </a:r>
          </a:p>
          <a:p>
            <a:r>
              <a:rPr lang="fr-FR" dirty="0"/>
              <a:t>4 réunions par an</a:t>
            </a:r>
          </a:p>
          <a:p>
            <a:pPr lvl="1"/>
            <a:r>
              <a:rPr lang="fr-FR" dirty="0"/>
              <a:t>Coordonnateurs R3C</a:t>
            </a:r>
          </a:p>
          <a:p>
            <a:pPr lvl="1"/>
            <a:r>
              <a:rPr lang="fr-FR" dirty="0"/>
              <a:t>Coordonnateurs R2C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23016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464152" y="6389390"/>
            <a:ext cx="17002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CE7E8FF-75A9-081F-17FC-B177D27DA122}"/>
              </a:ext>
            </a:extLst>
          </p:cNvPr>
          <p:cNvSpPr txBox="1"/>
          <p:nvPr/>
        </p:nvSpPr>
        <p:spPr>
          <a:xfrm>
            <a:off x="407368" y="404664"/>
            <a:ext cx="3193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Exemple phase socle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15B9D12-02C3-38F7-2AE3-0BA0A41BA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4" y="1196752"/>
            <a:ext cx="10868992" cy="48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556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464152" y="6389390"/>
            <a:ext cx="17002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CE7E8FF-75A9-081F-17FC-B177D27DA122}"/>
              </a:ext>
            </a:extLst>
          </p:cNvPr>
          <p:cNvSpPr txBox="1"/>
          <p:nvPr/>
        </p:nvSpPr>
        <p:spPr>
          <a:xfrm>
            <a:off x="407368" y="404664"/>
            <a:ext cx="2488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Exemple épaule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BE39E7-8C7C-8926-A130-5C15BFEA3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0" y="1124744"/>
            <a:ext cx="10781328" cy="506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7063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464152" y="6389390"/>
            <a:ext cx="17002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CE7E8FF-75A9-081F-17FC-B177D27DA122}"/>
              </a:ext>
            </a:extLst>
          </p:cNvPr>
          <p:cNvSpPr txBox="1"/>
          <p:nvPr/>
        </p:nvSpPr>
        <p:spPr>
          <a:xfrm>
            <a:off x="407368" y="404664"/>
            <a:ext cx="11305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Améliorations (en cours) pour les coordonnateurs, dans le suivi des internes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048520-8783-AA6B-4210-EE9308647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8" y="1052736"/>
            <a:ext cx="912572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673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464152" y="6389390"/>
            <a:ext cx="17002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A6275B-E65C-11D1-9B48-22F09A68E50C}"/>
              </a:ext>
            </a:extLst>
          </p:cNvPr>
          <p:cNvSpPr txBox="1"/>
          <p:nvPr/>
        </p:nvSpPr>
        <p:spPr>
          <a:xfrm>
            <a:off x="1415480" y="404664"/>
            <a:ext cx="195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Topos</a:t>
            </a:r>
            <a:r>
              <a:rPr lang="fr-FR" dirty="0"/>
              <a:t> </a:t>
            </a:r>
            <a:r>
              <a:rPr lang="fr-FR" sz="2400" dirty="0"/>
              <a:t>en ligne</a:t>
            </a:r>
          </a:p>
        </p:txBody>
      </p:sp>
      <p:pic>
        <p:nvPicPr>
          <p:cNvPr id="8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2FFCF2DF-0B2A-8B85-F34E-FAB3B847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912648"/>
            <a:ext cx="8352928" cy="54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151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464152" y="6389390"/>
            <a:ext cx="17002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270B90-F328-5195-C81D-5FDEC8CA523D}"/>
              </a:ext>
            </a:extLst>
          </p:cNvPr>
          <p:cNvSpPr txBox="1"/>
          <p:nvPr/>
        </p:nvSpPr>
        <p:spPr>
          <a:xfrm>
            <a:off x="551384" y="332656"/>
            <a:ext cx="4381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Enregistrement des actes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CB3A27-BF3E-6FA6-203D-5DEC43997CEE}"/>
              </a:ext>
            </a:extLst>
          </p:cNvPr>
          <p:cNvSpPr txBox="1"/>
          <p:nvPr/>
        </p:nvSpPr>
        <p:spPr>
          <a:xfrm>
            <a:off x="1703512" y="3064570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Une </a:t>
            </a:r>
            <a:r>
              <a:rPr lang="fr-F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saisie d'acte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est caractérisée par :</a:t>
            </a:r>
            <a:b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fr-FR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l'acte à laquelle elle se réfère 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 stage 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une date de saisie 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des valeurs pour les différents critères de l'acte.</a:t>
            </a:r>
            <a:b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fr-FR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br>
              <a:rPr lang="fr-FR" dirty="0"/>
            </a:b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12740EF-DE56-A2C4-C689-CDD99BF246EB}"/>
              </a:ext>
            </a:extLst>
          </p:cNvPr>
          <p:cNvSpPr txBox="1"/>
          <p:nvPr/>
        </p:nvSpPr>
        <p:spPr>
          <a:xfrm>
            <a:off x="822408" y="1124744"/>
            <a:ext cx="10547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Une application sur smartphone (permettant une saisie hors-ligne) est développée.</a:t>
            </a:r>
          </a:p>
          <a:p>
            <a:endParaRPr lang="fr-FR" sz="2400" dirty="0"/>
          </a:p>
          <a:p>
            <a:r>
              <a:rPr lang="fr-FR" sz="2400" dirty="0"/>
              <a:t>Elle est en phase de test pour l’orthopédie et son (très) grand nombre d’acte.</a:t>
            </a:r>
          </a:p>
        </p:txBody>
      </p:sp>
    </p:spTree>
    <p:extLst>
      <p:ext uri="{BB962C8B-B14F-4D97-AF65-F5344CB8AC3E}">
        <p14:creationId xmlns:p14="http://schemas.microsoft.com/office/powerpoint/2010/main" val="20258019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 fontScale="90000"/>
          </a:bodyPr>
          <a:lstStyle/>
          <a:p>
            <a:r>
              <a:rPr lang="fr-FR" dirty="0"/>
              <a:t>Gestion du contrat professionnalisant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7002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902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464152" y="6389390"/>
            <a:ext cx="17002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9E1369-32B2-4985-6E95-CA96BA94BAF0}"/>
              </a:ext>
            </a:extLst>
          </p:cNvPr>
          <p:cNvSpPr txBox="1"/>
          <p:nvPr/>
        </p:nvSpPr>
        <p:spPr>
          <a:xfrm>
            <a:off x="731404" y="783384"/>
            <a:ext cx="10729192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2800" dirty="0"/>
              <a:t>Le Collège a mis en place un fichier centralisé d’aide à la gestion du Contrat Professionnalisant des internes.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2800" dirty="0"/>
              <a:t>Les coordonnateurs sont les seuls à pouvoir le modifier.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2800" dirty="0"/>
              <a:t>Les internes ont accès à ce fichier et peuvent importer le contrat et tous les documents officiels de l’université (avis des commissions locales du DES, etc.)</a:t>
            </a:r>
          </a:p>
        </p:txBody>
      </p:sp>
    </p:spTree>
    <p:extLst>
      <p:ext uri="{BB962C8B-B14F-4D97-AF65-F5344CB8AC3E}">
        <p14:creationId xmlns:p14="http://schemas.microsoft.com/office/powerpoint/2010/main" val="15041052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464152" y="6389390"/>
            <a:ext cx="17002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59E47C-4466-61FC-E80D-CBC40FE85A29}"/>
              </a:ext>
            </a:extLst>
          </p:cNvPr>
          <p:cNvSpPr txBox="1"/>
          <p:nvPr/>
        </p:nvSpPr>
        <p:spPr>
          <a:xfrm>
            <a:off x="1631504" y="620688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Il peut servir au Collège à éditer la liste des internes devant passer l’épreuve de QCS de fin de phase d’approfondissement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7AC566-A35D-3526-3805-15F6542C29D5}"/>
              </a:ext>
            </a:extLst>
          </p:cNvPr>
          <p:cNvSpPr txBox="1"/>
          <p:nvPr/>
        </p:nvSpPr>
        <p:spPr>
          <a:xfrm>
            <a:off x="1631504" y="2839620"/>
            <a:ext cx="9145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Il doit donc être mis à jour, avant le 10 avril 2022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0456AD-7D8D-29D0-4D8A-42B05E8C52A4}"/>
              </a:ext>
            </a:extLst>
          </p:cNvPr>
          <p:cNvSpPr txBox="1"/>
          <p:nvPr/>
        </p:nvSpPr>
        <p:spPr>
          <a:xfrm>
            <a:off x="1658992" y="4221088"/>
            <a:ext cx="9145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Passé ce délai, aucun interne ne sera pris en compte pour passer l’épreuve informatisée des QCS.</a:t>
            </a:r>
          </a:p>
        </p:txBody>
      </p:sp>
    </p:spTree>
    <p:extLst>
      <p:ext uri="{BB962C8B-B14F-4D97-AF65-F5344CB8AC3E}">
        <p14:creationId xmlns:p14="http://schemas.microsoft.com/office/powerpoint/2010/main" val="12541622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B931E21-13C2-5542-A3FE-162B1F893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293" y="1584514"/>
            <a:ext cx="2612387" cy="393293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D20959-6808-0F42-9B4E-1BD02832D111}"/>
              </a:ext>
            </a:extLst>
          </p:cNvPr>
          <p:cNvSpPr txBox="1"/>
          <p:nvPr/>
        </p:nvSpPr>
        <p:spPr>
          <a:xfrm>
            <a:off x="7680177" y="6379824"/>
            <a:ext cx="134363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C. </a:t>
            </a:r>
            <a:r>
              <a:rPr lang="fr-FR" sz="2400" dirty="0" err="1">
                <a:solidFill>
                  <a:schemeClr val="tx2"/>
                </a:solidFill>
              </a:rPr>
              <a:t>Trojani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E25BA67-41CB-994C-B5BA-543B80ADFB62}"/>
              </a:ext>
            </a:extLst>
          </p:cNvPr>
          <p:cNvSpPr txBox="1">
            <a:spLocks/>
          </p:cNvSpPr>
          <p:nvPr/>
        </p:nvSpPr>
        <p:spPr>
          <a:xfrm>
            <a:off x="2495601" y="2430016"/>
            <a:ext cx="7344815" cy="1143000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Rapport financier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C0969AF-9936-986E-0CD1-98EDCB1A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4683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47528" y="1700808"/>
            <a:ext cx="8261162" cy="4176464"/>
          </a:xfrm>
        </p:spPr>
        <p:txBody>
          <a:bodyPr>
            <a:normAutofit/>
          </a:bodyPr>
          <a:lstStyle/>
          <a:p>
            <a:pPr lvl="2">
              <a:buFont typeface="Arial"/>
              <a:buChar char="•"/>
            </a:pPr>
            <a:endParaRPr lang="fr-FR" dirty="0"/>
          </a:p>
          <a:p>
            <a:pPr lvl="1">
              <a:buFont typeface="Arial"/>
              <a:buChar char="•"/>
            </a:pPr>
            <a:endParaRPr lang="fr-FR" dirty="0"/>
          </a:p>
          <a:p>
            <a:pPr lvl="2">
              <a:buFont typeface="Arial"/>
              <a:buChar char="•"/>
            </a:pPr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57C2842-0D5A-1448-9E8F-1194A4B8DF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3513" y="205413"/>
            <a:ext cx="8856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Bilan comptable du 30/09/ 2021 au 30 septembre 2022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BD4FE578-E0EC-C54C-93A1-66D19DC78A60}"/>
              </a:ext>
            </a:extLst>
          </p:cNvPr>
          <p:cNvGraphicFramePr/>
          <p:nvPr/>
        </p:nvGraphicFramePr>
        <p:xfrm>
          <a:off x="1609271" y="1731269"/>
          <a:ext cx="6360368" cy="4401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1056A5F6-F3F6-9E44-85FB-1ACFBC36F3BC}"/>
              </a:ext>
            </a:extLst>
          </p:cNvPr>
          <p:cNvSpPr txBox="1"/>
          <p:nvPr/>
        </p:nvSpPr>
        <p:spPr>
          <a:xfrm>
            <a:off x="7969640" y="2924944"/>
            <a:ext cx="3742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Compte Courant = 211 950 €</a:t>
            </a:r>
          </a:p>
          <a:p>
            <a:r>
              <a:rPr lang="fr-FR" dirty="0"/>
              <a:t>		(177 KE en 2021)</a:t>
            </a:r>
          </a:p>
          <a:p>
            <a:r>
              <a:rPr lang="fr-FR" dirty="0"/>
              <a:t>Epargne = 70 572 €</a:t>
            </a:r>
          </a:p>
          <a:p>
            <a:r>
              <a:rPr lang="fr-FR" dirty="0"/>
              <a:t>		(70 KE en 2021)</a:t>
            </a:r>
          </a:p>
          <a:p>
            <a:r>
              <a:rPr lang="fr-FR" dirty="0"/>
              <a:t>Richesse totale</a:t>
            </a:r>
          </a:p>
          <a:p>
            <a:r>
              <a:rPr lang="fr-FR" dirty="0"/>
              <a:t>282 523 € 	(247 KE en 2021)</a:t>
            </a:r>
          </a:p>
        </p:txBody>
      </p:sp>
    </p:spTree>
    <p:extLst>
      <p:ext uri="{BB962C8B-B14F-4D97-AF65-F5344CB8AC3E}">
        <p14:creationId xmlns:p14="http://schemas.microsoft.com/office/powerpoint/2010/main" val="2623253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Projets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A6A76D-6AC7-8340-85C8-17EC9057D7E8}"/>
              </a:ext>
            </a:extLst>
          </p:cNvPr>
          <p:cNvSpPr txBox="1"/>
          <p:nvPr/>
        </p:nvSpPr>
        <p:spPr>
          <a:xfrm>
            <a:off x="7464152" y="6389390"/>
            <a:ext cx="329923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 . Garreau de </a:t>
            </a:r>
            <a:r>
              <a:rPr lang="fr-FR" sz="2400" dirty="0" err="1">
                <a:solidFill>
                  <a:schemeClr val="tx2"/>
                </a:solidFill>
              </a:rPr>
              <a:t>Loubresse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764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F2BDFBD-F01D-7D49-A0D0-473C79B98D29}"/>
              </a:ext>
            </a:extLst>
          </p:cNvPr>
          <p:cNvSpPr txBox="1"/>
          <p:nvPr/>
        </p:nvSpPr>
        <p:spPr>
          <a:xfrm>
            <a:off x="4655840" y="476672"/>
            <a:ext cx="295232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ÉPARGNE : 70 KE</a:t>
            </a:r>
            <a:endParaRPr lang="fr-FR" dirty="0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20FA3E0B-3A3E-5E42-A1D2-3310F82E02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2966339"/>
              </p:ext>
            </p:extLst>
          </p:nvPr>
        </p:nvGraphicFramePr>
        <p:xfrm>
          <a:off x="2879812" y="134076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2B788FEF-76EF-9A4B-B497-6C2FF6BADFAC}"/>
              </a:ext>
            </a:extLst>
          </p:cNvPr>
          <p:cNvSpPr txBox="1"/>
          <p:nvPr/>
        </p:nvSpPr>
        <p:spPr>
          <a:xfrm>
            <a:off x="7872028" y="5404768"/>
            <a:ext cx="288032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Livret A = 64894,46 €</a:t>
            </a:r>
          </a:p>
          <a:p>
            <a:r>
              <a:rPr lang="fr-FR" dirty="0"/>
              <a:t>Compte épargne = 5352,16 €</a:t>
            </a:r>
          </a:p>
        </p:txBody>
      </p:sp>
    </p:spTree>
    <p:extLst>
      <p:ext uri="{BB962C8B-B14F-4D97-AF65-F5344CB8AC3E}">
        <p14:creationId xmlns:p14="http://schemas.microsoft.com/office/powerpoint/2010/main" val="33410150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B5EB60-DA8A-DE4C-9C7C-1E2E1480FA07}"/>
              </a:ext>
            </a:extLst>
          </p:cNvPr>
          <p:cNvSpPr/>
          <p:nvPr/>
        </p:nvSpPr>
        <p:spPr>
          <a:xfrm>
            <a:off x="4727848" y="166281"/>
            <a:ext cx="2736304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OpenSans"/>
              </a:rPr>
              <a:t>Dépenses/recettes ?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D1962D-85B8-DD48-AA44-00779E63DEC1}"/>
              </a:ext>
            </a:extLst>
          </p:cNvPr>
          <p:cNvSpPr txBox="1"/>
          <p:nvPr/>
        </p:nvSpPr>
        <p:spPr>
          <a:xfrm>
            <a:off x="8184232" y="3563888"/>
            <a:ext cx="936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😀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A9B34C52-452C-EB47-A764-08CDCEBA5771}"/>
              </a:ext>
            </a:extLst>
          </p:cNvPr>
          <p:cNvGraphicFramePr/>
          <p:nvPr/>
        </p:nvGraphicFramePr>
        <p:xfrm>
          <a:off x="1847528" y="1412776"/>
          <a:ext cx="475252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5FE7C91F-4A6C-2543-9139-43FA11FBEDD8}"/>
              </a:ext>
            </a:extLst>
          </p:cNvPr>
          <p:cNvSpPr txBox="1"/>
          <p:nvPr/>
        </p:nvSpPr>
        <p:spPr>
          <a:xfrm>
            <a:off x="7392144" y="5157192"/>
            <a:ext cx="2376264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Recettes = 55 KE</a:t>
            </a:r>
          </a:p>
          <a:p>
            <a:r>
              <a:rPr lang="fr-FR" dirty="0"/>
              <a:t>Dépenses = 20 KE</a:t>
            </a:r>
          </a:p>
          <a:p>
            <a:r>
              <a:rPr lang="fr-FR" dirty="0">
                <a:solidFill>
                  <a:srgbClr val="FFFF00"/>
                </a:solidFill>
              </a:rPr>
              <a:t>Solde =  + 35 KE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4CDC65-B9FE-C04D-83F2-9A4593BB3D5E}"/>
              </a:ext>
            </a:extLst>
          </p:cNvPr>
          <p:cNvSpPr txBox="1"/>
          <p:nvPr/>
        </p:nvSpPr>
        <p:spPr>
          <a:xfrm>
            <a:off x="6816080" y="1412777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Solde au 30 09 2021 = 177 KE</a:t>
            </a:r>
          </a:p>
          <a:p>
            <a:endParaRPr lang="fr-FR" dirty="0"/>
          </a:p>
          <a:p>
            <a:r>
              <a:rPr lang="fr-FR" dirty="0"/>
              <a:t>+ 35 KE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Solde au </a:t>
            </a:r>
            <a:r>
              <a:rPr lang="fr-FR" b="1" dirty="0"/>
              <a:t>30 09 2022 </a:t>
            </a:r>
            <a:r>
              <a:rPr lang="fr-FR" dirty="0"/>
              <a:t>= 211 € </a:t>
            </a:r>
          </a:p>
          <a:p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1218854-5C68-314A-92F5-D5C95661B0B4}"/>
              </a:ext>
            </a:extLst>
          </p:cNvPr>
          <p:cNvSpPr/>
          <p:nvPr/>
        </p:nvSpPr>
        <p:spPr>
          <a:xfrm>
            <a:off x="6816080" y="1916832"/>
            <a:ext cx="1224136" cy="511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" name="Connecteur en angle 17">
            <a:extLst>
              <a:ext uri="{FF2B5EF4-FFF2-40B4-BE49-F238E27FC236}">
                <a16:creationId xmlns:a16="http://schemas.microsoft.com/office/drawing/2014/main" id="{72FC3353-5835-5143-8201-687144782550}"/>
              </a:ext>
            </a:extLst>
          </p:cNvPr>
          <p:cNvCxnSpPr>
            <a:cxnSpLocks/>
            <a:endCxn id="3" idx="2"/>
          </p:cNvCxnSpPr>
          <p:nvPr/>
        </p:nvCxnSpPr>
        <p:spPr>
          <a:xfrm rot="16200000" flipV="1">
            <a:off x="5107778" y="3880937"/>
            <a:ext cx="3776646" cy="360042"/>
          </a:xfrm>
          <a:prstGeom prst="bentConnector4">
            <a:avLst>
              <a:gd name="adj1" fmla="val 46613"/>
              <a:gd name="adj2" fmla="val 16349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0695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E4FFD5F-F07F-F248-A059-D77833C3381D}"/>
              </a:ext>
            </a:extLst>
          </p:cNvPr>
          <p:cNvSpPr txBox="1"/>
          <p:nvPr/>
        </p:nvSpPr>
        <p:spPr>
          <a:xfrm>
            <a:off x="983432" y="836713"/>
            <a:ext cx="3744416" cy="51398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RECETTES</a:t>
            </a:r>
          </a:p>
          <a:p>
            <a:endParaRPr lang="fr-FR" sz="2800" dirty="0"/>
          </a:p>
          <a:p>
            <a:r>
              <a:rPr lang="fr-FR" sz="2800" b="1" dirty="0"/>
              <a:t>Cotisations</a:t>
            </a:r>
            <a:r>
              <a:rPr lang="fr-FR" sz="2800" dirty="0"/>
              <a:t> </a:t>
            </a:r>
          </a:p>
          <a:p>
            <a:r>
              <a:rPr lang="fr-FR" sz="2800" dirty="0"/>
              <a:t>= 42 420 €</a:t>
            </a:r>
          </a:p>
          <a:p>
            <a:endParaRPr lang="fr-FR" sz="2800" dirty="0"/>
          </a:p>
          <a:p>
            <a:r>
              <a:rPr lang="fr-FR" sz="2800" b="1" dirty="0"/>
              <a:t>Droits d’auteur </a:t>
            </a:r>
            <a:r>
              <a:rPr lang="fr-FR" sz="2000" dirty="0"/>
              <a:t>(Ellipses)</a:t>
            </a:r>
          </a:p>
          <a:p>
            <a:r>
              <a:rPr lang="fr-FR" sz="2000" dirty="0"/>
              <a:t>Don P </a:t>
            </a:r>
            <a:r>
              <a:rPr lang="fr-FR" sz="2000" dirty="0" err="1"/>
              <a:t>Mansat</a:t>
            </a:r>
            <a:r>
              <a:rPr lang="fr-FR" sz="2000" dirty="0"/>
              <a:t> </a:t>
            </a:r>
          </a:p>
          <a:p>
            <a:r>
              <a:rPr lang="fr-FR" sz="2800" dirty="0"/>
              <a:t>= 12 774 € </a:t>
            </a:r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pPr algn="ctr"/>
            <a:r>
              <a:rPr lang="fr-FR" sz="2800" b="1" dirty="0"/>
              <a:t>Total = 55 194 €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3B6565-0A3F-E04C-8D26-1ADA66433A0B}"/>
              </a:ext>
            </a:extLst>
          </p:cNvPr>
          <p:cNvSpPr txBox="1"/>
          <p:nvPr/>
        </p:nvSpPr>
        <p:spPr>
          <a:xfrm>
            <a:off x="6240016" y="44624"/>
            <a:ext cx="4284984" cy="63709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DÉPENSES</a:t>
            </a:r>
          </a:p>
          <a:p>
            <a:endParaRPr lang="fr-FR" sz="2400" dirty="0"/>
          </a:p>
          <a:p>
            <a:r>
              <a:rPr lang="fr-FR" sz="2400" b="1" dirty="0"/>
              <a:t>Secrétariat </a:t>
            </a:r>
          </a:p>
          <a:p>
            <a:r>
              <a:rPr lang="fr-FR" sz="2400" dirty="0"/>
              <a:t>= 2220 € (-)</a:t>
            </a:r>
          </a:p>
          <a:p>
            <a:r>
              <a:rPr lang="fr-FR" sz="2400" b="1" dirty="0"/>
              <a:t>Agence Havas (transports) </a:t>
            </a:r>
          </a:p>
          <a:p>
            <a:r>
              <a:rPr lang="fr-FR" sz="2400" dirty="0"/>
              <a:t>= 5917 € (-) </a:t>
            </a:r>
          </a:p>
          <a:p>
            <a:r>
              <a:rPr lang="fr-FR" sz="2400" b="1" dirty="0"/>
              <a:t>Frais Bureau du collège </a:t>
            </a:r>
          </a:p>
          <a:p>
            <a:r>
              <a:rPr lang="fr-FR" sz="2400" dirty="0"/>
              <a:t>= 1322 € (-)</a:t>
            </a:r>
            <a:endParaRPr lang="fr-FR" sz="2400" b="1" dirty="0"/>
          </a:p>
          <a:p>
            <a:r>
              <a:rPr lang="fr-FR" sz="2400" b="1" dirty="0"/>
              <a:t>Frais bancaires </a:t>
            </a:r>
          </a:p>
          <a:p>
            <a:r>
              <a:rPr lang="fr-FR" sz="2400" dirty="0"/>
              <a:t>= 544 € (-)</a:t>
            </a:r>
          </a:p>
          <a:p>
            <a:r>
              <a:rPr lang="fr-FR" sz="2400" b="1" dirty="0"/>
              <a:t>Examen contrôle des connaissances </a:t>
            </a:r>
            <a:r>
              <a:rPr lang="fr-FR" sz="2400" dirty="0"/>
              <a:t>= </a:t>
            </a:r>
          </a:p>
          <a:p>
            <a:r>
              <a:rPr lang="fr-FR" sz="2400" dirty="0"/>
              <a:t>2487 € (-)</a:t>
            </a:r>
          </a:p>
          <a:p>
            <a:r>
              <a:rPr lang="fr-FR" sz="2400" b="1" dirty="0"/>
              <a:t>Divers </a:t>
            </a:r>
          </a:p>
          <a:p>
            <a:r>
              <a:rPr lang="fr-FR" sz="2400" dirty="0"/>
              <a:t>= 8197 € (+++) </a:t>
            </a:r>
            <a:endParaRPr lang="fr-FR" sz="2400" i="1" dirty="0"/>
          </a:p>
          <a:p>
            <a:endParaRPr lang="fr-FR" sz="2400" dirty="0"/>
          </a:p>
          <a:p>
            <a:pPr algn="ctr"/>
            <a:r>
              <a:rPr lang="fr-FR" sz="2400" b="1" dirty="0"/>
              <a:t>Total = 20 690 €</a:t>
            </a:r>
          </a:p>
        </p:txBody>
      </p:sp>
    </p:spTree>
    <p:extLst>
      <p:ext uri="{BB962C8B-B14F-4D97-AF65-F5344CB8AC3E}">
        <p14:creationId xmlns:p14="http://schemas.microsoft.com/office/powerpoint/2010/main" val="34710289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18FC3FE-592E-1445-86D6-39DC55C3B53D}"/>
              </a:ext>
            </a:extLst>
          </p:cNvPr>
          <p:cNvSpPr txBox="1"/>
          <p:nvPr/>
        </p:nvSpPr>
        <p:spPr>
          <a:xfrm>
            <a:off x="3215680" y="2204864"/>
            <a:ext cx="6120680" cy="295465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/>
              <a:t>- Bilan annuel positif: </a:t>
            </a:r>
            <a:r>
              <a:rPr lang="fr-FR" sz="2800" dirty="0">
                <a:solidFill>
                  <a:srgbClr val="FFFF00"/>
                </a:solidFill>
              </a:rPr>
              <a:t>Solde =  + 35 KE €</a:t>
            </a:r>
          </a:p>
          <a:p>
            <a:r>
              <a:rPr lang="fr-FR" sz="2800" dirty="0"/>
              <a:t>	Recettes &gt; Dépenses</a:t>
            </a:r>
          </a:p>
          <a:p>
            <a:endParaRPr lang="fr-FR" sz="2800" dirty="0"/>
          </a:p>
          <a:p>
            <a:pPr marL="457200" indent="-457200">
              <a:buFontTx/>
              <a:buChar char="-"/>
            </a:pPr>
            <a:r>
              <a:rPr lang="fr-FR" sz="2800" dirty="0"/>
              <a:t>Bonne santé financière du Collège </a:t>
            </a:r>
          </a:p>
          <a:p>
            <a:r>
              <a:rPr lang="fr-FR" sz="2800" dirty="0"/>
              <a:t>		+ 211 KE Compte Courant</a:t>
            </a:r>
          </a:p>
          <a:p>
            <a:r>
              <a:rPr lang="fr-FR" sz="2800" dirty="0"/>
              <a:t>		+ 70 KE d’Epargne 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6BDDDD8-CBA6-8446-A516-25F207326BC9}"/>
              </a:ext>
            </a:extLst>
          </p:cNvPr>
          <p:cNvSpPr txBox="1">
            <a:spLocks/>
          </p:cNvSpPr>
          <p:nvPr/>
        </p:nvSpPr>
        <p:spPr>
          <a:xfrm>
            <a:off x="2603612" y="526467"/>
            <a:ext cx="7344815" cy="1143000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Rapport financier 2022</a:t>
            </a:r>
          </a:p>
        </p:txBody>
      </p:sp>
    </p:spTree>
    <p:extLst>
      <p:ext uri="{BB962C8B-B14F-4D97-AF65-F5344CB8AC3E}">
        <p14:creationId xmlns:p14="http://schemas.microsoft.com/office/powerpoint/2010/main" val="117602307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9698" y="836712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Examen du Collège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680176" y="6396336"/>
            <a:ext cx="117365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C. </a:t>
            </a:r>
            <a:r>
              <a:rPr lang="fr-FR" sz="2400" dirty="0" err="1">
                <a:solidFill>
                  <a:schemeClr val="tx2"/>
                </a:solidFill>
              </a:rPr>
              <a:t>Hulet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137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FCF9EAE-D8DE-F84B-B9D8-3D752C847115}"/>
              </a:ext>
            </a:extLst>
          </p:cNvPr>
          <p:cNvSpPr txBox="1"/>
          <p:nvPr/>
        </p:nvSpPr>
        <p:spPr>
          <a:xfrm>
            <a:off x="335360" y="1373832"/>
            <a:ext cx="1022513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Selon</a:t>
            </a:r>
            <a:r>
              <a:rPr lang="en-GB" dirty="0"/>
              <a:t> Le RI </a:t>
            </a:r>
            <a:r>
              <a:rPr lang="en-GB" dirty="0" err="1"/>
              <a:t>modifié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2019, le </a:t>
            </a:r>
            <a:r>
              <a:rPr lang="en-GB" dirty="0" err="1"/>
              <a:t>statut</a:t>
            </a:r>
            <a:r>
              <a:rPr lang="en-GB" dirty="0"/>
              <a:t> de </a:t>
            </a:r>
            <a:r>
              <a:rPr lang="en-GB" dirty="0" err="1"/>
              <a:t>membre</a:t>
            </a:r>
            <a:r>
              <a:rPr lang="en-GB" dirty="0"/>
              <a:t> </a:t>
            </a:r>
            <a:r>
              <a:rPr lang="en-GB" dirty="0" err="1"/>
              <a:t>titulaire</a:t>
            </a:r>
            <a:r>
              <a:rPr lang="en-GB" dirty="0"/>
              <a:t> </a:t>
            </a:r>
            <a:r>
              <a:rPr lang="en-GB" dirty="0" err="1"/>
              <a:t>s'obtient</a:t>
            </a:r>
            <a:r>
              <a:rPr lang="en-GB" dirty="0"/>
              <a:t> </a:t>
            </a:r>
            <a:r>
              <a:rPr lang="en-GB" dirty="0" err="1"/>
              <a:t>selon</a:t>
            </a:r>
            <a:r>
              <a:rPr lang="en-GB" dirty="0"/>
              <a:t> les articles 2, 3 et 4 :</a:t>
            </a:r>
          </a:p>
          <a:p>
            <a:endParaRPr lang="en-GB" dirty="0"/>
          </a:p>
          <a:p>
            <a:r>
              <a:rPr lang="en-GB" dirty="0"/>
              <a:t>Article 3 : </a:t>
            </a:r>
            <a:r>
              <a:rPr lang="en-GB" dirty="0" err="1"/>
              <a:t>Admissibilité</a:t>
            </a:r>
            <a:r>
              <a:rPr lang="en-GB" dirty="0"/>
              <a:t> </a:t>
            </a:r>
            <a:r>
              <a:rPr lang="en-GB" dirty="0" err="1"/>
              <a:t>Titularisation</a:t>
            </a:r>
            <a:r>
              <a:rPr lang="en-GB" dirty="0"/>
              <a:t> </a:t>
            </a:r>
          </a:p>
          <a:p>
            <a:r>
              <a:rPr lang="en-GB" dirty="0"/>
              <a:t>Deux situations </a:t>
            </a:r>
            <a:r>
              <a:rPr lang="en-GB" dirty="0" err="1"/>
              <a:t>permettent</a:t>
            </a:r>
            <a:r>
              <a:rPr lang="en-GB" dirty="0"/>
              <a:t> </a:t>
            </a:r>
            <a:r>
              <a:rPr lang="en-GB" dirty="0" err="1"/>
              <a:t>l’obtention</a:t>
            </a:r>
            <a:r>
              <a:rPr lang="en-GB" dirty="0"/>
              <a:t> du </a:t>
            </a:r>
            <a:r>
              <a:rPr lang="en-GB" dirty="0" err="1"/>
              <a:t>statut</a:t>
            </a:r>
            <a:r>
              <a:rPr lang="en-GB" dirty="0"/>
              <a:t> de </a:t>
            </a:r>
            <a:r>
              <a:rPr lang="en-GB" dirty="0" err="1"/>
              <a:t>membre</a:t>
            </a:r>
            <a:r>
              <a:rPr lang="en-GB" dirty="0"/>
              <a:t> </a:t>
            </a:r>
            <a:r>
              <a:rPr lang="en-GB" dirty="0" err="1"/>
              <a:t>titulaire</a:t>
            </a:r>
            <a:r>
              <a:rPr lang="en-GB" dirty="0"/>
              <a:t> pour les </a:t>
            </a:r>
            <a:r>
              <a:rPr lang="en-GB" dirty="0" err="1"/>
              <a:t>candidats</a:t>
            </a:r>
            <a:r>
              <a:rPr lang="en-GB" dirty="0"/>
              <a:t> </a:t>
            </a:r>
            <a:r>
              <a:rPr lang="en-GB" dirty="0" err="1"/>
              <a:t>membre</a:t>
            </a:r>
            <a:r>
              <a:rPr lang="en-GB" dirty="0"/>
              <a:t> de la SOFCOT et </a:t>
            </a:r>
            <a:r>
              <a:rPr lang="en-GB" dirty="0" err="1"/>
              <a:t>à</a:t>
            </a:r>
            <a:r>
              <a:rPr lang="en-GB" dirty="0"/>
              <a:t> jour de la </a:t>
            </a:r>
            <a:r>
              <a:rPr lang="en-GB" dirty="0" err="1"/>
              <a:t>cotisation</a:t>
            </a:r>
            <a:r>
              <a:rPr lang="en-GB" dirty="0"/>
              <a:t> </a:t>
            </a:r>
            <a:r>
              <a:rPr lang="en-GB" dirty="0" err="1"/>
              <a:t>annuelle</a:t>
            </a:r>
            <a:r>
              <a:rPr lang="en-GB" dirty="0"/>
              <a:t> du Collège :</a:t>
            </a:r>
          </a:p>
          <a:p>
            <a:r>
              <a:rPr lang="en-GB" dirty="0"/>
              <a:t>Tout </a:t>
            </a:r>
            <a:r>
              <a:rPr lang="en-GB" dirty="0" err="1"/>
              <a:t>ancien</a:t>
            </a:r>
            <a:r>
              <a:rPr lang="en-GB" dirty="0"/>
              <a:t> CCA avec un DES </a:t>
            </a:r>
            <a:r>
              <a:rPr lang="en-GB" dirty="0" err="1"/>
              <a:t>ou</a:t>
            </a:r>
            <a:r>
              <a:rPr lang="en-GB" dirty="0"/>
              <a:t> DESC </a:t>
            </a:r>
            <a:r>
              <a:rPr lang="en-GB" dirty="0" err="1"/>
              <a:t>validé</a:t>
            </a:r>
            <a:r>
              <a:rPr lang="en-GB" dirty="0"/>
              <a:t> et Une </a:t>
            </a:r>
            <a:r>
              <a:rPr lang="en-GB" dirty="0" err="1"/>
              <a:t>cotisation</a:t>
            </a:r>
            <a:r>
              <a:rPr lang="en-GB" dirty="0"/>
              <a:t> </a:t>
            </a:r>
            <a:r>
              <a:rPr lang="en-GB" dirty="0" err="1"/>
              <a:t>à</a:t>
            </a:r>
            <a:r>
              <a:rPr lang="en-GB" dirty="0"/>
              <a:t> la SOFCOT et Collège </a:t>
            </a:r>
            <a:r>
              <a:rPr lang="en-GB" dirty="0" err="1"/>
              <a:t>à</a:t>
            </a:r>
            <a:r>
              <a:rPr lang="en-GB" dirty="0"/>
              <a:t> jour </a:t>
            </a:r>
          </a:p>
          <a:p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membre</a:t>
            </a:r>
            <a:r>
              <a:rPr lang="en-GB" dirty="0"/>
              <a:t> de droit avec la note </a:t>
            </a:r>
            <a:r>
              <a:rPr lang="en-GB" dirty="0" err="1"/>
              <a:t>minimale</a:t>
            </a:r>
            <a:r>
              <a:rPr lang="en-GB" dirty="0"/>
              <a:t> de 20 sur 40</a:t>
            </a:r>
          </a:p>
          <a:p>
            <a:r>
              <a:rPr lang="en-GB" i="1" dirty="0"/>
              <a:t>Tout </a:t>
            </a:r>
            <a:r>
              <a:rPr lang="en-GB" i="1" dirty="0" err="1"/>
              <a:t>titulaire</a:t>
            </a:r>
            <a:r>
              <a:rPr lang="en-GB" i="1" dirty="0"/>
              <a:t> </a:t>
            </a:r>
            <a:r>
              <a:rPr lang="en-GB" i="1" dirty="0" err="1"/>
              <a:t>l’examen</a:t>
            </a:r>
            <a:r>
              <a:rPr lang="en-GB" i="1" dirty="0"/>
              <a:t> de </a:t>
            </a:r>
            <a:r>
              <a:rPr lang="en-GB" i="1" dirty="0" err="1"/>
              <a:t>l’EBOT</a:t>
            </a:r>
            <a:r>
              <a:rPr lang="en-GB" i="1" dirty="0"/>
              <a:t> qui </a:t>
            </a:r>
            <a:r>
              <a:rPr lang="en-GB" i="1" dirty="0" err="1"/>
              <a:t>sont</a:t>
            </a:r>
            <a:r>
              <a:rPr lang="en-GB" i="1" dirty="0"/>
              <a:t> de facto </a:t>
            </a:r>
            <a:r>
              <a:rPr lang="en-GB" i="1" dirty="0" err="1"/>
              <a:t>membres</a:t>
            </a:r>
            <a:r>
              <a:rPr lang="en-GB" i="1" dirty="0"/>
              <a:t> </a:t>
            </a:r>
            <a:r>
              <a:rPr lang="en-GB" i="1" dirty="0" err="1"/>
              <a:t>titulaires</a:t>
            </a:r>
            <a:r>
              <a:rPr lang="en-GB" i="1" dirty="0"/>
              <a:t> après </a:t>
            </a:r>
            <a:r>
              <a:rPr lang="en-GB" i="1" dirty="0" err="1"/>
              <a:t>contrôle</a:t>
            </a:r>
            <a:r>
              <a:rPr lang="en-GB" i="1" dirty="0"/>
              <a:t> des titres et travaux (</a:t>
            </a:r>
            <a:r>
              <a:rPr lang="en-GB" i="1" dirty="0" err="1"/>
              <a:t>procédure</a:t>
            </a:r>
            <a:r>
              <a:rPr lang="en-GB" i="1" dirty="0"/>
              <a:t> es </a:t>
            </a:r>
            <a:r>
              <a:rPr lang="en-GB" i="1" dirty="0" err="1"/>
              <a:t>qualité</a:t>
            </a:r>
            <a:r>
              <a:rPr lang="en-GB" i="1" dirty="0"/>
              <a:t>)</a:t>
            </a:r>
            <a:r>
              <a:rPr lang="en-GB" dirty="0"/>
              <a:t> </a:t>
            </a:r>
          </a:p>
          <a:p>
            <a:r>
              <a:rPr lang="en-GB" b="1" i="1" dirty="0"/>
              <a:t>Les </a:t>
            </a:r>
            <a:r>
              <a:rPr lang="en-GB" b="1" i="1" dirty="0" err="1"/>
              <a:t>chirurgiens</a:t>
            </a:r>
            <a:r>
              <a:rPr lang="en-GB" b="1" i="1" dirty="0"/>
              <a:t> </a:t>
            </a:r>
            <a:r>
              <a:rPr lang="en-GB" b="1" i="1" dirty="0" err="1"/>
              <a:t>orthopédistes</a:t>
            </a:r>
            <a:r>
              <a:rPr lang="en-GB" b="1" i="1" dirty="0"/>
              <a:t> et </a:t>
            </a:r>
            <a:r>
              <a:rPr lang="en-GB" b="1" i="1" dirty="0" err="1"/>
              <a:t>pédiatres</a:t>
            </a:r>
            <a:r>
              <a:rPr lang="en-GB" b="1" i="1" dirty="0"/>
              <a:t> ne </a:t>
            </a:r>
            <a:r>
              <a:rPr lang="en-GB" b="1" i="1" dirty="0" err="1"/>
              <a:t>remplissant</a:t>
            </a:r>
            <a:r>
              <a:rPr lang="en-GB" b="1" i="1" dirty="0"/>
              <a:t> pas les conditions </a:t>
            </a:r>
            <a:r>
              <a:rPr lang="en-GB" b="1" i="1" dirty="0" err="1"/>
              <a:t>précédentes</a:t>
            </a:r>
            <a:r>
              <a:rPr lang="en-GB" b="1" i="1" dirty="0"/>
              <a:t> </a:t>
            </a:r>
            <a:r>
              <a:rPr lang="en-GB" b="1" i="1" dirty="0" err="1"/>
              <a:t>devront</a:t>
            </a:r>
            <a:r>
              <a:rPr lang="en-GB" b="1" i="1" dirty="0"/>
              <a:t> </a:t>
            </a:r>
            <a:r>
              <a:rPr lang="en-GB" b="1" i="1" dirty="0" err="1"/>
              <a:t>satisfaire</a:t>
            </a:r>
            <a:r>
              <a:rPr lang="en-GB" b="1" i="1" dirty="0"/>
              <a:t> </a:t>
            </a:r>
            <a:r>
              <a:rPr lang="en-GB" b="1" i="1" dirty="0" err="1"/>
              <a:t>à</a:t>
            </a:r>
            <a:r>
              <a:rPr lang="en-GB" b="1" i="1" dirty="0"/>
              <a:t> </a:t>
            </a:r>
            <a:r>
              <a:rPr lang="en-GB" b="1" i="1" dirty="0" err="1"/>
              <a:t>l’examen</a:t>
            </a:r>
            <a:r>
              <a:rPr lang="en-GB" b="1" i="1" dirty="0"/>
              <a:t> de </a:t>
            </a:r>
            <a:r>
              <a:rPr lang="en-GB" b="1" i="1" dirty="0" err="1"/>
              <a:t>contrôle</a:t>
            </a:r>
            <a:r>
              <a:rPr lang="en-GB" b="1" i="1" dirty="0"/>
              <a:t> des </a:t>
            </a:r>
            <a:r>
              <a:rPr lang="en-GB" b="1" i="1" dirty="0" err="1"/>
              <a:t>connaissances</a:t>
            </a:r>
            <a:r>
              <a:rPr lang="en-GB" b="1" i="1" dirty="0"/>
              <a:t> du Collège.</a:t>
            </a:r>
          </a:p>
          <a:p>
            <a:endParaRPr lang="en-GB" dirty="0"/>
          </a:p>
          <a:p>
            <a:r>
              <a:rPr lang="en-GB" dirty="0"/>
              <a:t>Article 4 : </a:t>
            </a:r>
            <a:r>
              <a:rPr lang="en-GB" b="1" dirty="0" err="1"/>
              <a:t>Contrôle</a:t>
            </a:r>
            <a:r>
              <a:rPr lang="en-GB" b="1" dirty="0"/>
              <a:t> de </a:t>
            </a:r>
            <a:r>
              <a:rPr lang="en-GB" b="1" dirty="0" err="1"/>
              <a:t>recevabilité</a:t>
            </a:r>
            <a:r>
              <a:rPr lang="en-GB" b="1" dirty="0"/>
              <a:t> et des </a:t>
            </a:r>
            <a:r>
              <a:rPr lang="en-GB" b="1" dirty="0" err="1"/>
              <a:t>connaissances</a:t>
            </a:r>
            <a:r>
              <a:rPr lang="en-GB" b="1" dirty="0"/>
              <a:t> </a:t>
            </a:r>
          </a:p>
          <a:p>
            <a:r>
              <a:rPr lang="en-GB" dirty="0"/>
              <a:t>Les dossiers de candidature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collectés</a:t>
            </a:r>
            <a:r>
              <a:rPr lang="en-GB" dirty="0"/>
              <a:t> par les </a:t>
            </a:r>
            <a:r>
              <a:rPr lang="en-GB" dirty="0" err="1"/>
              <a:t>coordonnateurs</a:t>
            </a:r>
            <a:r>
              <a:rPr lang="en-GB" dirty="0"/>
              <a:t> </a:t>
            </a:r>
            <a:r>
              <a:rPr lang="en-GB" dirty="0" err="1"/>
              <a:t>locaux</a:t>
            </a:r>
            <a:r>
              <a:rPr lang="en-GB" dirty="0"/>
              <a:t> du DES de chirurgie orthopédique et </a:t>
            </a:r>
            <a:r>
              <a:rPr lang="en-GB" dirty="0" err="1"/>
              <a:t>traumatologique</a:t>
            </a:r>
            <a:r>
              <a:rPr lang="en-GB" dirty="0"/>
              <a:t>, Un </a:t>
            </a:r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contrôle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ensuite</a:t>
            </a:r>
            <a:r>
              <a:rPr lang="en-GB" dirty="0"/>
              <a:t> </a:t>
            </a:r>
            <a:r>
              <a:rPr lang="en-GB" dirty="0" err="1"/>
              <a:t>effectué</a:t>
            </a:r>
            <a:r>
              <a:rPr lang="en-GB" dirty="0"/>
              <a:t> par le </a:t>
            </a:r>
            <a:r>
              <a:rPr lang="en-GB" dirty="0" err="1"/>
              <a:t>Secrétaire</a:t>
            </a:r>
            <a:r>
              <a:rPr lang="en-GB" dirty="0"/>
              <a:t> </a:t>
            </a:r>
            <a:r>
              <a:rPr lang="en-GB" dirty="0" err="1"/>
              <a:t>général</a:t>
            </a:r>
            <a:r>
              <a:rPr lang="en-GB" dirty="0"/>
              <a:t> du Collège.</a:t>
            </a:r>
          </a:p>
          <a:p>
            <a:r>
              <a:rPr lang="en-GB" dirty="0"/>
              <a:t>Le </a:t>
            </a:r>
            <a:r>
              <a:rPr lang="en-GB" dirty="0" err="1"/>
              <a:t>contrôle</a:t>
            </a:r>
            <a:r>
              <a:rPr lang="en-GB" dirty="0"/>
              <a:t> des </a:t>
            </a:r>
            <a:r>
              <a:rPr lang="en-GB" dirty="0" err="1"/>
              <a:t>connaissances</a:t>
            </a:r>
            <a:r>
              <a:rPr lang="en-GB" dirty="0"/>
              <a:t> </a:t>
            </a:r>
            <a:r>
              <a:rPr lang="en-GB" dirty="0" err="1"/>
              <a:t>comporte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épreuve</a:t>
            </a:r>
            <a:r>
              <a:rPr lang="en-GB" dirty="0"/>
              <a:t> de </a:t>
            </a:r>
            <a:r>
              <a:rPr lang="en-GB" dirty="0" err="1"/>
              <a:t>vérification</a:t>
            </a:r>
            <a:r>
              <a:rPr lang="en-GB" dirty="0"/>
              <a:t> des </a:t>
            </a:r>
            <a:r>
              <a:rPr lang="en-GB" dirty="0" err="1"/>
              <a:t>conduites</a:t>
            </a:r>
            <a:r>
              <a:rPr lang="en-GB" dirty="0"/>
              <a:t> thérapeutiques chez </a:t>
            </a:r>
            <a:r>
              <a:rPr lang="en-GB" dirty="0" err="1"/>
              <a:t>l’adulte</a:t>
            </a:r>
            <a:r>
              <a:rPr lang="en-GB" dirty="0"/>
              <a:t> et </a:t>
            </a:r>
            <a:r>
              <a:rPr lang="en-GB" dirty="0" err="1"/>
              <a:t>l’enfant</a:t>
            </a:r>
            <a:r>
              <a:rPr lang="en-GB" dirty="0"/>
              <a:t> dans la </a:t>
            </a:r>
            <a:r>
              <a:rPr lang="en-GB" dirty="0" err="1"/>
              <a:t>pathologie</a:t>
            </a:r>
            <a:r>
              <a:rPr lang="en-GB" dirty="0"/>
              <a:t> orthopédique et </a:t>
            </a:r>
            <a:r>
              <a:rPr lang="en-GB" dirty="0" err="1"/>
              <a:t>traumatologique</a:t>
            </a:r>
            <a:r>
              <a:rPr lang="en-GB" dirty="0"/>
              <a:t> </a:t>
            </a:r>
            <a:r>
              <a:rPr lang="en-GB" dirty="0" err="1"/>
              <a:t>ainsi</a:t>
            </a:r>
            <a:r>
              <a:rPr lang="en-GB" dirty="0"/>
              <a:t> </a:t>
            </a:r>
            <a:r>
              <a:rPr lang="en-GB" dirty="0" err="1"/>
              <a:t>qu’une</a:t>
            </a:r>
            <a:r>
              <a:rPr lang="en-GB" dirty="0"/>
              <a:t> </a:t>
            </a:r>
            <a:r>
              <a:rPr lang="en-GB" dirty="0" err="1"/>
              <a:t>épreuve</a:t>
            </a:r>
            <a:r>
              <a:rPr lang="en-GB" dirty="0"/>
              <a:t> </a:t>
            </a:r>
            <a:r>
              <a:rPr lang="en-GB" dirty="0" err="1"/>
              <a:t>d’exposé</a:t>
            </a:r>
            <a:r>
              <a:rPr lang="en-GB" dirty="0"/>
              <a:t> des titres et travaux </a:t>
            </a:r>
            <a:r>
              <a:rPr lang="en-GB" dirty="0" err="1"/>
              <a:t>scientifiques</a:t>
            </a:r>
            <a:r>
              <a:rPr lang="en-GB" dirty="0"/>
              <a:t> du </a:t>
            </a:r>
            <a:r>
              <a:rPr lang="en-GB" dirty="0" err="1"/>
              <a:t>Candidat</a:t>
            </a:r>
            <a:r>
              <a:rPr lang="en-GB" dirty="0"/>
              <a:t>. </a:t>
            </a:r>
          </a:p>
          <a:p>
            <a:r>
              <a:rPr lang="en-GB" dirty="0"/>
              <a:t>Les </a:t>
            </a:r>
            <a:r>
              <a:rPr lang="en-GB" dirty="0" err="1"/>
              <a:t>modalités</a:t>
            </a:r>
            <a:r>
              <a:rPr lang="en-GB" dirty="0"/>
              <a:t> précises de </a:t>
            </a:r>
            <a:r>
              <a:rPr lang="en-GB" dirty="0" err="1"/>
              <a:t>l’examen</a:t>
            </a:r>
            <a:r>
              <a:rPr lang="en-GB" dirty="0"/>
              <a:t>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accessibles</a:t>
            </a:r>
            <a:r>
              <a:rPr lang="en-GB" dirty="0"/>
              <a:t> sur le site internet du Collège.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C0AEEAF-6911-3046-BA9F-CDA844FC3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281" y="128856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Collège</a:t>
            </a:r>
          </a:p>
        </p:txBody>
      </p:sp>
      <p:pic>
        <p:nvPicPr>
          <p:cNvPr id="6" name="Image 5" descr="Capture d’écran 2014-11-09 à 19.35.31.png">
            <a:extLst>
              <a:ext uri="{FF2B5EF4-FFF2-40B4-BE49-F238E27FC236}">
                <a16:creationId xmlns:a16="http://schemas.microsoft.com/office/drawing/2014/main" id="{D38ECE52-F730-6848-AFC2-566DAF892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02078"/>
            <a:ext cx="1026528" cy="996556"/>
          </a:xfrm>
          <a:prstGeom prst="rect">
            <a:avLst/>
          </a:prstGeom>
        </p:spPr>
      </p:pic>
      <p:pic>
        <p:nvPicPr>
          <p:cNvPr id="7" name="Image 6" descr="SOFCOT_logo_09.eps">
            <a:extLst>
              <a:ext uri="{FF2B5EF4-FFF2-40B4-BE49-F238E27FC236}">
                <a16:creationId xmlns:a16="http://schemas.microsoft.com/office/drawing/2014/main" id="{C3DBED47-714B-D049-BB56-A9E4193577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11316" r="12935"/>
          <a:stretch/>
        </p:blipFill>
        <p:spPr>
          <a:xfrm>
            <a:off x="10200456" y="1628800"/>
            <a:ext cx="1726831" cy="13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0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2" y="230832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Examen du Collège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680176" y="6396336"/>
            <a:ext cx="117365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C. </a:t>
            </a:r>
            <a:r>
              <a:rPr lang="fr-FR" sz="2400" dirty="0" err="1">
                <a:solidFill>
                  <a:schemeClr val="tx2"/>
                </a:solidFill>
              </a:rPr>
              <a:t>Hulet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65C107-0191-A442-98A1-1D2E42C0948E}"/>
              </a:ext>
            </a:extLst>
          </p:cNvPr>
          <p:cNvSpPr txBox="1"/>
          <p:nvPr/>
        </p:nvSpPr>
        <p:spPr>
          <a:xfrm>
            <a:off x="1203824" y="2780928"/>
            <a:ext cx="98650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/>
              <a:t>Ainsi</a:t>
            </a:r>
            <a:r>
              <a:rPr lang="en-GB" sz="2800" dirty="0"/>
              <a:t> </a:t>
            </a:r>
            <a:r>
              <a:rPr lang="en-GB" sz="2800" dirty="0" err="1"/>
              <a:t>en</a:t>
            </a:r>
            <a:r>
              <a:rPr lang="en-GB" sz="2800" dirty="0"/>
              <a:t> 2022, 69 </a:t>
            </a:r>
            <a:r>
              <a:rPr lang="en-GB" sz="2800" dirty="0" err="1"/>
              <a:t>inscrits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62 </a:t>
            </a:r>
            <a:r>
              <a:rPr lang="en-GB" sz="2800" dirty="0" err="1"/>
              <a:t>reçus</a:t>
            </a:r>
            <a:r>
              <a:rPr lang="en-GB" sz="2800" dirty="0"/>
              <a:t> </a:t>
            </a:r>
            <a:r>
              <a:rPr lang="en-GB" sz="2800"/>
              <a:t>sur dossier, </a:t>
            </a:r>
            <a:r>
              <a:rPr lang="en-GB" sz="2800" dirty="0"/>
              <a:t>8 </a:t>
            </a:r>
            <a:r>
              <a:rPr lang="en-GB" sz="2800" dirty="0" err="1"/>
              <a:t>convoqués</a:t>
            </a:r>
            <a:r>
              <a:rPr lang="en-GB" sz="2800" dirty="0"/>
              <a:t> </a:t>
            </a:r>
            <a:r>
              <a:rPr lang="en-GB" sz="2800" dirty="0" err="1"/>
              <a:t>à</a:t>
            </a:r>
            <a:r>
              <a:rPr lang="en-GB" sz="2800" dirty="0"/>
              <a:t> </a:t>
            </a:r>
            <a:r>
              <a:rPr lang="en-GB" sz="2800" dirty="0" err="1"/>
              <a:t>l'oral</a:t>
            </a:r>
            <a:r>
              <a:rPr lang="en-GB" sz="2800" dirty="0"/>
              <a:t> : 7 </a:t>
            </a:r>
            <a:r>
              <a:rPr lang="en-GB" sz="2800" dirty="0" err="1"/>
              <a:t>reçus</a:t>
            </a:r>
            <a:r>
              <a:rPr lang="en-GB" sz="2800" dirty="0"/>
              <a:t>, 1 absent </a:t>
            </a:r>
            <a:r>
              <a:rPr lang="en-GB" sz="2800" dirty="0" err="1"/>
              <a:t>recalé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3 </a:t>
            </a:r>
            <a:r>
              <a:rPr lang="en-GB" sz="2800" dirty="0" err="1"/>
              <a:t>Médaillés</a:t>
            </a:r>
            <a:r>
              <a:rPr lang="en-GB" sz="2800" dirty="0"/>
              <a:t> :……..</a:t>
            </a:r>
          </a:p>
          <a:p>
            <a:endParaRPr lang="en-GB" sz="2800" dirty="0"/>
          </a:p>
        </p:txBody>
      </p:sp>
      <p:pic>
        <p:nvPicPr>
          <p:cNvPr id="8" name="Image 7" descr="emoji_thumb.jpg">
            <a:extLst>
              <a:ext uri="{FF2B5EF4-FFF2-40B4-BE49-F238E27FC236}">
                <a16:creationId xmlns:a16="http://schemas.microsoft.com/office/drawing/2014/main" id="{4734BF24-E4F2-624B-9D23-B7E5CF019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690882"/>
            <a:ext cx="1275641" cy="1275641"/>
          </a:xfrm>
          <a:prstGeom prst="rect">
            <a:avLst/>
          </a:prstGeom>
        </p:spPr>
      </p:pic>
      <p:pic>
        <p:nvPicPr>
          <p:cNvPr id="9" name="Image 8" descr="Capture d’écran 2014-11-08 à 22.50.53.png">
            <a:extLst>
              <a:ext uri="{FF2B5EF4-FFF2-40B4-BE49-F238E27FC236}">
                <a16:creationId xmlns:a16="http://schemas.microsoft.com/office/drawing/2014/main" id="{172CC625-0044-A04F-9C6B-96DE27BC4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3"/>
            <a:ext cx="2407649" cy="2485819"/>
          </a:xfrm>
          <a:prstGeom prst="rect">
            <a:avLst/>
          </a:prstGeom>
        </p:spPr>
      </p:pic>
      <p:pic>
        <p:nvPicPr>
          <p:cNvPr id="10" name="Image 9" descr="Capture d’écran 2014-11-09 à 22.33.55.png">
            <a:extLst>
              <a:ext uri="{FF2B5EF4-FFF2-40B4-BE49-F238E27FC236}">
                <a16:creationId xmlns:a16="http://schemas.microsoft.com/office/drawing/2014/main" id="{7786433D-3B5B-0C4A-8CF6-1866FD94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4" y="4218492"/>
            <a:ext cx="1539299" cy="15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104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C7AAF1C-9A83-1D41-8591-FD7F0CB15722}"/>
              </a:ext>
            </a:extLst>
          </p:cNvPr>
          <p:cNvSpPr txBox="1"/>
          <p:nvPr/>
        </p:nvSpPr>
        <p:spPr>
          <a:xfrm>
            <a:off x="119336" y="260648"/>
            <a:ext cx="1195332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600" b="1" i="0" u="none" strike="noStrike" cap="all" dirty="0">
                <a:solidFill>
                  <a:srgbClr val="0D4B81"/>
                </a:solidFill>
                <a:effectLst/>
                <a:latin typeface="Open Sans" panose="020F0502020204030204" pitchFamily="34" charset="0"/>
              </a:rPr>
              <a:t>DEVENIR MEMBRE FORMATEUR est une autre </a:t>
            </a:r>
            <a:r>
              <a:rPr lang="fr-FR" sz="1600" b="1" i="0" u="none" strike="noStrike" cap="all" dirty="0" err="1">
                <a:solidFill>
                  <a:srgbClr val="0D4B81"/>
                </a:solidFill>
                <a:effectLst/>
                <a:latin typeface="Open Sans" panose="020F0502020204030204" pitchFamily="34" charset="0"/>
              </a:rPr>
              <a:t>Procedure</a:t>
            </a:r>
            <a:endParaRPr lang="fr-FR" sz="1600" b="1" i="0" u="none" strike="noStrike" cap="all" dirty="0">
              <a:solidFill>
                <a:srgbClr val="0D4B81"/>
              </a:solidFill>
              <a:effectLst/>
              <a:latin typeface="Open Sans" panose="020F0502020204030204" pitchFamily="34" charset="0"/>
            </a:endParaRPr>
          </a:p>
          <a:p>
            <a:r>
              <a:rPr lang="fr-FR" sz="1600" dirty="0">
                <a:effectLst/>
              </a:rPr>
              <a:t>La qualité de </a:t>
            </a:r>
            <a:r>
              <a:rPr lang="fr-FR" sz="1600" i="1" dirty="0">
                <a:effectLst/>
              </a:rPr>
              <a:t>membre formateur</a:t>
            </a:r>
            <a:r>
              <a:rPr lang="fr-FR" sz="1600" dirty="0">
                <a:effectLst/>
              </a:rPr>
              <a:t> </a:t>
            </a:r>
            <a:r>
              <a:rPr lang="fr-FR" sz="1600" i="1" dirty="0">
                <a:effectLst/>
              </a:rPr>
              <a:t>du collège</a:t>
            </a:r>
            <a:r>
              <a:rPr lang="fr-FR" sz="1600" dirty="0">
                <a:effectLst/>
              </a:rPr>
              <a:t> est obtenue à la demande du candidat, après avis d’une commission et du Président du Collège suivant des critères établis par le Bureau:</a:t>
            </a:r>
          </a:p>
          <a:p>
            <a:r>
              <a:rPr lang="fr-FR" sz="1600" b="1" dirty="0">
                <a:effectLst/>
              </a:rPr>
              <a:t>1/</a:t>
            </a:r>
            <a:r>
              <a:rPr lang="fr-FR" sz="1600" dirty="0">
                <a:effectLst/>
              </a:rPr>
              <a:t> être membre titulaire du Collège depuis plus de 1 an </a:t>
            </a:r>
            <a:r>
              <a:rPr lang="fr-FR" sz="1600" b="1" u="sng" dirty="0">
                <a:effectLst/>
              </a:rPr>
              <a:t>ET</a:t>
            </a:r>
            <a:r>
              <a:rPr lang="fr-FR" sz="1600" dirty="0">
                <a:effectLst/>
              </a:rPr>
              <a:t> à jour de vos cotisations.</a:t>
            </a:r>
          </a:p>
          <a:p>
            <a:r>
              <a:rPr lang="fr-FR" sz="1600" b="1" dirty="0">
                <a:effectLst/>
              </a:rPr>
              <a:t>2/</a:t>
            </a:r>
            <a:r>
              <a:rPr lang="fr-FR" sz="1600" dirty="0">
                <a:effectLst/>
              </a:rPr>
              <a:t>  Etre membre  de l’Académie d’Orthopédie et de Traumatologie</a:t>
            </a:r>
            <a:r>
              <a:rPr lang="fr-FR" sz="1600" b="1" dirty="0">
                <a:effectLst/>
              </a:rPr>
              <a:t> </a:t>
            </a:r>
            <a:r>
              <a:rPr lang="fr-FR" sz="1600" b="1" u="sng" dirty="0">
                <a:effectLst/>
              </a:rPr>
              <a:t>OU</a:t>
            </a:r>
            <a:r>
              <a:rPr lang="fr-FR" sz="1600" b="1" dirty="0">
                <a:effectLst/>
              </a:rPr>
              <a:t> </a:t>
            </a:r>
            <a:r>
              <a:rPr lang="fr-FR" sz="1600" dirty="0">
                <a:effectLst/>
              </a:rPr>
              <a:t>Membre du CNP-SOFCOT (junior ou titulaire), </a:t>
            </a:r>
            <a:r>
              <a:rPr lang="fr-FR" sz="1600" b="1" u="sng" dirty="0">
                <a:effectLst/>
              </a:rPr>
              <a:t>ET</a:t>
            </a:r>
            <a:r>
              <a:rPr lang="fr-FR" sz="1600" dirty="0">
                <a:effectLst/>
              </a:rPr>
              <a:t> membre d’une Société Associée ou Partenaire de la SOFCOT.</a:t>
            </a:r>
          </a:p>
          <a:p>
            <a:r>
              <a:rPr lang="fr-FR" sz="1600" b="1" dirty="0">
                <a:effectLst/>
              </a:rPr>
              <a:t>3/</a:t>
            </a:r>
            <a:r>
              <a:rPr lang="fr-FR" sz="1600" dirty="0">
                <a:effectLst/>
              </a:rPr>
              <a:t> Joindre une copie de l’avis favorable de votre coordonnateur local DES (coordonnateur de la subdivision dont vous dépendez).</a:t>
            </a:r>
          </a:p>
          <a:p>
            <a:r>
              <a:rPr lang="fr-FR" sz="1600" b="1" dirty="0">
                <a:effectLst/>
              </a:rPr>
              <a:t>4/</a:t>
            </a:r>
            <a:r>
              <a:rPr lang="fr-FR" sz="1600" dirty="0">
                <a:effectLst/>
              </a:rPr>
              <a:t> avoir démontré des activités pédagogiques et de recherche dans le domaine de la spécialité :</a:t>
            </a:r>
          </a:p>
          <a:p>
            <a:r>
              <a:rPr lang="fr-FR" sz="1600" b="1" dirty="0">
                <a:effectLst/>
              </a:rPr>
              <a:t>4.1.</a:t>
            </a:r>
            <a:endParaRPr lang="fr-FR" sz="1600" dirty="0">
              <a:effectLst/>
            </a:endParaRPr>
          </a:p>
          <a:p>
            <a:r>
              <a:rPr lang="fr-FR" sz="1600" dirty="0">
                <a:effectLst/>
              </a:rPr>
              <a:t>- Soit au titre d’ancien chef de clinique des Universités-assistant des hôpitaux ou Assistant spécialiste de CHU </a:t>
            </a:r>
            <a:r>
              <a:rPr lang="fr-FR" sz="1600" u="sng" dirty="0">
                <a:effectLst/>
              </a:rPr>
              <a:t>si le candidat a quitté ces fonctions il y a moins de 5 ans.</a:t>
            </a:r>
            <a:br>
              <a:rPr lang="fr-FR" sz="1600" dirty="0">
                <a:effectLst/>
              </a:rPr>
            </a:br>
            <a:r>
              <a:rPr lang="fr-FR" sz="1600" dirty="0">
                <a:effectLst/>
              </a:rPr>
              <a:t>- Soit en pouvant attester de travaux tels que décrits ci-dessous au cours des 5 dernières années </a:t>
            </a:r>
            <a:r>
              <a:rPr lang="fr-FR" sz="1600" u="sng" dirty="0">
                <a:effectLst/>
              </a:rPr>
              <a:t>si le candidat a quitté ces fonctions depuis 5 ans ou plus.</a:t>
            </a:r>
            <a:endParaRPr lang="fr-FR" sz="1600" dirty="0">
              <a:effectLst/>
            </a:endParaRPr>
          </a:p>
          <a:p>
            <a:r>
              <a:rPr lang="fr-FR" sz="1600" b="1" dirty="0">
                <a:effectLst/>
              </a:rPr>
              <a:t>4.2.</a:t>
            </a:r>
            <a:r>
              <a:rPr lang="fr-FR" sz="1600" dirty="0">
                <a:effectLst/>
              </a:rPr>
              <a:t> Activités pédagogiques et de recherche pouvant être reconnues :</a:t>
            </a:r>
          </a:p>
          <a:p>
            <a:r>
              <a:rPr lang="fr-FR" sz="1600" dirty="0">
                <a:effectLst/>
              </a:rPr>
              <a:t>- une participation régulière à au moins un enseignement de DESC, DU ou  DIU  de la spécialité (formations universitaires de 3</a:t>
            </a:r>
            <a:r>
              <a:rPr lang="fr-FR" sz="1600" baseline="30000" dirty="0">
                <a:effectLst/>
              </a:rPr>
              <a:t>ème</a:t>
            </a:r>
            <a:r>
              <a:rPr lang="fr-FR" sz="1600" dirty="0">
                <a:effectLst/>
              </a:rPr>
              <a:t> cycle). Il est nécessaire de préciser le volume horaire, les dates et lieux de ces enseignements.</a:t>
            </a:r>
          </a:p>
          <a:p>
            <a:r>
              <a:rPr lang="fr-FR" sz="1600" b="1" u="sng" dirty="0">
                <a:effectLst/>
              </a:rPr>
              <a:t>ET</a:t>
            </a:r>
            <a:endParaRPr lang="fr-FR" sz="1600" dirty="0">
              <a:effectLst/>
            </a:endParaRPr>
          </a:p>
          <a:p>
            <a:r>
              <a:rPr lang="fr-FR" sz="1600" dirty="0">
                <a:effectLst/>
              </a:rPr>
              <a:t>- un article référencé medline en 1er ou 2ème auteur, avant-dernier ou dernier auteur</a:t>
            </a:r>
            <a:r>
              <a:rPr lang="fr-FR" sz="1600" b="1" dirty="0">
                <a:effectLst/>
              </a:rPr>
              <a:t> </a:t>
            </a:r>
            <a:r>
              <a:rPr lang="fr-FR" sz="1600" b="1" u="sng" dirty="0">
                <a:effectLst/>
              </a:rPr>
              <a:t>OU</a:t>
            </a:r>
            <a:r>
              <a:rPr lang="fr-FR" sz="1600" b="1" dirty="0">
                <a:effectLst/>
              </a:rPr>
              <a:t> </a:t>
            </a:r>
            <a:r>
              <a:rPr lang="fr-FR" sz="1600" dirty="0">
                <a:effectLst/>
              </a:rPr>
              <a:t>une participation en tant que membre à un symposium de la SOFCOT ou d’une Société Associée ou Partenaire </a:t>
            </a:r>
            <a:r>
              <a:rPr lang="fr-FR" sz="1600" b="1" u="sng" dirty="0">
                <a:effectLst/>
              </a:rPr>
              <a:t>OU</a:t>
            </a:r>
            <a:r>
              <a:rPr lang="fr-FR" sz="1600" dirty="0">
                <a:effectLst/>
              </a:rPr>
              <a:t> au moins une communication orale en premier à la SOFCOT ou à une Société Associée ou Partenaire.</a:t>
            </a:r>
          </a:p>
          <a:p>
            <a:r>
              <a:rPr lang="fr-FR" sz="1600" dirty="0">
                <a:effectLst/>
              </a:rPr>
              <a:t>Le titre de </a:t>
            </a:r>
            <a:r>
              <a:rPr lang="fr-FR" sz="1600" i="1" dirty="0">
                <a:effectLst/>
              </a:rPr>
              <a:t>membre formateur du Collège</a:t>
            </a:r>
            <a:r>
              <a:rPr lang="fr-FR" sz="1600" dirty="0">
                <a:effectLst/>
              </a:rPr>
              <a:t> est accordé pour 5 ans et nécessite une requalification sur demande, adressée par l’intéressé au Bureau, selon les mêmes critères.</a:t>
            </a:r>
            <a:br>
              <a:rPr lang="fr-FR" sz="1600" dirty="0">
                <a:effectLst/>
              </a:rPr>
            </a:br>
            <a:r>
              <a:rPr lang="fr-FR" sz="1600" dirty="0">
                <a:effectLst/>
              </a:rPr>
              <a:t>Cette demande devra recevoir l’avis favorable du coordonnateur local correspondant au lieu d’exercice.</a:t>
            </a:r>
          </a:p>
          <a:p>
            <a:r>
              <a:rPr lang="fr-FR" sz="1600" b="1" dirty="0">
                <a:effectLst/>
              </a:rPr>
              <a:t>Votre dossier doit parvenir au secrétariat du Collège: </a:t>
            </a:r>
            <a:r>
              <a:rPr lang="fr-FR" sz="1600" b="1" u="sng" dirty="0" err="1">
                <a:effectLst/>
              </a:rPr>
              <a:t>college@sofcot.fr</a:t>
            </a:r>
            <a:endParaRPr lang="fr-FR" sz="1600" dirty="0">
              <a:effectLst/>
            </a:endParaRPr>
          </a:p>
        </p:txBody>
      </p:sp>
      <p:pic>
        <p:nvPicPr>
          <p:cNvPr id="4" name="Image 3" descr="Capture d’écran 2014-11-10 à 00.50.34.png">
            <a:extLst>
              <a:ext uri="{FF2B5EF4-FFF2-40B4-BE49-F238E27FC236}">
                <a16:creationId xmlns:a16="http://schemas.microsoft.com/office/drawing/2014/main" id="{7610F8DB-A0D7-7046-A066-261B95B6C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957" y="1628800"/>
            <a:ext cx="1354069" cy="886200"/>
          </a:xfrm>
          <a:prstGeom prst="rect">
            <a:avLst/>
          </a:prstGeom>
        </p:spPr>
      </p:pic>
      <p:pic>
        <p:nvPicPr>
          <p:cNvPr id="5" name="Image 4" descr="Capture d’écran 2014-11-08 à 22.51.45.png">
            <a:extLst>
              <a:ext uri="{FF2B5EF4-FFF2-40B4-BE49-F238E27FC236}">
                <a16:creationId xmlns:a16="http://schemas.microsoft.com/office/drawing/2014/main" id="{46294D8B-B645-7D4A-BF94-F7AF12B83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20" y="5445224"/>
            <a:ext cx="1054017" cy="100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759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3" y="2492896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Remises des diplômes</a:t>
            </a:r>
          </a:p>
        </p:txBody>
      </p:sp>
    </p:spTree>
    <p:extLst>
      <p:ext uri="{BB962C8B-B14F-4D97-AF65-F5344CB8AC3E}">
        <p14:creationId xmlns:p14="http://schemas.microsoft.com/office/powerpoint/2010/main" val="21356661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1424" y="2202529"/>
            <a:ext cx="10657184" cy="222312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 fontScale="90000"/>
          </a:bodyPr>
          <a:lstStyle/>
          <a:p>
            <a:r>
              <a:rPr lang="en-GB" dirty="0"/>
              <a:t>Or (800€) : CLOWEZ Gilles – ICR Nice </a:t>
            </a:r>
            <a:br>
              <a:rPr lang="en-GB" dirty="0"/>
            </a:br>
            <a:r>
              <a:rPr lang="en-GB" dirty="0"/>
              <a:t>Argent (700€) : MEYNARD Pierre – CH </a:t>
            </a:r>
            <a:r>
              <a:rPr lang="en-GB" dirty="0" err="1"/>
              <a:t>Libourne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Bronze (600€) : FOURNIER Adrien – CHRU Lille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3225A29-57C8-B34C-8411-FD53F4BF0219}"/>
              </a:ext>
            </a:extLst>
          </p:cNvPr>
          <p:cNvSpPr txBox="1"/>
          <p:nvPr/>
        </p:nvSpPr>
        <p:spPr>
          <a:xfrm>
            <a:off x="3647728" y="462191"/>
            <a:ext cx="371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Remise des </a:t>
            </a:r>
            <a:r>
              <a:rPr lang="en-GB" sz="3200" dirty="0" err="1"/>
              <a:t>Diplômes</a:t>
            </a:r>
            <a:endParaRPr lang="en-GB" sz="3200" dirty="0"/>
          </a:p>
        </p:txBody>
      </p:sp>
      <p:pic>
        <p:nvPicPr>
          <p:cNvPr id="4" name="Image 3" descr="Capture d’écran 2014-11-09 à 22.39.28.png">
            <a:extLst>
              <a:ext uri="{FF2B5EF4-FFF2-40B4-BE49-F238E27FC236}">
                <a16:creationId xmlns:a16="http://schemas.microsoft.com/office/drawing/2014/main" id="{7C996648-BD23-4444-A9F5-41FCEA0AB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9" y="622842"/>
            <a:ext cx="1539009" cy="1098225"/>
          </a:xfrm>
          <a:prstGeom prst="rect">
            <a:avLst/>
          </a:prstGeom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488286C5-BEAA-2D4C-BFF4-1E7868723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591" y="410535"/>
            <a:ext cx="1387663" cy="14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apture d’écran 2014-11-09 à 22.39.18.png">
            <a:extLst>
              <a:ext uri="{FF2B5EF4-FFF2-40B4-BE49-F238E27FC236}">
                <a16:creationId xmlns:a16="http://schemas.microsoft.com/office/drawing/2014/main" id="{299E564D-5105-9E4A-8B3F-046E82CD8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4926309"/>
            <a:ext cx="1574251" cy="10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Réforme du 3</a:t>
            </a:r>
            <a:r>
              <a:rPr lang="fr-FR" baseline="30000" dirty="0"/>
              <a:t>ème</a:t>
            </a:r>
            <a:r>
              <a:rPr lang="fr-FR" dirty="0"/>
              <a:t> cycle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6473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 . Garreau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A6A76D-6AC7-8340-85C8-17EC9057D7E8}"/>
              </a:ext>
            </a:extLst>
          </p:cNvPr>
          <p:cNvSpPr txBox="1"/>
          <p:nvPr/>
        </p:nvSpPr>
        <p:spPr>
          <a:xfrm>
            <a:off x="7464152" y="6389390"/>
            <a:ext cx="329923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 . Garreau de </a:t>
            </a:r>
            <a:r>
              <a:rPr lang="fr-FR" sz="2400" dirty="0" err="1">
                <a:solidFill>
                  <a:schemeClr val="tx2"/>
                </a:solidFill>
              </a:rPr>
              <a:t>Loubresse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223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3" y="2492896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Questions diverses</a:t>
            </a:r>
          </a:p>
        </p:txBody>
      </p:sp>
    </p:spTree>
    <p:extLst>
      <p:ext uri="{BB962C8B-B14F-4D97-AF65-F5344CB8AC3E}">
        <p14:creationId xmlns:p14="http://schemas.microsoft.com/office/powerpoint/2010/main" val="3464943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E24CBC4-FBD5-1E40-BF7D-CC12B1429113}"/>
              </a:ext>
            </a:extLst>
          </p:cNvPr>
          <p:cNvSpPr/>
          <p:nvPr/>
        </p:nvSpPr>
        <p:spPr>
          <a:xfrm>
            <a:off x="2208450" y="116632"/>
            <a:ext cx="8232162" cy="6175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3285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E525AA-583E-B8E3-5BD3-8C79FA857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Ressources pédagogiques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0F2B7AC-CC4B-6DE2-6E6B-CB61E55A1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12" y="1369412"/>
            <a:ext cx="10626811" cy="470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40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7EE33B3-17C4-B148-3A80-81439C0A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71"/>
            <a:ext cx="12192000" cy="68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9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2372C1-66E1-5360-5A54-859530824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88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6B9177-C283-9941-B7A1-4AE9B7323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compétences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0E7844-B4F7-C34F-8036-2A903009D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96" y="1340768"/>
            <a:ext cx="8685207" cy="498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05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67585B-3DC5-F548-9A1C-42CCA5FB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Contrat de formation</a:t>
            </a:r>
          </a:p>
        </p:txBody>
      </p:sp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9B185A3C-171A-E547-9537-63A91C249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79"/>
          <a:stretch/>
        </p:blipFill>
        <p:spPr>
          <a:xfrm>
            <a:off x="623392" y="1271513"/>
            <a:ext cx="10660434" cy="1982862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5FE21AEC-D223-0B4F-99C7-580E668B6D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10"/>
          <a:stretch/>
        </p:blipFill>
        <p:spPr>
          <a:xfrm>
            <a:off x="1375259" y="3284984"/>
            <a:ext cx="9156700" cy="8148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D64105-8495-7948-BD1A-68EC21F50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59" y="4201344"/>
            <a:ext cx="9156700" cy="81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7A0F4B-40E3-FE4D-AC29-B2F53E7DE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59" y="5157192"/>
            <a:ext cx="9156699" cy="698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1973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02BFB-A381-423A-83B7-086F132A759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/>
            <a:r>
              <a:rPr lang="fr-FR" dirty="0"/>
              <a:t>CFPP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DE594E-93E2-0438-18FE-44D40BEEFD2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dirty="0"/>
              <a:t>Théoriquement validé par les UFR</a:t>
            </a:r>
          </a:p>
          <a:p>
            <a:pPr lvl="1">
              <a:buFont typeface="Wingdings" pitchFamily="2" charset="2"/>
              <a:buChar char="ü"/>
            </a:pPr>
            <a:r>
              <a:rPr lang="fr-FR" dirty="0"/>
              <a:t>Faisabilité du parcours (hors FST : régulation ne dépend pas des UFR)</a:t>
            </a:r>
          </a:p>
          <a:p>
            <a:pPr lvl="1">
              <a:buFont typeface="Wingdings" pitchFamily="2" charset="2"/>
              <a:buChar char="ü"/>
            </a:pPr>
            <a:r>
              <a:rPr lang="fr-FR" dirty="0"/>
              <a:t>Mobilité hors subdivisions : régionale, nationale</a:t>
            </a:r>
          </a:p>
          <a:p>
            <a:pPr marL="914400" lvl="2" indent="0">
              <a:buNone/>
            </a:pPr>
            <a:r>
              <a:rPr lang="fr-FR" dirty="0"/>
              <a:t>Si formation non disponible dans la subdivision</a:t>
            </a:r>
          </a:p>
          <a:p>
            <a:pPr marL="914400" lvl="2" indent="0">
              <a:buNone/>
            </a:pPr>
            <a:r>
              <a:rPr lang="fr-FR" dirty="0"/>
              <a:t>Prévisions le plus tôt possible pour faciliter les coordinations régionales</a:t>
            </a:r>
          </a:p>
          <a:p>
            <a:pPr lvl="1">
              <a:buFont typeface="Wingdings" pitchFamily="2" charset="2"/>
              <a:buChar char="ü"/>
            </a:pPr>
            <a:r>
              <a:rPr lang="fr-FR" dirty="0"/>
              <a:t>Publication annuelle des files actives</a:t>
            </a:r>
          </a:p>
          <a:p>
            <a:pPr marL="0" indent="0" algn="ctr">
              <a:buNone/>
            </a:pPr>
            <a:r>
              <a:rPr lang="fr-FR" dirty="0"/>
              <a:t>Préparation du contrat</a:t>
            </a:r>
          </a:p>
          <a:p>
            <a:pPr lvl="1">
              <a:buFont typeface="Wingdings" pitchFamily="2" charset="2"/>
              <a:buChar char="ü"/>
            </a:pPr>
            <a:r>
              <a:rPr lang="fr-FR" dirty="0"/>
              <a:t>Coordonnateur / Etudiant / Référent pédagogique</a:t>
            </a:r>
          </a:p>
          <a:p>
            <a:pPr lvl="1">
              <a:buFont typeface="Wingdings" pitchFamily="2" charset="2"/>
              <a:buChar char="ü"/>
            </a:pPr>
            <a:r>
              <a:rPr lang="fr-FR" dirty="0"/>
              <a:t>Avis pédagogique du Coordonnateur et/ou de la CL de Spécialité</a:t>
            </a:r>
          </a:p>
          <a:p>
            <a:pPr marL="0" indent="0">
              <a:buNone/>
            </a:pPr>
            <a:r>
              <a:rPr lang="fr-FR" dirty="0"/>
              <a:t>En cas de « différends » : Commission Régionale de la Spécialité</a:t>
            </a:r>
          </a:p>
        </p:txBody>
      </p:sp>
    </p:spTree>
    <p:extLst>
      <p:ext uri="{BB962C8B-B14F-4D97-AF65-F5344CB8AC3E}">
        <p14:creationId xmlns:p14="http://schemas.microsoft.com/office/powerpoint/2010/main" val="505247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dirty="0"/>
              <a:t>Ordre du jour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35360" y="1484784"/>
            <a:ext cx="11233248" cy="5112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/>
              <a:t>Composition du bureau (P. </a:t>
            </a:r>
            <a:r>
              <a:rPr lang="fr-FR" sz="2800" dirty="0" err="1"/>
              <a:t>Journeau</a:t>
            </a:r>
            <a:r>
              <a:rPr lang="fr-FR" sz="2800" dirty="0"/>
              <a:t>)</a:t>
            </a:r>
          </a:p>
          <a:p>
            <a:r>
              <a:rPr lang="fr-FR" sz="2800" dirty="0"/>
              <a:t>Organisation des bureaux et séminaires des coordonnateurs (P. </a:t>
            </a:r>
            <a:r>
              <a:rPr lang="fr-FR" sz="2800" dirty="0" err="1"/>
              <a:t>Journeau</a:t>
            </a:r>
            <a:r>
              <a:rPr lang="fr-FR" sz="2800" dirty="0"/>
              <a:t>)</a:t>
            </a:r>
          </a:p>
          <a:p>
            <a:r>
              <a:rPr lang="fr-FR" sz="2800" dirty="0"/>
              <a:t>Projets (C. Garreau)</a:t>
            </a:r>
          </a:p>
          <a:p>
            <a:r>
              <a:rPr lang="fr-FR" sz="2800" dirty="0"/>
              <a:t>R3C (C. Garreau, P. </a:t>
            </a:r>
            <a:r>
              <a:rPr lang="fr-FR" sz="2800" dirty="0" err="1"/>
              <a:t>Journeau</a:t>
            </a:r>
            <a:r>
              <a:rPr lang="fr-FR" sz="2800" dirty="0"/>
              <a:t>)</a:t>
            </a:r>
          </a:p>
          <a:p>
            <a:pPr lvl="1"/>
            <a:r>
              <a:rPr lang="fr-FR" sz="2400" dirty="0"/>
              <a:t>Contrat de formation (Phase socle)</a:t>
            </a:r>
          </a:p>
          <a:p>
            <a:pPr lvl="1"/>
            <a:r>
              <a:rPr lang="fr-FR" sz="2400" dirty="0"/>
              <a:t>Evolution </a:t>
            </a:r>
            <a:r>
              <a:rPr lang="fr-FR" sz="2400" dirty="0" err="1"/>
              <a:t>evaluation</a:t>
            </a:r>
            <a:r>
              <a:rPr lang="fr-FR" sz="2400" dirty="0"/>
              <a:t> phase d’approfondissement</a:t>
            </a:r>
          </a:p>
          <a:p>
            <a:pPr lvl="2"/>
            <a:r>
              <a:rPr lang="fr-FR" sz="2000" dirty="0" err="1"/>
              <a:t>Interim</a:t>
            </a:r>
            <a:r>
              <a:rPr lang="fr-FR" sz="2000" dirty="0"/>
              <a:t> exam</a:t>
            </a:r>
          </a:p>
          <a:p>
            <a:pPr lvl="1"/>
            <a:r>
              <a:rPr lang="fr-FR" sz="2400" dirty="0"/>
              <a:t>Evaluation phase de consolidation 2023</a:t>
            </a:r>
          </a:p>
          <a:p>
            <a:pPr lvl="2"/>
            <a:r>
              <a:rPr lang="fr-FR" sz="2000" dirty="0"/>
              <a:t>Examen oral </a:t>
            </a:r>
            <a:endParaRPr lang="fr-FR" sz="2400" b="1" dirty="0"/>
          </a:p>
          <a:p>
            <a:pPr lvl="1"/>
            <a:r>
              <a:rPr lang="fr-FR" sz="2400" dirty="0"/>
              <a:t>Information sur les Dr Junior</a:t>
            </a:r>
          </a:p>
          <a:p>
            <a:pPr lvl="2"/>
            <a:r>
              <a:rPr lang="fr-FR" sz="2000" dirty="0"/>
              <a:t>Gardes</a:t>
            </a:r>
          </a:p>
          <a:p>
            <a:r>
              <a:rPr lang="fr-FR" sz="2800" dirty="0"/>
              <a:t>R2C (C. Garreau et G. </a:t>
            </a:r>
            <a:r>
              <a:rPr lang="fr-FR" sz="2800" dirty="0" err="1"/>
              <a:t>Odri</a:t>
            </a:r>
            <a:r>
              <a:rPr lang="fr-FR" sz="2800" dirty="0"/>
              <a:t>)</a:t>
            </a:r>
          </a:p>
          <a:p>
            <a:pPr lvl="1"/>
            <a:r>
              <a:rPr lang="fr-FR" sz="2400" dirty="0"/>
              <a:t>Coordonnateurs R2C</a:t>
            </a:r>
          </a:p>
          <a:p>
            <a:pPr lvl="1"/>
            <a:r>
              <a:rPr lang="fr-FR" sz="2400" dirty="0"/>
              <a:t>Banque de question (THEIA)</a:t>
            </a:r>
          </a:p>
        </p:txBody>
      </p:sp>
    </p:spTree>
    <p:extLst>
      <p:ext uri="{BB962C8B-B14F-4D97-AF65-F5344CB8AC3E}">
        <p14:creationId xmlns:p14="http://schemas.microsoft.com/office/powerpoint/2010/main" val="1398056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050267-851D-432B-6942-286294C6036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/>
            <a:r>
              <a:rPr lang="fr-FR" dirty="0"/>
              <a:t>Contrat de Formation / CFCOT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BA8766-7019-E630-BBB7-1B6276176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Contrat type adapté à notre spécialité</a:t>
            </a:r>
          </a:p>
          <a:p>
            <a:r>
              <a:rPr lang="fr-FR" dirty="0"/>
              <a:t>Respect des règles RGPD</a:t>
            </a:r>
          </a:p>
          <a:p>
            <a:r>
              <a:rPr lang="fr-FR" dirty="0"/>
              <a:t>Accessible en ligne par les coordonnateurs sur plateforme du Collège :</a:t>
            </a:r>
          </a:p>
          <a:p>
            <a:pPr marL="0" indent="0" algn="ctr">
              <a:buNone/>
            </a:pPr>
            <a:r>
              <a:rPr lang="fr-FR" dirty="0">
                <a:solidFill>
                  <a:srgbClr val="0070C0"/>
                </a:solidFill>
                <a:hlinkClick r:id="rId2"/>
              </a:rPr>
              <a:t>https://sofcot.fmcloud/GestionDesInternes.html</a:t>
            </a:r>
            <a:endParaRPr lang="fr-FR" dirty="0">
              <a:solidFill>
                <a:srgbClr val="0070C0"/>
              </a:solidFill>
            </a:endParaRPr>
          </a:p>
          <a:p>
            <a:r>
              <a:rPr lang="fr-FR" dirty="0"/>
              <a:t>Intérêts :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listings des internes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Données épidémiologiques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Droits aux remords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Orientation des carrières (internat et post-internat)</a:t>
            </a: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54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675A6D5-43A9-1369-8D3B-D3F396FCF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81" y="373253"/>
            <a:ext cx="9966435" cy="61114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BEE348-38C9-A4B6-CD1B-5AD27F6EA240}"/>
              </a:ext>
            </a:extLst>
          </p:cNvPr>
          <p:cNvSpPr/>
          <p:nvPr/>
        </p:nvSpPr>
        <p:spPr>
          <a:xfrm>
            <a:off x="4550979" y="1429407"/>
            <a:ext cx="588580" cy="18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CB55DB-7B64-CFC5-F4FE-5033132ED1DA}"/>
              </a:ext>
            </a:extLst>
          </p:cNvPr>
          <p:cNvSpPr/>
          <p:nvPr/>
        </p:nvSpPr>
        <p:spPr>
          <a:xfrm>
            <a:off x="5281444" y="1403137"/>
            <a:ext cx="588580" cy="18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2C498F-725C-73F1-B880-EF8F57A4E4F2}"/>
              </a:ext>
            </a:extLst>
          </p:cNvPr>
          <p:cNvSpPr/>
          <p:nvPr/>
        </p:nvSpPr>
        <p:spPr>
          <a:xfrm>
            <a:off x="1782818" y="1308544"/>
            <a:ext cx="588580" cy="18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093807-1627-A2C2-701B-4DFF8B73368D}"/>
              </a:ext>
            </a:extLst>
          </p:cNvPr>
          <p:cNvSpPr/>
          <p:nvPr/>
        </p:nvSpPr>
        <p:spPr>
          <a:xfrm>
            <a:off x="922281" y="1324304"/>
            <a:ext cx="588580" cy="18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553271-5DDE-4641-42D5-DAA0FEE77065}"/>
              </a:ext>
            </a:extLst>
          </p:cNvPr>
          <p:cNvSpPr/>
          <p:nvPr/>
        </p:nvSpPr>
        <p:spPr>
          <a:xfrm>
            <a:off x="3951890" y="2333296"/>
            <a:ext cx="1429407" cy="126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A39807-01D1-C4DC-F310-F4D37C79916E}"/>
              </a:ext>
            </a:extLst>
          </p:cNvPr>
          <p:cNvSpPr/>
          <p:nvPr/>
        </p:nvSpPr>
        <p:spPr>
          <a:xfrm>
            <a:off x="6705599" y="2333296"/>
            <a:ext cx="1429407" cy="126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67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9C0D066-0829-574F-A5DF-18EE2DC73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00" y="550917"/>
            <a:ext cx="9450200" cy="57561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7ED934-6721-7E3E-1DDA-BE2E3BA074DA}"/>
              </a:ext>
            </a:extLst>
          </p:cNvPr>
          <p:cNvSpPr/>
          <p:nvPr/>
        </p:nvSpPr>
        <p:spPr>
          <a:xfrm>
            <a:off x="2222934" y="1413647"/>
            <a:ext cx="588580" cy="18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018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B44C19-4749-451F-D461-DA8F1CBCAC6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/>
            <a:r>
              <a:rPr lang="fr-FR" dirty="0"/>
              <a:t>Phase d’approfondissement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4C7FDB-A84B-14A3-E1B8-3079658BA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4258"/>
            <a:ext cx="10515600" cy="4351338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dirty="0">
                <a:solidFill>
                  <a:schemeClr val="bg1"/>
                </a:solidFill>
                <a:highlight>
                  <a:srgbClr val="000080"/>
                </a:highlight>
              </a:rPr>
              <a:t>Poursuite du programme</a:t>
            </a:r>
          </a:p>
          <a:p>
            <a:pPr marL="457200" lvl="1" indent="0">
              <a:buNone/>
            </a:pPr>
            <a:r>
              <a:rPr lang="fr-FR" dirty="0"/>
              <a:t>Acquisition des connaissances</a:t>
            </a:r>
          </a:p>
          <a:p>
            <a:pPr marL="457200" lvl="1" indent="0">
              <a:buNone/>
            </a:pPr>
            <a:r>
              <a:rPr lang="fr-FR" dirty="0"/>
              <a:t>Apprentissages /compétence en stage et hors stage</a:t>
            </a:r>
          </a:p>
          <a:p>
            <a:pPr marL="0" indent="0" algn="ctr">
              <a:buNone/>
            </a:pPr>
            <a:r>
              <a:rPr lang="fr-FR" dirty="0">
                <a:solidFill>
                  <a:schemeClr val="bg1"/>
                </a:solidFill>
                <a:highlight>
                  <a:srgbClr val="000080"/>
                </a:highlight>
              </a:rPr>
              <a:t>Stages agréés à réaliser</a:t>
            </a:r>
          </a:p>
          <a:p>
            <a:pPr marL="457200" lvl="1" indent="0">
              <a:buNone/>
            </a:pPr>
            <a:r>
              <a:rPr lang="fr-FR" dirty="0"/>
              <a:t>3 stages en chirurgie Orthopédique et Traumatologique</a:t>
            </a:r>
          </a:p>
          <a:p>
            <a:pPr marL="457200" lvl="1" indent="0">
              <a:buNone/>
            </a:pPr>
            <a:r>
              <a:rPr lang="fr-FR" dirty="0"/>
              <a:t>1 stage en chirurgie pédiatrique</a:t>
            </a:r>
          </a:p>
          <a:p>
            <a:pPr marL="457200" lvl="1" indent="0">
              <a:buNone/>
            </a:pPr>
            <a:r>
              <a:rPr lang="fr-FR" dirty="0"/>
              <a:t>1 stage en chirurgie Vasculaire ou </a:t>
            </a:r>
            <a:r>
              <a:rPr lang="fr-FR" dirty="0" err="1"/>
              <a:t>Neurochirugie</a:t>
            </a:r>
            <a:r>
              <a:rPr lang="fr-FR" dirty="0"/>
              <a:t> ou Chirurgie Plastique</a:t>
            </a:r>
          </a:p>
          <a:p>
            <a:pPr marL="457200" lvl="1" indent="0">
              <a:buNone/>
            </a:pPr>
            <a:r>
              <a:rPr lang="fr-FR" dirty="0"/>
              <a:t>1 stage libre</a:t>
            </a:r>
          </a:p>
          <a:p>
            <a:pPr marL="0" indent="0" algn="ctr">
              <a:buNone/>
            </a:pPr>
            <a:r>
              <a:rPr lang="fr-FR" u="sng" dirty="0"/>
              <a:t>Evaluation non </a:t>
            </a:r>
            <a:r>
              <a:rPr lang="fr-FR" u="sng" dirty="0" err="1"/>
              <a:t>sanctionnante</a:t>
            </a:r>
            <a:r>
              <a:rPr lang="fr-FR" u="sng" dirty="0"/>
              <a:t> annuelle des connaissances </a:t>
            </a:r>
            <a:endParaRPr lang="fr-FR" dirty="0"/>
          </a:p>
          <a:p>
            <a:pPr marL="457200" lvl="1" indent="0" algn="ctr">
              <a:buNone/>
            </a:pPr>
            <a:r>
              <a:rPr lang="fr-FR" dirty="0"/>
              <a:t>EBOT </a:t>
            </a:r>
            <a:r>
              <a:rPr lang="fr-FR" dirty="0" err="1"/>
              <a:t>Interim</a:t>
            </a:r>
            <a:r>
              <a:rPr lang="fr-FR" dirty="0"/>
              <a:t> exam - Chaque année en P2</a:t>
            </a:r>
          </a:p>
        </p:txBody>
      </p:sp>
    </p:spTree>
    <p:extLst>
      <p:ext uri="{BB962C8B-B14F-4D97-AF65-F5344CB8AC3E}">
        <p14:creationId xmlns:p14="http://schemas.microsoft.com/office/powerpoint/2010/main" val="4142549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6F117-9117-0643-920D-06323C0AD32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/>
            <a:r>
              <a:rPr lang="fr-FR" dirty="0"/>
              <a:t>Phase d’approfondissement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EC8E170-F51F-5548-B25E-124AFCFF9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711541"/>
            <a:ext cx="7810500" cy="1473200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D22315F5-295A-C34B-BA60-402C6D855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3073467"/>
            <a:ext cx="8318500" cy="11303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61F940B-5FA7-4E4C-A86A-6D72D43B7456}"/>
              </a:ext>
            </a:extLst>
          </p:cNvPr>
          <p:cNvSpPr txBox="1"/>
          <p:nvPr/>
        </p:nvSpPr>
        <p:spPr>
          <a:xfrm>
            <a:off x="3052208" y="4329891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Membre supérieur</a:t>
            </a:r>
          </a:p>
          <a:p>
            <a:r>
              <a:rPr lang="fr-FR" sz="2400" dirty="0"/>
              <a:t>Membre Inférieur</a:t>
            </a:r>
          </a:p>
          <a:p>
            <a:r>
              <a:rPr lang="fr-FR" sz="2400" dirty="0"/>
              <a:t>Rachis</a:t>
            </a:r>
          </a:p>
          <a:p>
            <a:r>
              <a:rPr lang="fr-FR" sz="2400" dirty="0"/>
              <a:t>Pédiatrie</a:t>
            </a:r>
          </a:p>
          <a:p>
            <a:r>
              <a:rPr lang="fr-FR" sz="2400" dirty="0"/>
              <a:t>Sciences fondamentales</a:t>
            </a:r>
          </a:p>
        </p:txBody>
      </p:sp>
    </p:spTree>
    <p:extLst>
      <p:ext uri="{BB962C8B-B14F-4D97-AF65-F5344CB8AC3E}">
        <p14:creationId xmlns:p14="http://schemas.microsoft.com/office/powerpoint/2010/main" val="3781748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61534" y="1958000"/>
            <a:ext cx="9737124" cy="21194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342900" marR="252095" indent="-342900">
              <a:lnSpc>
                <a:spcPct val="150000"/>
              </a:lnSpc>
              <a:spcBef>
                <a:spcPts val="95"/>
              </a:spcBef>
              <a:buFont typeface="Wingdings" pitchFamily="2" charset="2"/>
              <a:buChar char="ü"/>
              <a:tabLst>
                <a:tab pos="354965" algn="l"/>
                <a:tab pos="355600" algn="l"/>
              </a:tabLst>
            </a:pPr>
            <a:r>
              <a:rPr lang="fr-FR" sz="2300" b="1" dirty="0">
                <a:cs typeface="Times New Roman"/>
              </a:rPr>
              <a:t>Evaluation </a:t>
            </a:r>
            <a:r>
              <a:rPr lang="fr-FR" sz="2300" b="1" spc="-5" dirty="0">
                <a:cs typeface="Times New Roman"/>
              </a:rPr>
              <a:t>de l’apprentissages </a:t>
            </a:r>
            <a:r>
              <a:rPr lang="fr-FR" sz="2300" b="1" dirty="0">
                <a:cs typeface="Times New Roman"/>
              </a:rPr>
              <a:t>en </a:t>
            </a:r>
            <a:r>
              <a:rPr lang="fr-FR" sz="2300" b="1" spc="-5" dirty="0">
                <a:cs typeface="Times New Roman"/>
              </a:rPr>
              <a:t>stage </a:t>
            </a:r>
            <a:r>
              <a:rPr lang="fr-FR" sz="2300" b="1" dirty="0">
                <a:cs typeface="Times New Roman"/>
              </a:rPr>
              <a:t>et </a:t>
            </a:r>
            <a:r>
              <a:rPr lang="fr-FR" sz="2300" b="1" spc="-5" dirty="0">
                <a:cs typeface="Times New Roman"/>
              </a:rPr>
              <a:t>hors stage : </a:t>
            </a:r>
            <a:r>
              <a:rPr lang="fr-FR" sz="2300" b="1" spc="-25" dirty="0">
                <a:cs typeface="Times New Roman"/>
              </a:rPr>
              <a:t>Validation </a:t>
            </a:r>
            <a:r>
              <a:rPr lang="fr-FR" sz="2300" b="1" spc="-5" dirty="0">
                <a:cs typeface="Times New Roman"/>
              </a:rPr>
              <a:t>des stages</a:t>
            </a:r>
            <a:endParaRPr lang="fr-FR" sz="2300" b="1" dirty="0">
              <a:cs typeface="Times New Roman"/>
            </a:endParaRPr>
          </a:p>
          <a:p>
            <a:pPr marL="342900" marR="252095" indent="-342900">
              <a:lnSpc>
                <a:spcPct val="150000"/>
              </a:lnSpc>
              <a:spcBef>
                <a:spcPts val="95"/>
              </a:spcBef>
              <a:buFont typeface="Wingdings" pitchFamily="2" charset="2"/>
              <a:buChar char="ü"/>
              <a:tabLst>
                <a:tab pos="354965" algn="l"/>
                <a:tab pos="355600" algn="l"/>
              </a:tabLst>
            </a:pPr>
            <a:r>
              <a:rPr lang="fr-FR" sz="2300" b="1" dirty="0">
                <a:cs typeface="Times New Roman"/>
              </a:rPr>
              <a:t>Validation </a:t>
            </a:r>
            <a:r>
              <a:rPr lang="fr-FR" sz="2300" b="1" spc="-5" dirty="0">
                <a:cs typeface="Times New Roman"/>
              </a:rPr>
              <a:t>des connaissances : Examen 50 QCS modèle EBOT</a:t>
            </a:r>
          </a:p>
          <a:p>
            <a:pPr marR="252095" algn="ctr">
              <a:lnSpc>
                <a:spcPct val="150000"/>
              </a:lnSpc>
              <a:spcBef>
                <a:spcPts val="95"/>
              </a:spcBef>
              <a:tabLst>
                <a:tab pos="354965" algn="l"/>
                <a:tab pos="355600" algn="l"/>
              </a:tabLst>
            </a:pPr>
            <a:r>
              <a:rPr lang="fr-FR" sz="2300" spc="-5" dirty="0">
                <a:cs typeface="Times New Roman"/>
              </a:rPr>
              <a:t>(fondamental/membre sup/membre </a:t>
            </a:r>
            <a:r>
              <a:rPr lang="fr-FR" sz="2300" spc="-5" dirty="0" err="1">
                <a:cs typeface="Times New Roman"/>
              </a:rPr>
              <a:t>inf</a:t>
            </a:r>
            <a:r>
              <a:rPr lang="fr-FR" sz="2300" spc="-5" dirty="0">
                <a:cs typeface="Times New Roman"/>
              </a:rPr>
              <a:t>/rachis/pédiatrie)</a:t>
            </a:r>
          </a:p>
          <a:p>
            <a:pPr marL="342900" marR="252095" indent="-342900">
              <a:lnSpc>
                <a:spcPct val="150000"/>
              </a:lnSpc>
              <a:spcBef>
                <a:spcPts val="95"/>
              </a:spcBef>
              <a:buFont typeface="Wingdings" pitchFamily="2" charset="2"/>
              <a:buChar char="ü"/>
              <a:tabLst>
                <a:tab pos="354965" algn="l"/>
                <a:tab pos="355600" algn="l"/>
              </a:tabLst>
            </a:pPr>
            <a:r>
              <a:rPr lang="fr-FR" sz="2300" b="1" spc="-5" dirty="0">
                <a:cs typeface="Times New Roman"/>
              </a:rPr>
              <a:t>Validation des </a:t>
            </a:r>
            <a:r>
              <a:rPr lang="fr-FR" sz="2300" b="1" dirty="0">
                <a:cs typeface="Times New Roman"/>
              </a:rPr>
              <a:t>compétences à acquérir </a:t>
            </a:r>
            <a:r>
              <a:rPr lang="fr-FR" sz="2300" b="1" spc="-5" dirty="0">
                <a:cs typeface="Times New Roman"/>
              </a:rPr>
              <a:t>selon la maquette 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61533" y="1039853"/>
            <a:ext cx="9737125" cy="6283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z="4000" b="1" spc="-25" dirty="0"/>
              <a:t>Validation </a:t>
            </a:r>
            <a:r>
              <a:rPr lang="fr-FR" sz="4000" b="1" spc="-5" dirty="0"/>
              <a:t>de </a:t>
            </a:r>
            <a:r>
              <a:rPr lang="fr-FR" sz="4000" b="1" dirty="0"/>
              <a:t>la </a:t>
            </a:r>
            <a:r>
              <a:rPr lang="fr-FR" sz="4000" b="1" spc="-5" dirty="0"/>
              <a:t>phase d’approfondissement</a:t>
            </a:r>
            <a:endParaRPr lang="fr-FR" sz="40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7F8872-0865-07DF-E43A-F8A52A152313}"/>
              </a:ext>
            </a:extLst>
          </p:cNvPr>
          <p:cNvSpPr txBox="1"/>
          <p:nvPr/>
        </p:nvSpPr>
        <p:spPr>
          <a:xfrm>
            <a:off x="1161533" y="4374644"/>
            <a:ext cx="9737123" cy="156966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cs typeface="Times New Roman"/>
              </a:rPr>
              <a:t>Non validation de </a:t>
            </a:r>
            <a:r>
              <a:rPr lang="fr-FR" sz="2400" b="1" spc="-5" dirty="0">
                <a:cs typeface="Times New Roman"/>
              </a:rPr>
              <a:t>P2</a:t>
            </a:r>
          </a:p>
          <a:p>
            <a:r>
              <a:rPr lang="fr-FR" b="1" dirty="0">
                <a:cs typeface="Times New Roman"/>
              </a:rPr>
              <a:t>la commission locale de</a:t>
            </a:r>
            <a:r>
              <a:rPr lang="fr-FR" b="1" spc="-120" dirty="0">
                <a:cs typeface="Times New Roman"/>
              </a:rPr>
              <a:t> </a:t>
            </a:r>
            <a:r>
              <a:rPr lang="fr-FR" b="1" spc="-5" dirty="0">
                <a:cs typeface="Times New Roman"/>
              </a:rPr>
              <a:t>coordination de </a:t>
            </a:r>
            <a:r>
              <a:rPr lang="fr-FR" b="1" dirty="0">
                <a:cs typeface="Times New Roman"/>
              </a:rPr>
              <a:t>la </a:t>
            </a:r>
            <a:r>
              <a:rPr lang="fr-FR" b="1" spc="-5" dirty="0">
                <a:cs typeface="Times New Roman"/>
              </a:rPr>
              <a:t>spécialité propose</a:t>
            </a:r>
          </a:p>
          <a:p>
            <a:r>
              <a:rPr lang="fr-FR" b="1" spc="-5" dirty="0">
                <a:cs typeface="Times New Roman"/>
              </a:rPr>
              <a:t>	soit </a:t>
            </a:r>
            <a:r>
              <a:rPr lang="fr-FR" b="1" dirty="0">
                <a:cs typeface="Times New Roman"/>
              </a:rPr>
              <a:t>la </a:t>
            </a:r>
            <a:r>
              <a:rPr lang="fr-FR" b="1" spc="-5" dirty="0">
                <a:cs typeface="Times New Roman"/>
              </a:rPr>
              <a:t>réorientation de </a:t>
            </a:r>
            <a:r>
              <a:rPr lang="fr-FR" b="1" dirty="0">
                <a:cs typeface="Times New Roman"/>
              </a:rPr>
              <a:t>l'étudiant</a:t>
            </a:r>
          </a:p>
          <a:p>
            <a:r>
              <a:rPr lang="fr-FR" b="1" spc="-5" dirty="0">
                <a:cs typeface="Times New Roman"/>
              </a:rPr>
              <a:t>	soit </a:t>
            </a:r>
            <a:r>
              <a:rPr lang="fr-FR" b="1" dirty="0">
                <a:cs typeface="Times New Roman"/>
              </a:rPr>
              <a:t>la </a:t>
            </a:r>
            <a:r>
              <a:rPr lang="fr-FR" b="1" spc="-5" dirty="0">
                <a:cs typeface="Times New Roman"/>
              </a:rPr>
              <a:t>prolongation de </a:t>
            </a:r>
            <a:r>
              <a:rPr lang="fr-FR" b="1" dirty="0">
                <a:cs typeface="Times New Roman"/>
              </a:rPr>
              <a:t>P2 </a:t>
            </a:r>
            <a:r>
              <a:rPr lang="fr-FR" b="1" spc="-5" dirty="0">
                <a:cs typeface="Times New Roman"/>
              </a:rPr>
              <a:t>d’un</a:t>
            </a:r>
            <a:r>
              <a:rPr lang="fr-FR" b="1" spc="-90" dirty="0">
                <a:cs typeface="Times New Roman"/>
              </a:rPr>
              <a:t> </a:t>
            </a:r>
            <a:r>
              <a:rPr lang="fr-FR" b="1" spc="-10" dirty="0">
                <a:cs typeface="Times New Roman"/>
              </a:rPr>
              <a:t>semestre</a:t>
            </a:r>
            <a:endParaRPr lang="fr-FR" dirty="0">
              <a:cs typeface="Times New Roman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3592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97400" y="4151335"/>
            <a:ext cx="29743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Phase </a:t>
            </a:r>
            <a:r>
              <a:rPr sz="2400" b="1" dirty="0">
                <a:solidFill>
                  <a:srgbClr val="006FC0"/>
                </a:solidFill>
                <a:latin typeface="Times New Roman"/>
                <a:cs typeface="Times New Roman"/>
              </a:rPr>
              <a:t>de</a:t>
            </a:r>
            <a:r>
              <a:rPr sz="2400" b="1" spc="-6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6FC0"/>
                </a:solidFill>
                <a:latin typeface="Times New Roman"/>
                <a:cs typeface="Times New Roman"/>
              </a:rPr>
              <a:t>consolidation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84850" y="3804625"/>
            <a:ext cx="599440" cy="346710"/>
          </a:xfrm>
          <a:custGeom>
            <a:avLst/>
            <a:gdLst/>
            <a:ahLst/>
            <a:cxnLst/>
            <a:rect l="l" t="t" r="r" b="b"/>
            <a:pathLst>
              <a:path w="599439" h="346710">
                <a:moveTo>
                  <a:pt x="449452" y="0"/>
                </a:moveTo>
                <a:lnTo>
                  <a:pt x="449452" y="10922"/>
                </a:lnTo>
                <a:lnTo>
                  <a:pt x="149860" y="10922"/>
                </a:lnTo>
                <a:lnTo>
                  <a:pt x="149860" y="0"/>
                </a:lnTo>
                <a:lnTo>
                  <a:pt x="449452" y="0"/>
                </a:lnTo>
                <a:close/>
              </a:path>
              <a:path w="599439" h="346710">
                <a:moveTo>
                  <a:pt x="449452" y="21717"/>
                </a:moveTo>
                <a:lnTo>
                  <a:pt x="449452" y="43307"/>
                </a:lnTo>
                <a:lnTo>
                  <a:pt x="149860" y="43307"/>
                </a:lnTo>
                <a:lnTo>
                  <a:pt x="149860" y="21717"/>
                </a:lnTo>
                <a:lnTo>
                  <a:pt x="449452" y="21717"/>
                </a:lnTo>
                <a:close/>
              </a:path>
              <a:path w="599439" h="346710">
                <a:moveTo>
                  <a:pt x="449452" y="54102"/>
                </a:moveTo>
                <a:lnTo>
                  <a:pt x="449452" y="173228"/>
                </a:lnTo>
                <a:lnTo>
                  <a:pt x="599186" y="173228"/>
                </a:lnTo>
                <a:lnTo>
                  <a:pt x="299592" y="346329"/>
                </a:lnTo>
                <a:lnTo>
                  <a:pt x="0" y="173228"/>
                </a:lnTo>
                <a:lnTo>
                  <a:pt x="149860" y="173228"/>
                </a:lnTo>
                <a:lnTo>
                  <a:pt x="149860" y="54102"/>
                </a:lnTo>
                <a:lnTo>
                  <a:pt x="449452" y="54102"/>
                </a:lnTo>
                <a:close/>
              </a:path>
            </a:pathLst>
          </a:custGeom>
          <a:solidFill>
            <a:srgbClr val="00B050"/>
          </a:solidFill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84850" y="1889310"/>
            <a:ext cx="599440" cy="346710"/>
          </a:xfrm>
          <a:custGeom>
            <a:avLst/>
            <a:gdLst/>
            <a:ahLst/>
            <a:cxnLst/>
            <a:rect l="l" t="t" r="r" b="b"/>
            <a:pathLst>
              <a:path w="599439" h="346710">
                <a:moveTo>
                  <a:pt x="449453" y="0"/>
                </a:moveTo>
                <a:lnTo>
                  <a:pt x="449453" y="10795"/>
                </a:lnTo>
                <a:lnTo>
                  <a:pt x="149860" y="10795"/>
                </a:lnTo>
                <a:lnTo>
                  <a:pt x="149860" y="0"/>
                </a:lnTo>
                <a:lnTo>
                  <a:pt x="449453" y="0"/>
                </a:lnTo>
                <a:close/>
              </a:path>
              <a:path w="599439" h="346710">
                <a:moveTo>
                  <a:pt x="449453" y="21589"/>
                </a:moveTo>
                <a:lnTo>
                  <a:pt x="449453" y="43179"/>
                </a:lnTo>
                <a:lnTo>
                  <a:pt x="149860" y="43179"/>
                </a:lnTo>
                <a:lnTo>
                  <a:pt x="149860" y="21589"/>
                </a:lnTo>
                <a:lnTo>
                  <a:pt x="449453" y="21589"/>
                </a:lnTo>
                <a:close/>
              </a:path>
              <a:path w="599439" h="346710">
                <a:moveTo>
                  <a:pt x="449453" y="54101"/>
                </a:moveTo>
                <a:lnTo>
                  <a:pt x="449453" y="173100"/>
                </a:lnTo>
                <a:lnTo>
                  <a:pt x="599186" y="173100"/>
                </a:lnTo>
                <a:lnTo>
                  <a:pt x="299593" y="346201"/>
                </a:lnTo>
                <a:lnTo>
                  <a:pt x="0" y="173100"/>
                </a:lnTo>
                <a:lnTo>
                  <a:pt x="149860" y="173100"/>
                </a:lnTo>
                <a:lnTo>
                  <a:pt x="149860" y="54101"/>
                </a:lnTo>
                <a:lnTo>
                  <a:pt x="449453" y="54101"/>
                </a:lnTo>
                <a:close/>
              </a:path>
            </a:pathLst>
          </a:custGeom>
          <a:solidFill>
            <a:srgbClr val="00B050"/>
          </a:solidFill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48230" y="670206"/>
            <a:ext cx="7495540" cy="2926442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R="59055" algn="ctr">
              <a:spcBef>
                <a:spcPts val="1420"/>
              </a:spcBef>
            </a:pPr>
            <a:r>
              <a:rPr sz="2200" b="1" spc="-25" dirty="0">
                <a:cs typeface="Times New Roman"/>
              </a:rPr>
              <a:t>Validation </a:t>
            </a:r>
            <a:r>
              <a:rPr sz="2200" b="1" dirty="0">
                <a:cs typeface="Times New Roman"/>
              </a:rPr>
              <a:t>de </a:t>
            </a:r>
            <a:r>
              <a:rPr sz="2200" b="1" spc="-5" dirty="0">
                <a:cs typeface="Times New Roman"/>
              </a:rPr>
              <a:t>la phase</a:t>
            </a:r>
            <a:r>
              <a:rPr sz="2200" b="1" spc="20" dirty="0">
                <a:cs typeface="Times New Roman"/>
              </a:rPr>
              <a:t> </a:t>
            </a:r>
            <a:r>
              <a:rPr sz="2200" b="1" spc="-10" dirty="0">
                <a:cs typeface="Times New Roman"/>
              </a:rPr>
              <a:t>d’approfondissement</a:t>
            </a:r>
            <a:endParaRPr sz="2200" dirty="0">
              <a:cs typeface="Times New Roman"/>
            </a:endParaRPr>
          </a:p>
          <a:p>
            <a:pPr marR="57785" algn="ctr">
              <a:spcBef>
                <a:spcPts val="1320"/>
              </a:spcBef>
              <a:tabLst>
                <a:tab pos="297815" algn="l"/>
              </a:tabLst>
            </a:pPr>
            <a:r>
              <a:rPr sz="2200" b="1" spc="-5" dirty="0">
                <a:cs typeface="Times New Roman"/>
              </a:rPr>
              <a:t>+	Soutenance avec succès de la</a:t>
            </a:r>
            <a:r>
              <a:rPr sz="2200" b="1" dirty="0">
                <a:cs typeface="Times New Roman"/>
              </a:rPr>
              <a:t> </a:t>
            </a:r>
            <a:r>
              <a:rPr sz="2200" b="1" spc="-5" dirty="0">
                <a:cs typeface="Times New Roman"/>
              </a:rPr>
              <a:t>thèse</a:t>
            </a:r>
            <a:endParaRPr sz="2200" dirty="0">
              <a:cs typeface="Times New Roman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R="110489" algn="ctr"/>
            <a:r>
              <a:rPr sz="2200" b="1" spc="-5" dirty="0">
                <a:cs typeface="Times New Roman"/>
              </a:rPr>
              <a:t>Diplôme d’Etat de docteur en</a:t>
            </a:r>
            <a:r>
              <a:rPr sz="2200" b="1" spc="-20" dirty="0">
                <a:cs typeface="Times New Roman"/>
              </a:rPr>
              <a:t> </a:t>
            </a:r>
            <a:r>
              <a:rPr sz="2200" b="1" spc="-5" dirty="0">
                <a:cs typeface="Times New Roman"/>
              </a:rPr>
              <a:t>médecine</a:t>
            </a:r>
            <a:endParaRPr sz="2200" dirty="0">
              <a:cs typeface="Times New Roman"/>
            </a:endParaRPr>
          </a:p>
          <a:p>
            <a:pPr>
              <a:spcBef>
                <a:spcPts val="20"/>
              </a:spcBef>
            </a:pPr>
            <a:endParaRPr sz="2600" dirty="0"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200" spc="-5" dirty="0">
                <a:cs typeface="Times New Roman"/>
              </a:rPr>
              <a:t>Inscription </a:t>
            </a:r>
            <a:r>
              <a:rPr sz="2200" dirty="0">
                <a:cs typeface="Times New Roman"/>
              </a:rPr>
              <a:t>conditionnelle </a:t>
            </a:r>
            <a:r>
              <a:rPr sz="2200" spc="-5" dirty="0">
                <a:cs typeface="Times New Roman"/>
              </a:rPr>
              <a:t>à l’Ordre des </a:t>
            </a:r>
            <a:r>
              <a:rPr sz="2200" spc="-10" dirty="0">
                <a:cs typeface="Times New Roman"/>
              </a:rPr>
              <a:t>Médecins </a:t>
            </a:r>
            <a:r>
              <a:rPr sz="2200" spc="-5" dirty="0">
                <a:cs typeface="Times New Roman"/>
              </a:rPr>
              <a:t>(tableau</a:t>
            </a:r>
            <a:r>
              <a:rPr sz="2200" spc="90" dirty="0">
                <a:cs typeface="Times New Roman"/>
              </a:rPr>
              <a:t> </a:t>
            </a:r>
            <a:r>
              <a:rPr sz="2200" spc="-5" dirty="0" err="1">
                <a:cs typeface="Times New Roman"/>
              </a:rPr>
              <a:t>spécial</a:t>
            </a:r>
            <a:r>
              <a:rPr sz="2200" spc="-5" dirty="0">
                <a:cs typeface="Times New Roman"/>
              </a:rPr>
              <a:t>)</a:t>
            </a:r>
            <a:endParaRPr sz="2200" dirty="0">
              <a:cs typeface="Times New Roman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3EBFAE-6B44-A461-AEF8-F71109A849D1}"/>
              </a:ext>
            </a:extLst>
          </p:cNvPr>
          <p:cNvSpPr txBox="1"/>
          <p:nvPr/>
        </p:nvSpPr>
        <p:spPr>
          <a:xfrm>
            <a:off x="1515728" y="4652244"/>
            <a:ext cx="9737123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Times New Roman"/>
                <a:cs typeface="Times New Roman"/>
              </a:rPr>
              <a:t>Non validation de </a:t>
            </a:r>
            <a:r>
              <a:rPr lang="fr-FR" b="1" spc="-5" dirty="0">
                <a:latin typeface="Times New Roman"/>
                <a:cs typeface="Times New Roman"/>
              </a:rPr>
              <a:t>P2 </a:t>
            </a:r>
            <a:r>
              <a:rPr lang="fr-FR" b="1" dirty="0">
                <a:latin typeface="Times New Roman"/>
                <a:cs typeface="Times New Roman"/>
              </a:rPr>
              <a:t>: la commission locale de</a:t>
            </a:r>
            <a:r>
              <a:rPr lang="fr-FR" b="1" spc="-120" dirty="0">
                <a:latin typeface="Times New Roman"/>
                <a:cs typeface="Times New Roman"/>
              </a:rPr>
              <a:t> </a:t>
            </a:r>
            <a:r>
              <a:rPr lang="fr-FR" b="1" spc="-5" dirty="0">
                <a:latin typeface="Times New Roman"/>
                <a:cs typeface="Times New Roman"/>
              </a:rPr>
              <a:t>coordination  de </a:t>
            </a:r>
            <a:r>
              <a:rPr lang="fr-FR" b="1" dirty="0">
                <a:latin typeface="Times New Roman"/>
                <a:cs typeface="Times New Roman"/>
              </a:rPr>
              <a:t>la </a:t>
            </a:r>
            <a:r>
              <a:rPr lang="fr-FR" b="1" spc="-5" dirty="0">
                <a:latin typeface="Times New Roman"/>
                <a:cs typeface="Times New Roman"/>
              </a:rPr>
              <a:t>spécialité propose:</a:t>
            </a:r>
          </a:p>
          <a:p>
            <a:pPr marL="285750" indent="-285750">
              <a:buFontTx/>
              <a:buChar char="-"/>
            </a:pPr>
            <a:r>
              <a:rPr lang="fr-FR" b="1" spc="-5" dirty="0">
                <a:latin typeface="Times New Roman"/>
                <a:cs typeface="Times New Roman"/>
              </a:rPr>
              <a:t>soit </a:t>
            </a:r>
            <a:r>
              <a:rPr lang="fr-FR" b="1" dirty="0">
                <a:latin typeface="Times New Roman"/>
                <a:cs typeface="Times New Roman"/>
              </a:rPr>
              <a:t>la </a:t>
            </a:r>
            <a:r>
              <a:rPr lang="fr-FR" b="1" spc="-5" dirty="0">
                <a:latin typeface="Times New Roman"/>
                <a:cs typeface="Times New Roman"/>
              </a:rPr>
              <a:t>réorientation de </a:t>
            </a:r>
            <a:r>
              <a:rPr lang="fr-FR" b="1" dirty="0">
                <a:latin typeface="Times New Roman"/>
                <a:cs typeface="Times New Roman"/>
              </a:rPr>
              <a:t>l'étudiant </a:t>
            </a:r>
          </a:p>
          <a:p>
            <a:pPr marL="285750" indent="-285750">
              <a:buFontTx/>
              <a:buChar char="-"/>
            </a:pPr>
            <a:r>
              <a:rPr lang="fr-FR" b="1" spc="-5" dirty="0">
                <a:latin typeface="Times New Roman"/>
                <a:cs typeface="Times New Roman"/>
              </a:rPr>
              <a:t>soit </a:t>
            </a:r>
            <a:r>
              <a:rPr lang="fr-FR" b="1" dirty="0">
                <a:latin typeface="Times New Roman"/>
                <a:cs typeface="Times New Roman"/>
              </a:rPr>
              <a:t>la </a:t>
            </a:r>
            <a:r>
              <a:rPr lang="fr-FR" b="1" spc="-5" dirty="0">
                <a:latin typeface="Times New Roman"/>
                <a:cs typeface="Times New Roman"/>
              </a:rPr>
              <a:t>prolongation de </a:t>
            </a:r>
            <a:r>
              <a:rPr lang="fr-FR" b="1" dirty="0">
                <a:latin typeface="Times New Roman"/>
                <a:cs typeface="Times New Roman"/>
              </a:rPr>
              <a:t>P2 </a:t>
            </a:r>
            <a:r>
              <a:rPr lang="fr-FR" b="1" spc="-5" dirty="0">
                <a:latin typeface="Times New Roman"/>
                <a:cs typeface="Times New Roman"/>
              </a:rPr>
              <a:t>d’un</a:t>
            </a:r>
            <a:r>
              <a:rPr lang="fr-FR" b="1" spc="-90" dirty="0">
                <a:latin typeface="Times New Roman"/>
                <a:cs typeface="Times New Roman"/>
              </a:rPr>
              <a:t> </a:t>
            </a:r>
            <a:r>
              <a:rPr lang="fr-FR" b="1" spc="-10" dirty="0">
                <a:latin typeface="Times New Roman"/>
                <a:cs typeface="Times New Roman"/>
              </a:rPr>
              <a:t>semestre</a:t>
            </a:r>
            <a:endParaRPr lang="fr-FR" dirty="0">
              <a:latin typeface="Times New Roman"/>
              <a:cs typeface="Times New Roman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0237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711624" y="620688"/>
            <a:ext cx="734481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fr-FR" sz="3200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Validation de la p</a:t>
            </a:r>
            <a:r>
              <a:rPr sz="3200" b="1" spc="-5" dirty="0" err="1">
                <a:solidFill>
                  <a:srgbClr val="006FC0"/>
                </a:solidFill>
                <a:latin typeface="Times New Roman"/>
                <a:cs typeface="Times New Roman"/>
              </a:rPr>
              <a:t>hase</a:t>
            </a:r>
            <a:r>
              <a:rPr sz="3200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de</a:t>
            </a:r>
            <a:r>
              <a:rPr lang="fr-FR" sz="3200" b="1" spc="-6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consolidation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3EBFAE-6B44-A461-AEF8-F71109A849D1}"/>
              </a:ext>
            </a:extLst>
          </p:cNvPr>
          <p:cNvSpPr txBox="1"/>
          <p:nvPr/>
        </p:nvSpPr>
        <p:spPr>
          <a:xfrm>
            <a:off x="3755740" y="1540857"/>
            <a:ext cx="468052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Times New Roman"/>
                <a:cs typeface="Times New Roman"/>
              </a:rPr>
              <a:t>Examen oral format EBOT (JO Avril 2017)</a:t>
            </a:r>
            <a:endParaRPr lang="fr-FR" dirty="0">
              <a:latin typeface="Times New Roman"/>
              <a:cs typeface="Times New Roman"/>
            </a:endParaRPr>
          </a:p>
          <a:p>
            <a:endParaRPr lang="fr-FR" dirty="0"/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70390315-BFF1-2552-F473-5F42D9E1CBFB}"/>
              </a:ext>
            </a:extLst>
          </p:cNvPr>
          <p:cNvSpPr/>
          <p:nvPr/>
        </p:nvSpPr>
        <p:spPr>
          <a:xfrm>
            <a:off x="5796280" y="2428735"/>
            <a:ext cx="599440" cy="346710"/>
          </a:xfrm>
          <a:custGeom>
            <a:avLst/>
            <a:gdLst/>
            <a:ahLst/>
            <a:cxnLst/>
            <a:rect l="l" t="t" r="r" b="b"/>
            <a:pathLst>
              <a:path w="599439" h="346710">
                <a:moveTo>
                  <a:pt x="449452" y="0"/>
                </a:moveTo>
                <a:lnTo>
                  <a:pt x="449452" y="10922"/>
                </a:lnTo>
                <a:lnTo>
                  <a:pt x="149860" y="10922"/>
                </a:lnTo>
                <a:lnTo>
                  <a:pt x="149860" y="0"/>
                </a:lnTo>
                <a:lnTo>
                  <a:pt x="449452" y="0"/>
                </a:lnTo>
                <a:close/>
              </a:path>
              <a:path w="599439" h="346710">
                <a:moveTo>
                  <a:pt x="449452" y="21717"/>
                </a:moveTo>
                <a:lnTo>
                  <a:pt x="449452" y="43307"/>
                </a:lnTo>
                <a:lnTo>
                  <a:pt x="149860" y="43307"/>
                </a:lnTo>
                <a:lnTo>
                  <a:pt x="149860" y="21717"/>
                </a:lnTo>
                <a:lnTo>
                  <a:pt x="449452" y="21717"/>
                </a:lnTo>
                <a:close/>
              </a:path>
              <a:path w="599439" h="346710">
                <a:moveTo>
                  <a:pt x="449452" y="54102"/>
                </a:moveTo>
                <a:lnTo>
                  <a:pt x="449452" y="173228"/>
                </a:lnTo>
                <a:lnTo>
                  <a:pt x="599186" y="173228"/>
                </a:lnTo>
                <a:lnTo>
                  <a:pt x="299592" y="346329"/>
                </a:lnTo>
                <a:lnTo>
                  <a:pt x="0" y="173228"/>
                </a:lnTo>
                <a:lnTo>
                  <a:pt x="149860" y="173228"/>
                </a:lnTo>
                <a:lnTo>
                  <a:pt x="149860" y="54102"/>
                </a:lnTo>
                <a:lnTo>
                  <a:pt x="449452" y="54102"/>
                </a:lnTo>
                <a:close/>
              </a:path>
            </a:pathLst>
          </a:custGeom>
          <a:solidFill>
            <a:srgbClr val="00B050"/>
          </a:solidFill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31AA4B-E325-394D-8BCC-81EB32C36DB8}"/>
              </a:ext>
            </a:extLst>
          </p:cNvPr>
          <p:cNvSpPr txBox="1"/>
          <p:nvPr/>
        </p:nvSpPr>
        <p:spPr>
          <a:xfrm>
            <a:off x="3605410" y="3006579"/>
            <a:ext cx="5580620" cy="20313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Times New Roman"/>
                <a:cs typeface="Times New Roman"/>
              </a:rPr>
              <a:t>5 stations avec deux examinateurs (Rang A + Rang B)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latin typeface="Times New Roman"/>
                <a:cs typeface="Times New Roman"/>
              </a:rPr>
              <a:t>Fondamental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latin typeface="Times New Roman"/>
                <a:cs typeface="Times New Roman"/>
              </a:rPr>
              <a:t>Rachis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latin typeface="Times New Roman"/>
                <a:cs typeface="Times New Roman"/>
              </a:rPr>
              <a:t>Pédiatrie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latin typeface="Times New Roman"/>
                <a:cs typeface="Times New Roman"/>
              </a:rPr>
              <a:t>Membre inférieur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latin typeface="Times New Roman"/>
                <a:cs typeface="Times New Roman"/>
              </a:rPr>
              <a:t>Membre supérieur</a:t>
            </a:r>
            <a:endParaRPr lang="fr-FR" dirty="0">
              <a:latin typeface="Times New Roman"/>
              <a:cs typeface="Times New Roman"/>
            </a:endParaRPr>
          </a:p>
          <a:p>
            <a:endParaRPr lang="fr-FR"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1D468816-F7CF-C2D9-4D19-431F90CC6872}"/>
              </a:ext>
            </a:extLst>
          </p:cNvPr>
          <p:cNvSpPr/>
          <p:nvPr/>
        </p:nvSpPr>
        <p:spPr>
          <a:xfrm>
            <a:off x="5796280" y="5143788"/>
            <a:ext cx="599440" cy="346710"/>
          </a:xfrm>
          <a:custGeom>
            <a:avLst/>
            <a:gdLst/>
            <a:ahLst/>
            <a:cxnLst/>
            <a:rect l="l" t="t" r="r" b="b"/>
            <a:pathLst>
              <a:path w="599439" h="346710">
                <a:moveTo>
                  <a:pt x="449452" y="0"/>
                </a:moveTo>
                <a:lnTo>
                  <a:pt x="449452" y="10922"/>
                </a:lnTo>
                <a:lnTo>
                  <a:pt x="149860" y="10922"/>
                </a:lnTo>
                <a:lnTo>
                  <a:pt x="149860" y="0"/>
                </a:lnTo>
                <a:lnTo>
                  <a:pt x="449452" y="0"/>
                </a:lnTo>
                <a:close/>
              </a:path>
              <a:path w="599439" h="346710">
                <a:moveTo>
                  <a:pt x="449452" y="21717"/>
                </a:moveTo>
                <a:lnTo>
                  <a:pt x="449452" y="43307"/>
                </a:lnTo>
                <a:lnTo>
                  <a:pt x="149860" y="43307"/>
                </a:lnTo>
                <a:lnTo>
                  <a:pt x="149860" y="21717"/>
                </a:lnTo>
                <a:lnTo>
                  <a:pt x="449452" y="21717"/>
                </a:lnTo>
                <a:close/>
              </a:path>
              <a:path w="599439" h="346710">
                <a:moveTo>
                  <a:pt x="449452" y="54102"/>
                </a:moveTo>
                <a:lnTo>
                  <a:pt x="449452" y="173228"/>
                </a:lnTo>
                <a:lnTo>
                  <a:pt x="599186" y="173228"/>
                </a:lnTo>
                <a:lnTo>
                  <a:pt x="299592" y="346329"/>
                </a:lnTo>
                <a:lnTo>
                  <a:pt x="0" y="173228"/>
                </a:lnTo>
                <a:lnTo>
                  <a:pt x="149860" y="173228"/>
                </a:lnTo>
                <a:lnTo>
                  <a:pt x="149860" y="54102"/>
                </a:lnTo>
                <a:lnTo>
                  <a:pt x="449452" y="54102"/>
                </a:lnTo>
                <a:close/>
              </a:path>
            </a:pathLst>
          </a:custGeom>
          <a:solidFill>
            <a:srgbClr val="00B050"/>
          </a:solidFill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CC1159D-1808-FD7F-F798-1EEA5A7E598E}"/>
              </a:ext>
            </a:extLst>
          </p:cNvPr>
          <p:cNvSpPr txBox="1"/>
          <p:nvPr/>
        </p:nvSpPr>
        <p:spPr>
          <a:xfrm>
            <a:off x="4187788" y="5775647"/>
            <a:ext cx="4392488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Organisation inter régionale +++ </a:t>
            </a:r>
          </a:p>
        </p:txBody>
      </p:sp>
    </p:spTree>
    <p:extLst>
      <p:ext uri="{BB962C8B-B14F-4D97-AF65-F5344CB8AC3E}">
        <p14:creationId xmlns:p14="http://schemas.microsoft.com/office/powerpoint/2010/main" val="1439896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DD22AF-B7AD-5E4E-9A40-AA568C36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81" y="620688"/>
            <a:ext cx="10972800" cy="1143000"/>
          </a:xfrm>
        </p:spPr>
        <p:txBody>
          <a:bodyPr/>
          <a:lstStyle/>
          <a:p>
            <a:r>
              <a:rPr lang="fr-FR" dirty="0"/>
              <a:t>P3 : Dr Junior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717647-F07F-8A4E-831C-3D62AAF21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381" y="2060848"/>
            <a:ext cx="10972800" cy="1800196"/>
          </a:xfrm>
        </p:spPr>
        <p:txBody>
          <a:bodyPr/>
          <a:lstStyle/>
          <a:p>
            <a:r>
              <a:rPr lang="fr-FR" dirty="0"/>
              <a:t>Procédures d’appariement une fois par an</a:t>
            </a:r>
          </a:p>
          <a:p>
            <a:r>
              <a:rPr lang="fr-FR" dirty="0"/>
              <a:t>Deux stages d’un an</a:t>
            </a:r>
          </a:p>
          <a:p>
            <a:r>
              <a:rPr lang="fr-FR" dirty="0"/>
              <a:t>Pas de soutenance de thèse durant P2 : aucune dérogation</a:t>
            </a:r>
          </a:p>
        </p:txBody>
      </p:sp>
    </p:spTree>
    <p:extLst>
      <p:ext uri="{BB962C8B-B14F-4D97-AF65-F5344CB8AC3E}">
        <p14:creationId xmlns:p14="http://schemas.microsoft.com/office/powerpoint/2010/main" val="2486669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5E6DD7-019F-7D4C-B42B-E0B93ABCBCE0}"/>
              </a:ext>
            </a:extLst>
          </p:cNvPr>
          <p:cNvSpPr txBox="1">
            <a:spLocks/>
          </p:cNvSpPr>
          <p:nvPr/>
        </p:nvSpPr>
        <p:spPr>
          <a:xfrm>
            <a:off x="983432" y="620688"/>
            <a:ext cx="10607352" cy="79208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algn="ctr" rtl="0">
              <a:spcBef>
                <a:spcPct val="0"/>
              </a:spcBef>
            </a:pPr>
            <a:r>
              <a:rPr lang="fr-FR" sz="4000" b="1" kern="0">
                <a:solidFill>
                  <a:srgbClr val="FF0000"/>
                </a:solidFill>
              </a:rPr>
              <a:t>Rémunérations des gardes</a:t>
            </a:r>
            <a:endParaRPr lang="fr-FR" sz="4000" b="1" kern="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479CD4-C0FD-D443-8D61-42C19424EE09}"/>
              </a:ext>
            </a:extLst>
          </p:cNvPr>
          <p:cNvSpPr txBox="1">
            <a:spLocks/>
          </p:cNvSpPr>
          <p:nvPr/>
        </p:nvSpPr>
        <p:spPr>
          <a:xfrm>
            <a:off x="983432" y="1946250"/>
            <a:ext cx="10607352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 Docteur Junior qui participe au service de garde des internes est indemnisé dans les mêmes conditions que les internes.</a:t>
            </a:r>
          </a:p>
          <a:p>
            <a:r>
              <a:rPr lang="fr-FR" dirty="0"/>
              <a:t>Lorsque le Docteur Junior participe au service des gardes médicales des séniors, il est indemnisé dans les mêmes conditions que les praticiens séniors. </a:t>
            </a:r>
          </a:p>
        </p:txBody>
      </p:sp>
    </p:spTree>
    <p:extLst>
      <p:ext uri="{BB962C8B-B14F-4D97-AF65-F5344CB8AC3E}">
        <p14:creationId xmlns:p14="http://schemas.microsoft.com/office/powerpoint/2010/main" val="467191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dirty="0"/>
              <a:t>Ordre du jour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199456" y="1412776"/>
            <a:ext cx="10441160" cy="5085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/>
              <a:t>Examen des DESC- DES  (F. Gouin)</a:t>
            </a:r>
          </a:p>
          <a:p>
            <a:pPr lvl="1"/>
            <a:r>
              <a:rPr lang="fr-FR" sz="2400" dirty="0"/>
              <a:t>Résultats 2022</a:t>
            </a:r>
          </a:p>
          <a:p>
            <a:pPr lvl="1"/>
            <a:r>
              <a:rPr lang="fr-FR" sz="2400" dirty="0"/>
              <a:t>Organisation 2023</a:t>
            </a:r>
          </a:p>
          <a:p>
            <a:pPr lvl="1"/>
            <a:r>
              <a:rPr lang="fr-FR" sz="2400" dirty="0"/>
              <a:t>Date</a:t>
            </a:r>
          </a:p>
          <a:p>
            <a:r>
              <a:rPr lang="fr-FR" sz="2800" dirty="0"/>
              <a:t>CJO</a:t>
            </a:r>
          </a:p>
          <a:p>
            <a:r>
              <a:rPr lang="fr-FR" sz="2800" dirty="0"/>
              <a:t>Cours AO 2022 et 2023 (L. Galois, JC Bel)</a:t>
            </a:r>
          </a:p>
          <a:p>
            <a:pPr lvl="1"/>
            <a:r>
              <a:rPr lang="fr-FR" sz="2400" dirty="0"/>
              <a:t>Bilan 2022</a:t>
            </a:r>
          </a:p>
          <a:p>
            <a:pPr lvl="1"/>
            <a:r>
              <a:rPr lang="fr-FR" sz="2400" dirty="0"/>
              <a:t>Perspectives 2023</a:t>
            </a:r>
          </a:p>
          <a:p>
            <a:r>
              <a:rPr lang="fr-FR" sz="2800" dirty="0"/>
              <a:t>Nouvelle plateforme UNESS (A. </a:t>
            </a:r>
            <a:r>
              <a:rPr lang="fr-FR" sz="2800" dirty="0" err="1"/>
              <a:t>Poichotte</a:t>
            </a:r>
            <a:r>
              <a:rPr lang="fr-FR" sz="2800" dirty="0"/>
              <a:t>)</a:t>
            </a:r>
            <a:endParaRPr lang="fr-FR" sz="2400" dirty="0"/>
          </a:p>
          <a:p>
            <a:r>
              <a:rPr lang="fr-FR" sz="2800" dirty="0"/>
              <a:t>Bilan financier (C. </a:t>
            </a:r>
            <a:r>
              <a:rPr lang="fr-FR" sz="2800" dirty="0" err="1"/>
              <a:t>Trojani</a:t>
            </a:r>
            <a:r>
              <a:rPr lang="fr-FR" sz="2800" dirty="0"/>
              <a:t>)</a:t>
            </a:r>
          </a:p>
          <a:p>
            <a:r>
              <a:rPr lang="fr-FR" sz="2800" dirty="0"/>
              <a:t>Examen du Collège (C. </a:t>
            </a:r>
            <a:r>
              <a:rPr lang="fr-FR" sz="2800" dirty="0" err="1"/>
              <a:t>Hulet</a:t>
            </a:r>
            <a:r>
              <a:rPr lang="fr-FR" sz="2800" dirty="0"/>
              <a:t>)</a:t>
            </a:r>
          </a:p>
          <a:p>
            <a:pPr lvl="1"/>
            <a:r>
              <a:rPr lang="fr-FR" sz="2400" dirty="0"/>
              <a:t>Remise des diplômes</a:t>
            </a:r>
          </a:p>
        </p:txBody>
      </p:sp>
    </p:spTree>
    <p:extLst>
      <p:ext uri="{BB962C8B-B14F-4D97-AF65-F5344CB8AC3E}">
        <p14:creationId xmlns:p14="http://schemas.microsoft.com/office/powerpoint/2010/main" val="4013114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90E5EE-BD27-324F-E0A2-C7BB9BFBD14D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Gardes </a:t>
            </a:r>
            <a:r>
              <a:rPr lang="fr-FR" dirty="0" err="1">
                <a:solidFill>
                  <a:srgbClr val="FF0000"/>
                </a:solidFill>
              </a:rPr>
              <a:t>séniorisées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modalités concrètes d’organisation 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62BAF2-79F8-47C1-D9D8-91F5F1B3E64E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fr-FR" sz="20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Extrait de l’instruction ministérielle du 20 janvier 2020 (pages 5-6) :</a:t>
            </a:r>
            <a:endParaRPr lang="fr-FR" sz="2000" b="0" i="0" dirty="0">
              <a:solidFill>
                <a:srgbClr val="212121"/>
              </a:solidFill>
              <a:effectLst/>
              <a:latin typeface="wf_segoe-ui_normal"/>
            </a:endParaRPr>
          </a:p>
          <a:p>
            <a:pPr marL="0" indent="0" algn="l">
              <a:buNone/>
            </a:pPr>
            <a:endParaRPr lang="fr-FR" sz="2400" b="0" i="1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2400" b="0" i="1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Le docteur junior doit pouvoir faire appel à un praticien senior en cas de difficulté, dans le cadre des organisations définies, conformément à l’article 3 de l’arrêté du 30 avril 2013 modifié relatif à l'organisation et à l'indemnisation de la continuité des soins et de la permanence pharmaceutique dans les établissements publics de santé.</a:t>
            </a:r>
            <a:endParaRPr lang="fr-FR" sz="2400" b="0" i="0" dirty="0">
              <a:solidFill>
                <a:srgbClr val="212121"/>
              </a:solidFill>
              <a:effectLst/>
              <a:latin typeface="wf_segoe-ui_normal"/>
            </a:endParaRPr>
          </a:p>
          <a:p>
            <a:pPr marL="0" indent="0" algn="l">
              <a:buNone/>
            </a:pPr>
            <a:endParaRPr lang="fr-FR" sz="2400" b="0" i="1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2400" b="0" i="1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Le docteur junior peut ainsi s’appuyer sur le dispositif organisationnel présent dans sa structure d’accueil qui consiste à recourir à un autre praticien senior de garde sur place ou à un praticien senior dans le cadre d’un « appel exceptionnel ».</a:t>
            </a:r>
            <a:endParaRPr lang="fr-FR" sz="2400" b="0" i="0" dirty="0">
              <a:solidFill>
                <a:srgbClr val="212121"/>
              </a:solidFill>
              <a:effectLst/>
              <a:latin typeface="wf_segoe-ui_normal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4732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90E5EE-BD27-324F-E0A2-C7BB9BFBD14D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Gardes </a:t>
            </a:r>
            <a:r>
              <a:rPr lang="fr-FR" dirty="0" err="1">
                <a:solidFill>
                  <a:srgbClr val="FF0000"/>
                </a:solidFill>
              </a:rPr>
              <a:t>séniorisées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modalités concrètes d’organisation 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62BAF2-79F8-47C1-D9D8-91F5F1B3E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93" y="1556797"/>
            <a:ext cx="10972800" cy="4248468"/>
          </a:xfrm>
          <a:ln>
            <a:solidFill>
              <a:schemeClr val="tx1"/>
            </a:solidFill>
          </a:ln>
        </p:spPr>
        <p:txBody>
          <a:bodyPr/>
          <a:lstStyle/>
          <a:p>
            <a:pPr marL="400050" lvl="1" indent="0">
              <a:buNone/>
            </a:pPr>
            <a:r>
              <a:rPr lang="fr-FR" b="0" i="0" dirty="0">
                <a:effectLst/>
                <a:latin typeface="Calibri" panose="020F0502020204030204" pitchFamily="34" charset="0"/>
              </a:rPr>
              <a:t>« Je confirme le mail de réponse qui vous a été apporté par le Pr Luc </a:t>
            </a:r>
            <a:r>
              <a:rPr lang="fr-FR" b="0" i="0" dirty="0" err="1">
                <a:effectLst/>
                <a:latin typeface="Calibri" panose="020F0502020204030204" pitchFamily="34" charset="0"/>
              </a:rPr>
              <a:t>Mouthon</a:t>
            </a:r>
            <a:r>
              <a:rPr lang="fr-FR" b="0" i="0" dirty="0">
                <a:effectLst/>
                <a:latin typeface="Calibri" panose="020F0502020204030204" pitchFamily="34" charset="0"/>
              </a:rPr>
              <a:t>, chargé de mission de la réforme du 3</a:t>
            </a:r>
            <a:r>
              <a:rPr lang="fr-FR" b="0" i="0" baseline="30000" dirty="0">
                <a:effectLst/>
                <a:latin typeface="Calibri" panose="020F0502020204030204" pitchFamily="34" charset="0"/>
              </a:rPr>
              <a:t>ème</a:t>
            </a:r>
            <a:r>
              <a:rPr lang="fr-FR" b="0" i="0" dirty="0">
                <a:effectLst/>
                <a:latin typeface="Calibri" panose="020F0502020204030204" pitchFamily="34" charset="0"/>
              </a:rPr>
              <a:t> cycle auprès de la DGOS et de la DGESIP : </a:t>
            </a:r>
          </a:p>
          <a:p>
            <a:pPr marL="400050" lvl="1" indent="0">
              <a:buNone/>
            </a:pPr>
            <a:r>
              <a:rPr lang="fr-FR" b="0" i="0" u="sng" dirty="0">
                <a:effectLst/>
                <a:latin typeface="Calibri" panose="020F0502020204030204" pitchFamily="34" charset="0"/>
              </a:rPr>
              <a:t>la réglementation ne prévoit pas l’obligation de mettre en place une liste d’astreinte sénior</a:t>
            </a:r>
            <a:r>
              <a:rPr lang="fr-FR" b="0" i="0" dirty="0">
                <a:effectLst/>
                <a:latin typeface="Calibri" panose="020F0502020204030204" pitchFamily="34" charset="0"/>
              </a:rPr>
              <a:t> pour couvrir un docteur junior assurant une garde médicale. »</a:t>
            </a:r>
          </a:p>
          <a:p>
            <a:pPr marL="0" indent="0" algn="l">
              <a:buNone/>
            </a:pPr>
            <a:r>
              <a:rPr lang="fr-FR" sz="18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Marc </a:t>
            </a:r>
            <a:r>
              <a:rPr lang="fr-FR" sz="18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Reynier</a:t>
            </a:r>
            <a:br>
              <a:rPr lang="fr-FR" sz="18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</a:br>
            <a:r>
              <a:rPr lang="fr-FR" sz="18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Adjoint au Sous-Directeur</a:t>
            </a:r>
            <a:endParaRPr lang="fr-FR" b="0" i="0" dirty="0">
              <a:solidFill>
                <a:srgbClr val="212121"/>
              </a:solidFill>
              <a:effectLst/>
              <a:latin typeface="wf_segoe-ui_normal"/>
            </a:endParaRPr>
          </a:p>
          <a:p>
            <a:pPr marL="0" indent="0" algn="l">
              <a:buNone/>
            </a:pPr>
            <a:r>
              <a:rPr lang="fr-FR" sz="18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Sous-direction des ressources humaines du système de santé</a:t>
            </a:r>
            <a:endParaRPr lang="fr-FR" b="0" i="0" dirty="0">
              <a:solidFill>
                <a:srgbClr val="212121"/>
              </a:solidFill>
              <a:effectLst/>
              <a:latin typeface="wf_segoe-ui_normal"/>
            </a:endParaRPr>
          </a:p>
          <a:p>
            <a:pPr marL="400050" lvl="1" indent="0">
              <a:buNone/>
            </a:pPr>
            <a:r>
              <a:rPr lang="fr-FR" sz="1800" dirty="0"/>
              <a:t>25/10/2022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C5D751D-BDB7-EF69-6A95-314CEF546E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D7F99D1-6FAC-5979-AB1C-29D0D7A82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53" b="86850"/>
          <a:stretch/>
        </p:blipFill>
        <p:spPr bwMode="auto">
          <a:xfrm>
            <a:off x="7392144" y="4117443"/>
            <a:ext cx="3501130" cy="118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169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90E5EE-BD27-324F-E0A2-C7BB9BFBD14D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Gardes </a:t>
            </a:r>
            <a:r>
              <a:rPr lang="fr-FR" dirty="0" err="1">
                <a:solidFill>
                  <a:srgbClr val="FF0000"/>
                </a:solidFill>
              </a:rPr>
              <a:t>séniorisées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modalités concrètes d’organisation 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62BAF2-79F8-47C1-D9D8-91F5F1B3E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7"/>
            <a:ext cx="10972800" cy="4176459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400050" lvl="1" indent="0" algn="ctr">
              <a:buNone/>
            </a:pPr>
            <a:endParaRPr lang="fr-FR" sz="3200" b="0" i="0" u="sng" dirty="0">
              <a:solidFill>
                <a:srgbClr val="1F4E79"/>
              </a:solidFill>
              <a:effectLst/>
              <a:latin typeface="Calibri" panose="020F0502020204030204" pitchFamily="34" charset="0"/>
            </a:endParaRPr>
          </a:p>
          <a:p>
            <a:pPr marL="400050" lvl="1" indent="0" algn="ctr">
              <a:buNone/>
            </a:pPr>
            <a:r>
              <a:rPr lang="fr-FR" sz="3200" b="0" i="0" u="sng" dirty="0">
                <a:solidFill>
                  <a:srgbClr val="1F4E79"/>
                </a:solidFill>
                <a:effectLst/>
                <a:latin typeface="Calibri" panose="020F0502020204030204" pitchFamily="34" charset="0"/>
              </a:rPr>
              <a:t>trois modalités possibles propres à chaque établissement :</a:t>
            </a:r>
          </a:p>
          <a:p>
            <a:pPr marL="400050" lvl="1" indent="0">
              <a:buNone/>
            </a:pPr>
            <a:endParaRPr lang="fr-FR" b="0" i="0" u="sng" dirty="0">
              <a:solidFill>
                <a:srgbClr val="1F4E79"/>
              </a:solidFill>
              <a:effectLst/>
              <a:latin typeface="Calibri" panose="020F0502020204030204" pitchFamily="34" charset="0"/>
            </a:endParaRPr>
          </a:p>
          <a:p>
            <a:pPr marL="857250" lvl="1" indent="-457200"/>
            <a:r>
              <a:rPr lang="fr-FR" sz="3600" b="0" i="0" dirty="0">
                <a:solidFill>
                  <a:srgbClr val="1F4E79"/>
                </a:solidFill>
                <a:effectLst/>
                <a:latin typeface="Calibri" panose="020F0502020204030204" pitchFamily="34" charset="0"/>
              </a:rPr>
              <a:t>recours à un autre praticien senior de garde sur place</a:t>
            </a:r>
          </a:p>
          <a:p>
            <a:pPr marL="857250" lvl="1" indent="-457200"/>
            <a:r>
              <a:rPr lang="fr-FR" sz="3600" b="0" i="0" dirty="0">
                <a:solidFill>
                  <a:srgbClr val="1F4E79"/>
                </a:solidFill>
                <a:effectLst/>
                <a:latin typeface="Calibri" panose="020F0502020204030204" pitchFamily="34" charset="0"/>
              </a:rPr>
              <a:t>recours à un praticien senior d’astreinte</a:t>
            </a:r>
          </a:p>
          <a:p>
            <a:pPr marL="857250" lvl="1" indent="-457200"/>
            <a:r>
              <a:rPr lang="fr-FR" sz="3600" b="0" i="0" dirty="0">
                <a:solidFill>
                  <a:srgbClr val="1F4E79"/>
                </a:solidFill>
                <a:effectLst/>
                <a:latin typeface="Calibri" panose="020F0502020204030204" pitchFamily="34" charset="0"/>
              </a:rPr>
              <a:t>ou recours au dispositif de l’appel exceptionnel</a:t>
            </a:r>
          </a:p>
          <a:p>
            <a:pPr marL="400050" lvl="1" indent="0">
              <a:buNone/>
            </a:pPr>
            <a:r>
              <a:rPr lang="fr-FR" sz="2400" b="0" i="1" dirty="0">
                <a:solidFill>
                  <a:srgbClr val="1F4E79"/>
                </a:solidFill>
                <a:effectLst/>
                <a:latin typeface="Calibri" panose="020F0502020204030204" pitchFamily="34" charset="0"/>
              </a:rPr>
              <a:t>arrêté du 30 avril 2013 modifié relatif à l'organisation et à l'indemnisation de la continuité des soins et de la permanence pharmaceutique dans les établissements publics de santé</a:t>
            </a:r>
            <a:endParaRPr lang="fr-FR" sz="3600" i="1" dirty="0"/>
          </a:p>
        </p:txBody>
      </p:sp>
    </p:spTree>
    <p:extLst>
      <p:ext uri="{BB962C8B-B14F-4D97-AF65-F5344CB8AC3E}">
        <p14:creationId xmlns:p14="http://schemas.microsoft.com/office/powerpoint/2010/main" val="852140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Réforme du 2</a:t>
            </a:r>
            <a:r>
              <a:rPr lang="fr-FR" baseline="30000"/>
              <a:t>ème</a:t>
            </a:r>
            <a:r>
              <a:rPr lang="fr-FR"/>
              <a:t> cycle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3176126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 . Garreau et P. </a:t>
            </a:r>
            <a:r>
              <a:rPr lang="fr-FR" sz="2400" dirty="0" err="1">
                <a:solidFill>
                  <a:schemeClr val="tx2"/>
                </a:solidFill>
              </a:rPr>
              <a:t>Mansat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F98203-0224-3647-A258-AA6235C36C06}"/>
              </a:ext>
            </a:extLst>
          </p:cNvPr>
          <p:cNvSpPr txBox="1"/>
          <p:nvPr/>
        </p:nvSpPr>
        <p:spPr>
          <a:xfrm>
            <a:off x="7104112" y="6389390"/>
            <a:ext cx="432836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 . Garreau de </a:t>
            </a:r>
            <a:r>
              <a:rPr lang="fr-FR" sz="2400" dirty="0" err="1">
                <a:solidFill>
                  <a:schemeClr val="tx2"/>
                </a:solidFill>
              </a:rPr>
              <a:t>Loubresse</a:t>
            </a:r>
            <a:r>
              <a:rPr lang="fr-FR" sz="2400" dirty="0">
                <a:solidFill>
                  <a:schemeClr val="tx2"/>
                </a:solidFill>
              </a:rPr>
              <a:t>, G. </a:t>
            </a:r>
            <a:r>
              <a:rPr lang="fr-FR" sz="2400" dirty="0" err="1">
                <a:solidFill>
                  <a:schemeClr val="tx2"/>
                </a:solidFill>
              </a:rPr>
              <a:t>Odri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41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E375AA86-E1F4-754D-936B-503FCD190C94}"/>
              </a:ext>
            </a:extLst>
          </p:cNvPr>
          <p:cNvGraphicFramePr/>
          <p:nvPr/>
        </p:nvGraphicFramePr>
        <p:xfrm>
          <a:off x="2783632" y="832148"/>
          <a:ext cx="6348225" cy="5123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Flèche droite 1">
            <a:extLst>
              <a:ext uri="{FF2B5EF4-FFF2-40B4-BE49-F238E27FC236}">
                <a16:creationId xmlns:a16="http://schemas.microsoft.com/office/drawing/2014/main" id="{E8F78B95-FE09-EB45-A69C-5A34D8231325}"/>
              </a:ext>
            </a:extLst>
          </p:cNvPr>
          <p:cNvSpPr/>
          <p:nvPr/>
        </p:nvSpPr>
        <p:spPr>
          <a:xfrm>
            <a:off x="2825396" y="4936604"/>
            <a:ext cx="6264696" cy="13321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Projet professionnel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BDFA23C-8EA2-11E9-9165-BC713B14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55322"/>
            <a:ext cx="10972800" cy="1143000"/>
          </a:xfrm>
        </p:spPr>
        <p:txBody>
          <a:bodyPr/>
          <a:lstStyle/>
          <a:p>
            <a:r>
              <a:rPr lang="fr-FR" sz="4400" b="1" dirty="0"/>
              <a:t>R2C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5986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F74D0-7E5C-A5EC-CB6D-E5A90B6F9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994C0C-14D7-D93C-9E7C-BEE6ECAC2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28" y="1340768"/>
            <a:ext cx="10206744" cy="469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77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D164BB-05E8-F14E-A69F-3435ED758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1844"/>
            <a:ext cx="10972800" cy="1143000"/>
          </a:xfrm>
        </p:spPr>
        <p:txBody>
          <a:bodyPr/>
          <a:lstStyle/>
          <a:p>
            <a:r>
              <a:rPr lang="fr-FR" dirty="0"/>
              <a:t>R2C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043161-9E21-A44D-BD65-4FC3DE1992F3}"/>
              </a:ext>
            </a:extLst>
          </p:cNvPr>
          <p:cNvSpPr/>
          <p:nvPr/>
        </p:nvSpPr>
        <p:spPr>
          <a:xfrm>
            <a:off x="1847528" y="1052736"/>
            <a:ext cx="9084840" cy="52565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68E91AF-159E-5C40-AC41-BD4951BF5EB7}"/>
              </a:ext>
            </a:extLst>
          </p:cNvPr>
          <p:cNvSpPr txBox="1">
            <a:spLocks/>
          </p:cNvSpPr>
          <p:nvPr/>
        </p:nvSpPr>
        <p:spPr>
          <a:xfrm>
            <a:off x="1973997" y="1949750"/>
            <a:ext cx="8822245" cy="27033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fr-FR" sz="3600" b="1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sz="3600" b="1" dirty="0"/>
              <a:t>Rang A </a:t>
            </a:r>
            <a:r>
              <a:rPr lang="fr-FR" sz="3600" dirty="0"/>
              <a:t>: Connaissances devant être maîtrisées en fin de 2</a:t>
            </a:r>
            <a:r>
              <a:rPr lang="fr-FR" sz="3600" baseline="30000" dirty="0"/>
              <a:t>ème</a:t>
            </a:r>
            <a:r>
              <a:rPr lang="fr-FR" sz="3600" dirty="0"/>
              <a:t> cycle. Indispensables à tout médecin</a:t>
            </a:r>
            <a:endParaRPr lang="en-US" sz="36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sz="3600" b="1" dirty="0"/>
              <a:t>Rang B </a:t>
            </a:r>
            <a:r>
              <a:rPr lang="fr-FR" sz="3600" dirty="0"/>
              <a:t>: connaissances plus approfondies, acquises en fin de 2e cycle pour être apte dès le premier jour de phase socle</a:t>
            </a:r>
            <a:endParaRPr lang="en-US" sz="36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sz="3600" b="1" dirty="0"/>
              <a:t>Rang C </a:t>
            </a:r>
            <a:r>
              <a:rPr lang="fr-FR" sz="3600" dirty="0"/>
              <a:t>: éléments de spécialités, programme du 3</a:t>
            </a:r>
            <a:r>
              <a:rPr lang="fr-FR" sz="3600" baseline="30000" dirty="0"/>
              <a:t>ème</a:t>
            </a:r>
            <a:r>
              <a:rPr lang="fr-FR" sz="3600" dirty="0"/>
              <a:t> cycle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fr-FR" sz="3600" b="1" dirty="0"/>
              <a:t>Item de connaissances : 367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fr-FR" sz="3600" b="1" dirty="0"/>
              <a:t>Intitulés de connaissances  : 4871 rang A et B</a:t>
            </a:r>
            <a:endParaRPr lang="fr-FR" b="1" dirty="0">
              <a:solidFill>
                <a:srgbClr val="FF0000"/>
              </a:solidFill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fr-FR" b="1" dirty="0">
              <a:solidFill>
                <a:srgbClr val="FF0000"/>
              </a:solidFill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fr-FR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314CB7E-0A9B-694D-BDDD-F2F854977DDD}"/>
              </a:ext>
            </a:extLst>
          </p:cNvPr>
          <p:cNvSpPr txBox="1"/>
          <p:nvPr/>
        </p:nvSpPr>
        <p:spPr>
          <a:xfrm>
            <a:off x="4715529" y="1499966"/>
            <a:ext cx="2645756" cy="4456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fr-FR" sz="2800" b="1" dirty="0">
                <a:solidFill>
                  <a:srgbClr val="FF0000"/>
                </a:solidFill>
              </a:rPr>
              <a:t>Connaissances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BBCF5E2-78E5-C746-AE64-78BA6CDC43E6}"/>
              </a:ext>
            </a:extLst>
          </p:cNvPr>
          <p:cNvSpPr txBox="1"/>
          <p:nvPr/>
        </p:nvSpPr>
        <p:spPr>
          <a:xfrm>
            <a:off x="4790261" y="4836475"/>
            <a:ext cx="2477390" cy="4456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fr-FR" sz="2800" b="1" dirty="0">
                <a:solidFill>
                  <a:srgbClr val="FF0000"/>
                </a:solidFill>
              </a:rPr>
              <a:t>Compétences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D35362-DEAA-DF4E-ACE0-87D7AEB89E6B}"/>
              </a:ext>
            </a:extLst>
          </p:cNvPr>
          <p:cNvSpPr txBox="1"/>
          <p:nvPr/>
        </p:nvSpPr>
        <p:spPr>
          <a:xfrm>
            <a:off x="5128962" y="5628563"/>
            <a:ext cx="1655639" cy="4456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fr-FR" sz="2800" b="1" dirty="0">
                <a:solidFill>
                  <a:srgbClr val="FF0000"/>
                </a:solidFill>
              </a:rPr>
              <a:t>Parcours</a:t>
            </a:r>
          </a:p>
        </p:txBody>
      </p:sp>
    </p:spTree>
    <p:extLst>
      <p:ext uri="{BB962C8B-B14F-4D97-AF65-F5344CB8AC3E}">
        <p14:creationId xmlns:p14="http://schemas.microsoft.com/office/powerpoint/2010/main" val="1751280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DD42C46-A08A-2436-A0AF-CD02E7545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30" y="245614"/>
            <a:ext cx="11011677" cy="34565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3F651C7-EDD7-A707-F52F-DCB449A4F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3717032"/>
            <a:ext cx="1097279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98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395D73-7478-B9BF-BEBD-33586240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 de Concordance de Script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AD079D-FE83-2951-9711-3AFFD22E3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71" y="1556792"/>
            <a:ext cx="10598621" cy="420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96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CAE5AC-8AF4-9A4A-A32B-F333CFFC4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TCS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1EB45E-9002-5777-C0A2-DE7D538E0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612" y="1556792"/>
            <a:ext cx="8870776" cy="720076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Vignette clinique simple = Situation de départ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1660EB-BFBA-B2C4-6115-FC66314AC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2631233"/>
            <a:ext cx="10234907" cy="266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28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22776"/>
              </p:ext>
            </p:extLst>
          </p:nvPr>
        </p:nvGraphicFramePr>
        <p:xfrm>
          <a:off x="0" y="240700"/>
          <a:ext cx="12192002" cy="5996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3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9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9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972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Membres élus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Christian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Garreau</a:t>
                      </a:r>
                      <a:r>
                        <a:rPr lang="fr-FR" sz="1800" b="0" i="0" u="none" strike="noStrike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de </a:t>
                      </a:r>
                      <a:r>
                        <a:rPr lang="fr-FR" sz="1800" b="0" i="0" u="none" strike="noStrike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Loubresse</a:t>
                      </a:r>
                      <a:endParaRPr lang="fi-FI" sz="1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Président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Hervé</a:t>
                      </a:r>
                      <a:r>
                        <a:rPr lang="cs-CZ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Thomazeau</a:t>
                      </a:r>
                      <a:endParaRPr lang="ro-RO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Past</a:t>
                      </a: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Président 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Pierre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Journeau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Secrétaire Général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Christophe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Trojani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Trésorier 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Philippe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Adam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Laurent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Galois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François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Gouin</a:t>
                      </a:r>
                      <a:r>
                        <a:rPr lang="fi-FI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fi-FI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Laurent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Obert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Guillaume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Odri</a:t>
                      </a:r>
                      <a:endParaRPr lang="fi-FI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MCUPH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Anthony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Viste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MCUPH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Philippe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Boisrenoult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18469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Bertrand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Boyer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Raphael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Coursier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 </a:t>
                      </a:r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(pédiatre</a:t>
                      </a: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François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Loubignac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Violaine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Beauthier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Libéral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058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F3146C-5E81-E7B7-AC1D-4985E8B8A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TCS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105B5E-D82F-2C0F-BA3B-4F0FC8AF3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7"/>
            <a:ext cx="10972800" cy="57606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Calcul des notes : concordance avec panel d’experts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25BAE36-1982-F52F-E721-6480337BE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04" y="2609217"/>
            <a:ext cx="6408712" cy="19719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9AA2F9-6CD0-1DB4-F81C-09F2CC35D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2388728"/>
            <a:ext cx="4736790" cy="2192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B90E48B-A1E2-328D-465D-2D1F4CD6626C}"/>
              </a:ext>
            </a:extLst>
          </p:cNvPr>
          <p:cNvSpPr txBox="1"/>
          <p:nvPr/>
        </p:nvSpPr>
        <p:spPr>
          <a:xfrm>
            <a:off x="1703512" y="4900616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L’étudiant doit choisir parmi ces 5 possibilités</a:t>
            </a:r>
          </a:p>
        </p:txBody>
      </p:sp>
    </p:spTree>
    <p:extLst>
      <p:ext uri="{BB962C8B-B14F-4D97-AF65-F5344CB8AC3E}">
        <p14:creationId xmlns:p14="http://schemas.microsoft.com/office/powerpoint/2010/main" val="2331921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2998C34-7DA6-3222-2E85-71DE2CA2E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96" y="735378"/>
            <a:ext cx="10873208" cy="538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48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FF4821-DC33-3104-8C2D-28186E1FD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60648"/>
            <a:ext cx="10972800" cy="1143000"/>
          </a:xfrm>
        </p:spPr>
        <p:txBody>
          <a:bodyPr/>
          <a:lstStyle/>
          <a:p>
            <a:pPr algn="l"/>
            <a:r>
              <a:rPr lang="fr-FR" dirty="0"/>
              <a:t>BANQUE DE QUESTION (THEIA)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770827-245A-D321-E471-670CFDBD3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28800"/>
            <a:ext cx="10972800" cy="3168348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https://elffe.theia.fr/login</a:t>
            </a:r>
          </a:p>
          <a:p>
            <a:r>
              <a:rPr lang="fr-FR" dirty="0"/>
              <a:t>Mise en place début mai 2022 pour 1 an, bilan à 6 mois</a:t>
            </a:r>
          </a:p>
          <a:p>
            <a:r>
              <a:rPr lang="fr-FR" dirty="0"/>
              <a:t>68 membres</a:t>
            </a:r>
          </a:p>
          <a:p>
            <a:r>
              <a:rPr lang="fr-FR" dirty="0"/>
              <a:t>30 Dossier Progressifs de 5 à 15 questions</a:t>
            </a:r>
          </a:p>
          <a:p>
            <a:r>
              <a:rPr lang="fr-FR" dirty="0"/>
              <a:t>108 QRM / QRU</a:t>
            </a:r>
          </a:p>
          <a:p>
            <a:r>
              <a:rPr lang="fr-FR" dirty="0"/>
              <a:t>9 Tests de concordance de scripts (TCS) dont 7 testés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C928D9E-EEBA-9B36-07E2-8B93D0AD883D}"/>
              </a:ext>
            </a:extLst>
          </p:cNvPr>
          <p:cNvSpPr txBox="1"/>
          <p:nvPr/>
        </p:nvSpPr>
        <p:spPr>
          <a:xfrm>
            <a:off x="2783632" y="522920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ENVIRON 350 QUESTIONS AU TOTAL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B1B56B-3AF4-5522-819A-893B8A590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46" t="16733" r="10387" b="45618"/>
          <a:stretch/>
        </p:blipFill>
        <p:spPr>
          <a:xfrm>
            <a:off x="8045558" y="260648"/>
            <a:ext cx="3888432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36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46FD8A-F758-FBE4-D714-5C6328DDA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556796"/>
            <a:ext cx="11856640" cy="4569371"/>
          </a:xfrm>
        </p:spPr>
        <p:txBody>
          <a:bodyPr/>
          <a:lstStyle/>
          <a:p>
            <a:r>
              <a:rPr lang="fr-FR" dirty="0"/>
              <a:t>Rappel des objectifs initiaux : </a:t>
            </a:r>
          </a:p>
          <a:p>
            <a:pPr lvl="1"/>
            <a:r>
              <a:rPr lang="fr-FR" dirty="0"/>
              <a:t>Créer un corpus de questions utilisables par tous pour faire des examens locaux </a:t>
            </a:r>
          </a:p>
          <a:p>
            <a:pPr lvl="1"/>
            <a:r>
              <a:rPr lang="fr-FR" dirty="0"/>
              <a:t>Aide par rapport aux nouvelles modalités docimologiques : KFP, TCS, QROC, QROL, ECOS</a:t>
            </a:r>
          </a:p>
          <a:p>
            <a:pPr lvl="1"/>
            <a:r>
              <a:rPr lang="fr-FR" dirty="0"/>
              <a:t>Panel d’experts suffisamment large pour les TCS (18 à 20 experts ont répondu aux premiers TCS envoyés le mois dernier)</a:t>
            </a:r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B321F20-9803-1212-3512-557898D385DA}"/>
              </a:ext>
            </a:extLst>
          </p:cNvPr>
          <p:cNvSpPr txBox="1">
            <a:spLocks/>
          </p:cNvSpPr>
          <p:nvPr/>
        </p:nvSpPr>
        <p:spPr>
          <a:xfrm>
            <a:off x="775792" y="4130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BANQUE DE QUESTION (THEIA)</a:t>
            </a:r>
          </a:p>
        </p:txBody>
      </p:sp>
    </p:spTree>
    <p:extLst>
      <p:ext uri="{BB962C8B-B14F-4D97-AF65-F5344CB8AC3E}">
        <p14:creationId xmlns:p14="http://schemas.microsoft.com/office/powerpoint/2010/main" val="1549853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AA4207-121F-9277-F4CA-33C417EA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DE REPONSE DE PANEL D’EXPERT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CA77DA-7F80-DA13-48A7-7E64A5C24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13F77C-3CA5-9290-C4C3-A8628FE14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69" t="16401" r="1570" b="18501"/>
          <a:stretch/>
        </p:blipFill>
        <p:spPr>
          <a:xfrm>
            <a:off x="623392" y="1520890"/>
            <a:ext cx="10513168" cy="479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299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853861-6159-8A40-0F61-2AC1A86A8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556796"/>
            <a:ext cx="11809312" cy="4569371"/>
          </a:xfrm>
        </p:spPr>
        <p:txBody>
          <a:bodyPr/>
          <a:lstStyle/>
          <a:p>
            <a:r>
              <a:rPr lang="fr-FR" dirty="0"/>
              <a:t>Fonctionnement : </a:t>
            </a:r>
          </a:p>
          <a:p>
            <a:pPr lvl="1"/>
            <a:r>
              <a:rPr lang="fr-FR" dirty="0"/>
              <a:t>Inscription des référents R2C de chaque région</a:t>
            </a:r>
          </a:p>
          <a:p>
            <a:pPr lvl="1"/>
            <a:r>
              <a:rPr lang="fr-FR" dirty="0"/>
              <a:t>Inscription de tous les volontaires souhaitant rédiger des questions ou participer au panel d’expert (contacter G-A. Odri : guillaume.odri@aphp.fr)</a:t>
            </a:r>
          </a:p>
          <a:p>
            <a:pPr lvl="1"/>
            <a:r>
              <a:rPr lang="fr-FR" dirty="0"/>
              <a:t>Pour ceux travaillant déjà sur THEIA dans leur faculté : système d’import et d’export simple des questions déjà rédigées (2 minutes maximum). </a:t>
            </a:r>
          </a:p>
          <a:p>
            <a:pPr lvl="1"/>
            <a:r>
              <a:rPr lang="fr-FR" dirty="0"/>
              <a:t>Pour ceux ne travaillant pas sur THEAI dans leur faculté : il faut rédiger les questions</a:t>
            </a:r>
          </a:p>
          <a:p>
            <a:pPr lvl="1"/>
            <a:r>
              <a:rPr lang="fr-FR" dirty="0"/>
              <a:t>Base ouverte : tout les inscrits peuvent importer, exporter et modifier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19927FC-FB70-DEDA-18F1-25FE838B1AF8}"/>
              </a:ext>
            </a:extLst>
          </p:cNvPr>
          <p:cNvSpPr txBox="1">
            <a:spLocks/>
          </p:cNvSpPr>
          <p:nvPr/>
        </p:nvSpPr>
        <p:spPr>
          <a:xfrm>
            <a:off x="775792" y="4130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BANQUE DE QUESTION (THEIA)</a:t>
            </a:r>
          </a:p>
        </p:txBody>
      </p:sp>
    </p:spTree>
    <p:extLst>
      <p:ext uri="{BB962C8B-B14F-4D97-AF65-F5344CB8AC3E}">
        <p14:creationId xmlns:p14="http://schemas.microsoft.com/office/powerpoint/2010/main" val="28205146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102DA7-538D-1651-45A2-88FA640E5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11247040" cy="4569371"/>
          </a:xfrm>
        </p:spPr>
        <p:txBody>
          <a:bodyPr/>
          <a:lstStyle/>
          <a:p>
            <a:r>
              <a:rPr lang="fr-FR" dirty="0"/>
              <a:t>Perspectives</a:t>
            </a:r>
          </a:p>
          <a:p>
            <a:pPr lvl="1"/>
            <a:r>
              <a:rPr lang="fr-FR" dirty="0"/>
              <a:t>Continuer à agrémenter la base avec des nouvelles questions, notamment les TCS. </a:t>
            </a:r>
          </a:p>
          <a:p>
            <a:pPr lvl="1"/>
            <a:r>
              <a:rPr lang="fr-FR" dirty="0"/>
              <a:t>Créer un comité de relecture des questions pour s’assurer que les questions sont en accord avec les nouvelles questions de l’EDN</a:t>
            </a:r>
          </a:p>
          <a:p>
            <a:pPr lvl="1"/>
            <a:r>
              <a:rPr lang="fr-FR" dirty="0"/>
              <a:t>Bientôt implémentation des grilles de correction ECOS dans THEIA</a:t>
            </a:r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B1BDE77-209C-757D-9828-ED14580C78F1}"/>
              </a:ext>
            </a:extLst>
          </p:cNvPr>
          <p:cNvSpPr txBox="1">
            <a:spLocks/>
          </p:cNvSpPr>
          <p:nvPr/>
        </p:nvSpPr>
        <p:spPr>
          <a:xfrm>
            <a:off x="746720" y="16033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BANQUE DE QUESTION (THEIA)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74BC295-A65D-E8F7-BE4C-A1BDAD8DE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6401" r="376" b="45800"/>
          <a:stretch/>
        </p:blipFill>
        <p:spPr>
          <a:xfrm>
            <a:off x="2927648" y="4725144"/>
            <a:ext cx="739464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168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DES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19282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F. Gouin</a:t>
            </a:r>
          </a:p>
        </p:txBody>
      </p:sp>
    </p:spTree>
    <p:extLst>
      <p:ext uri="{BB962C8B-B14F-4D97-AF65-F5344CB8AC3E}">
        <p14:creationId xmlns:p14="http://schemas.microsoft.com/office/powerpoint/2010/main" val="13096341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7568" y="260648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DESC et DES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D52FCD9-52EE-4CA6-A55F-1F16910E47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336" y="1988840"/>
            <a:ext cx="11809312" cy="25982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Remerciements à tous les membres de la commission contrôle de connaissance du Collège:</a:t>
            </a:r>
          </a:p>
          <a:p>
            <a:pPr marL="0" indent="0">
              <a:buNone/>
            </a:pPr>
            <a:r>
              <a:rPr lang="fr-FR" sz="2400" b="1" dirty="0"/>
              <a:t>Ph. </a:t>
            </a:r>
            <a:r>
              <a:rPr lang="fr-FR" sz="2400" b="1"/>
              <a:t>Adams, </a:t>
            </a:r>
            <a:r>
              <a:rPr lang="fr-FR" sz="2400" b="1" dirty="0"/>
              <a:t>L. Galois, F. Gouin, A. Hamel, P. Jouffroy, C. Garreau de </a:t>
            </a:r>
            <a:r>
              <a:rPr lang="fr-FR" sz="2400" b="1" dirty="0" err="1"/>
              <a:t>Loubresse</a:t>
            </a:r>
            <a:r>
              <a:rPr lang="fr-FR" sz="2400" b="1" dirty="0"/>
              <a:t>, F. </a:t>
            </a:r>
            <a:r>
              <a:rPr lang="fr-FR" sz="2400" b="1" dirty="0" err="1"/>
              <a:t>Loubignac</a:t>
            </a:r>
            <a:r>
              <a:rPr lang="fr-FR" sz="2400" b="1" dirty="0"/>
              <a:t>,  L. </a:t>
            </a:r>
            <a:r>
              <a:rPr lang="fr-FR" sz="2400" b="1" dirty="0" err="1"/>
              <a:t>Obert</a:t>
            </a:r>
            <a:r>
              <a:rPr lang="fr-FR" sz="2400" b="1" dirty="0"/>
              <a:t>, A. </a:t>
            </a:r>
            <a:r>
              <a:rPr lang="fr-FR" sz="2400" b="1" dirty="0" err="1"/>
              <a:t>Poichotte</a:t>
            </a:r>
            <a:r>
              <a:rPr lang="fr-FR" sz="2400" b="1" dirty="0"/>
              <a:t>, Ph. Violas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Tous les coordonnateurs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Myriam Rachdi </a:t>
            </a:r>
          </a:p>
        </p:txBody>
      </p:sp>
    </p:spTree>
    <p:extLst>
      <p:ext uri="{BB962C8B-B14F-4D97-AF65-F5344CB8AC3E}">
        <p14:creationId xmlns:p14="http://schemas.microsoft.com/office/powerpoint/2010/main" val="27121116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3E7F31-D92D-B413-2B2A-BCF4FCDE9E8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fr-FR" altLang="fr-FR" dirty="0"/>
              <a:t>Examen 2022 / Campagne collecte QCS 2022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494F9C-DC9B-EE24-F27A-C4580AD56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700808"/>
            <a:ext cx="5040560" cy="456937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3000" dirty="0"/>
              <a:t>Collecte coordonnateurs Régionaux décembre-janvier 2022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3000" dirty="0"/>
              <a:t>Relecture/réécriture/validation : Février-Avril 2022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3000" dirty="0"/>
              <a:t>Mise en forme / relecture finale : Mai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105 QCS validés en 2022</a:t>
            </a:r>
          </a:p>
          <a:p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6982C37-7C8F-F491-508B-D034951ABAA8}"/>
              </a:ext>
            </a:extLst>
          </p:cNvPr>
          <p:cNvCxnSpPr/>
          <p:nvPr/>
        </p:nvCxnSpPr>
        <p:spPr>
          <a:xfrm>
            <a:off x="6096000" y="1628800"/>
            <a:ext cx="0" cy="4248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89762A6-CD59-103E-77F0-DB01BCFCA0E3}"/>
              </a:ext>
            </a:extLst>
          </p:cNvPr>
          <p:cNvSpPr txBox="1">
            <a:spLocks/>
          </p:cNvSpPr>
          <p:nvPr/>
        </p:nvSpPr>
        <p:spPr>
          <a:xfrm>
            <a:off x="6672064" y="1556792"/>
            <a:ext cx="5040560" cy="45693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fr-FR" b="1" u="sng" dirty="0"/>
              <a:t>Base CFCOT</a:t>
            </a:r>
          </a:p>
          <a:p>
            <a:pPr marL="0" indent="0">
              <a:buFontTx/>
              <a:buNone/>
              <a:defRPr/>
            </a:pPr>
            <a:endParaRPr lang="fr-FR" b="1" u="sng" dirty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dirty="0"/>
              <a:t>M Sup		111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dirty="0"/>
              <a:t>M </a:t>
            </a:r>
            <a:r>
              <a:rPr lang="fr-FR" dirty="0" err="1"/>
              <a:t>Inf</a:t>
            </a:r>
            <a:r>
              <a:rPr lang="fr-FR" dirty="0"/>
              <a:t>		129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dirty="0"/>
              <a:t>Rachis		  79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dirty="0"/>
              <a:t>Pédiatrie	  74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dirty="0"/>
              <a:t>Fond/Trans	126</a:t>
            </a:r>
          </a:p>
          <a:p>
            <a:pPr marL="457200" lvl="1" indent="0">
              <a:buFontTx/>
              <a:buNone/>
              <a:defRPr/>
            </a:pPr>
            <a:endParaRPr lang="fr-FR" dirty="0"/>
          </a:p>
          <a:p>
            <a:pPr marL="457200" lvl="1" indent="0">
              <a:buFontTx/>
              <a:buNone/>
              <a:defRPr/>
            </a:pPr>
            <a:r>
              <a:rPr lang="fr-FR" sz="3200" b="1" dirty="0"/>
              <a:t>Total :             519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8858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475002"/>
              </p:ext>
            </p:extLst>
          </p:nvPr>
        </p:nvGraphicFramePr>
        <p:xfrm>
          <a:off x="2207569" y="25354"/>
          <a:ext cx="7056783" cy="2395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0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2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369">
                <a:tc gridSpan="3"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Membres es-qualité</a:t>
                      </a:r>
                    </a:p>
                  </a:txBody>
                  <a:tcPr marL="65921" marR="65921" marT="32960" marB="32960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66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Pierre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Mansat</a:t>
                      </a:r>
                      <a:endParaRPr lang="fr-FR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Sous-section CNU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166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Stéphane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Boisgard</a:t>
                      </a:r>
                      <a:endParaRPr lang="fr-FR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Président CNP-COT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166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Bruno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Dohin</a:t>
                      </a:r>
                      <a:endParaRPr lang="fi-FI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Collège de Pédiatrie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16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Pierre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Martz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CJO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16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Bernard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Llagonne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SNCO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68312346"/>
                  </a:ext>
                </a:extLst>
              </a:tr>
              <a:tr h="29416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Christian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Delaunay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Orthorisq</a:t>
                      </a:r>
                      <a:endParaRPr lang="fr-FR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2887001439"/>
                  </a:ext>
                </a:extLst>
              </a:tr>
              <a:tr h="294166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Laurent 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Mathieu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Service de santé des armées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215302806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939223"/>
              </p:ext>
            </p:extLst>
          </p:nvPr>
        </p:nvGraphicFramePr>
        <p:xfrm>
          <a:off x="1216170" y="2420888"/>
          <a:ext cx="9416334" cy="3888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3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3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531">
                <a:tc gridSpan="3"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14 Coordonnateurs</a:t>
                      </a:r>
                      <a:r>
                        <a:rPr lang="fr-FR" sz="1500" baseline="0" dirty="0"/>
                        <a:t> régionaux DES (invités permanents)</a:t>
                      </a:r>
                      <a:endParaRPr lang="fr-FR" sz="1500" dirty="0"/>
                    </a:p>
                  </a:txBody>
                  <a:tcPr marL="71370" marR="71370" marT="35685" marB="35685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85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Christophe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Nich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Pays</a:t>
                      </a:r>
                      <a:r>
                        <a:rPr lang="fr-FR" sz="1500" b="0" i="0" u="none" strike="noStrike" baseline="0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de Loire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8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+mn-lt"/>
                        </a:rPr>
                        <a:t>Christophe</a:t>
                      </a:r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Chantelot</a:t>
                      </a:r>
                      <a:endParaRPr lang="fi-FI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Haut de France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85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Christophe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Hulet</a:t>
                      </a:r>
                      <a:endParaRPr lang="fi-FI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Normandie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85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Dominique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Le</a:t>
                      </a:r>
                      <a:r>
                        <a:rPr lang="fi-FI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i-FI" sz="1500" b="0" i="0" u="none" strike="noStrike" baseline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Nen</a:t>
                      </a:r>
                      <a:endParaRPr lang="fi-FI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Bretagne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85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Jean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Brilhault</a:t>
                      </a:r>
                      <a:endParaRPr lang="fi-FI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Centre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850">
                <a:tc>
                  <a:txBody>
                    <a:bodyPr/>
                    <a:lstStyle/>
                    <a:p>
                      <a:pPr algn="l" fontAlgn="b"/>
                      <a:r>
                        <a:rPr lang="pl-PL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Olivier</a:t>
                      </a:r>
                      <a:r>
                        <a:rPr lang="pl-PL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pl-PL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Gilles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Nouvelle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Aquitaine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85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Thierry</a:t>
                      </a:r>
                    </a:p>
                  </a:txBody>
                  <a:tcPr marL="9902" marR="9902" marT="990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Fabre</a:t>
                      </a:r>
                      <a:endParaRPr lang="fi-FI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Occitanie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85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Xavier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Flecher</a:t>
                      </a:r>
                      <a:endParaRPr lang="fr-FR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PACA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85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Elvire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Servien</a:t>
                      </a:r>
                      <a:endParaRPr lang="hu-HU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Auvergne-</a:t>
                      </a:r>
                      <a:r>
                        <a:rPr lang="fr-FR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Rhônes</a:t>
                      </a:r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-Alpes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85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Emmanuel 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Baulot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Bourgogne-Franche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Comté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85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Yann-Philippe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Charles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Grand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Est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485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Pascal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Bizot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IDF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485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Pierre-André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Uzel</a:t>
                      </a:r>
                      <a:endParaRPr lang="hu-HU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Antilles-Guyane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4850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Frédéric 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Farizon</a:t>
                      </a:r>
                      <a:endParaRPr lang="hu-HU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Réunion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2391971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8302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CED49-AE08-14E7-C8E4-C7378245725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fr-FR" dirty="0"/>
              <a:t>Epreuves 2022 / Bilan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587C9D-6E1C-1FAB-5B86-6A5BE3D24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6"/>
            <a:ext cx="5918448" cy="4569371"/>
          </a:xfrm>
        </p:spPr>
        <p:txBody>
          <a:bodyPr/>
          <a:lstStyle/>
          <a:p>
            <a:r>
              <a:rPr lang="fr-FR" dirty="0"/>
              <a:t>France métropolitaine / Antilles-</a:t>
            </a:r>
            <a:r>
              <a:rPr lang="fr-FR" dirty="0" err="1"/>
              <a:t>Guyanne</a:t>
            </a:r>
            <a:r>
              <a:rPr lang="fr-FR" dirty="0"/>
              <a:t> / La Réunion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b="1" dirty="0"/>
              <a:t>137 inscrits</a:t>
            </a:r>
          </a:p>
          <a:p>
            <a:pPr marL="457200" lvl="1" indent="0">
              <a:buNone/>
            </a:pPr>
            <a:r>
              <a:rPr lang="fr-FR" b="1" dirty="0"/>
              <a:t>131 passent les épreuves :</a:t>
            </a:r>
          </a:p>
          <a:p>
            <a:pPr lvl="2"/>
            <a:r>
              <a:rPr lang="fr-FR" dirty="0"/>
              <a:t>108 sur </a:t>
            </a:r>
            <a:r>
              <a:rPr lang="fr-FR" dirty="0" err="1"/>
              <a:t>Theia</a:t>
            </a:r>
            <a:endParaRPr lang="fr-FR" dirty="0"/>
          </a:p>
          <a:p>
            <a:pPr lvl="2"/>
            <a:r>
              <a:rPr lang="fr-FR" dirty="0"/>
              <a:t>23 en </a:t>
            </a:r>
            <a:r>
              <a:rPr lang="fr-FR" dirty="0" err="1"/>
              <a:t>ppt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E5C99F-1853-F253-0F61-D91B32730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1556796"/>
            <a:ext cx="4886967" cy="196448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783F7DE-8F32-2453-83B8-98D59D1420E4}"/>
              </a:ext>
            </a:extLst>
          </p:cNvPr>
          <p:cNvSpPr txBox="1">
            <a:spLocks/>
          </p:cNvSpPr>
          <p:nvPr/>
        </p:nvSpPr>
        <p:spPr>
          <a:xfrm>
            <a:off x="623392" y="251770"/>
            <a:ext cx="10972800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Epreuves 2022 / Bilan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B226011B-A89F-2BD3-071D-B2678C6CC1FC}"/>
              </a:ext>
            </a:extLst>
          </p:cNvPr>
          <p:cNvGraphicFramePr/>
          <p:nvPr/>
        </p:nvGraphicFramePr>
        <p:xfrm>
          <a:off x="6816080" y="3128802"/>
          <a:ext cx="3919984" cy="2997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02381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Epreuves 2022 / Résultats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F6653-C3CA-727E-D1F5-44EE9A386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8153" y="4604104"/>
            <a:ext cx="3816424" cy="1440159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fr-FR" b="1" dirty="0"/>
              <a:t>Moyenne : 		14.63</a:t>
            </a:r>
          </a:p>
          <a:p>
            <a:pPr marL="0" indent="0">
              <a:buNone/>
            </a:pPr>
            <a:r>
              <a:rPr lang="fr-FR" b="1" dirty="0"/>
              <a:t>Médiane :		15 </a:t>
            </a:r>
          </a:p>
          <a:p>
            <a:pPr marL="0" indent="0">
              <a:buNone/>
            </a:pPr>
            <a:r>
              <a:rPr lang="fr-FR" b="1" dirty="0"/>
              <a:t>Ecart-type : 		2.34</a:t>
            </a:r>
          </a:p>
          <a:p>
            <a:pPr marL="0" indent="0">
              <a:buNone/>
            </a:pPr>
            <a:r>
              <a:rPr lang="fr-FR" b="1" dirty="0"/>
              <a:t>Mini / Max : 		3.2 /18.8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5000" b="1" dirty="0"/>
              <a:t>3 notes &lt; 10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AAA7C4-2E40-729E-6898-83B3E5618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96" y="2164511"/>
            <a:ext cx="5858013" cy="4132248"/>
          </a:xfrm>
          <a:prstGeom prst="rect">
            <a:avLst/>
          </a:prstGeom>
        </p:spPr>
      </p:pic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5CBE2545-BDCA-D278-813E-7081619EC8DE}"/>
              </a:ext>
            </a:extLst>
          </p:cNvPr>
          <p:cNvGraphicFramePr>
            <a:graphicFrameLocks/>
          </p:cNvGraphicFramePr>
          <p:nvPr/>
        </p:nvGraphicFramePr>
        <p:xfrm>
          <a:off x="7057256" y="153381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48517306-1513-4E94-518D-448D1D8CB6D4}"/>
              </a:ext>
            </a:extLst>
          </p:cNvPr>
          <p:cNvSpPr txBox="1"/>
          <p:nvPr/>
        </p:nvSpPr>
        <p:spPr>
          <a:xfrm>
            <a:off x="2852210" y="1553247"/>
            <a:ext cx="1731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108 THEIA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5EE446-B837-9D6E-9B34-8CCF5C0B0611}"/>
              </a:ext>
            </a:extLst>
          </p:cNvPr>
          <p:cNvSpPr txBox="1"/>
          <p:nvPr/>
        </p:nvSpPr>
        <p:spPr>
          <a:xfrm>
            <a:off x="7464152" y="2206172"/>
            <a:ext cx="2592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Moyenne : 13.1</a:t>
            </a:r>
          </a:p>
          <a:p>
            <a:r>
              <a:rPr lang="fr-FR" sz="1400" dirty="0"/>
              <a:t>Médiane :   13.6</a:t>
            </a:r>
          </a:p>
          <a:p>
            <a:r>
              <a:rPr lang="fr-FR" sz="1400" dirty="0"/>
              <a:t>Ecart-type :  2.88</a:t>
            </a:r>
          </a:p>
          <a:p>
            <a:r>
              <a:rPr lang="fr-FR" sz="1400" dirty="0"/>
              <a:t>Min/Max :    3.2/18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76E303B-EA7C-8B25-39F6-E92E13E8956E}"/>
              </a:ext>
            </a:extLst>
          </p:cNvPr>
          <p:cNvSpPr txBox="1"/>
          <p:nvPr/>
        </p:nvSpPr>
        <p:spPr>
          <a:xfrm>
            <a:off x="10136340" y="2313893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P&lt;0.001</a:t>
            </a:r>
          </a:p>
        </p:txBody>
      </p:sp>
    </p:spTree>
    <p:extLst>
      <p:ext uri="{BB962C8B-B14F-4D97-AF65-F5344CB8AC3E}">
        <p14:creationId xmlns:p14="http://schemas.microsoft.com/office/powerpoint/2010/main" val="21888143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Epreuves 2022 / Résultats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F6653-C3CA-727E-D1F5-44EE9A38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FA9127-86CB-3E26-FCD4-B909C2AE4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748685"/>
            <a:ext cx="11388256" cy="418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942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Epreuves 2022 / Résultats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F6653-C3CA-727E-D1F5-44EE9A38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C36D8B-4D8B-C8A8-0682-FBC76D7D4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504049"/>
            <a:ext cx="9878888" cy="5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Epreuves 2023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12B35AE-6CE3-44DD-FFD6-8469570A5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588" y="1462089"/>
            <a:ext cx="2232248" cy="1994775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96A2D36-5679-218B-E062-A04C801C37E7}"/>
              </a:ext>
            </a:extLst>
          </p:cNvPr>
          <p:cNvSpPr txBox="1">
            <a:spLocks/>
          </p:cNvSpPr>
          <p:nvPr/>
        </p:nvSpPr>
        <p:spPr>
          <a:xfrm>
            <a:off x="479376" y="3789040"/>
            <a:ext cx="4464496" cy="2520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4200" b="1" dirty="0"/>
              <a:t>Mercredi 10 Mai 2023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3000" b="1" dirty="0"/>
              <a:t>18h à 18h50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3000" b="1" dirty="0"/>
              <a:t>50 QCS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3000" b="1" dirty="0"/>
              <a:t>25/50 admissible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3000" b="1" dirty="0"/>
              <a:t>THEIA (</a:t>
            </a:r>
            <a:r>
              <a:rPr lang="fr-FR" altLang="fr-FR" sz="3000" b="1" dirty="0" err="1"/>
              <a:t>ppt</a:t>
            </a:r>
            <a:r>
              <a:rPr lang="fr-FR" altLang="fr-FR" sz="3000" b="1" dirty="0"/>
              <a:t> en secours)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fr-FR" altLang="fr-FR" sz="2000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B408DD0F-5B05-7C5A-A6F0-A4F079BE55DC}"/>
              </a:ext>
            </a:extLst>
          </p:cNvPr>
          <p:cNvSpPr/>
          <p:nvPr/>
        </p:nvSpPr>
        <p:spPr>
          <a:xfrm>
            <a:off x="4943872" y="4149080"/>
            <a:ext cx="144016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39771180-D70A-E738-E021-727B8DDD8FA6}"/>
              </a:ext>
            </a:extLst>
          </p:cNvPr>
          <p:cNvSpPr txBox="1">
            <a:spLocks/>
          </p:cNvSpPr>
          <p:nvPr/>
        </p:nvSpPr>
        <p:spPr>
          <a:xfrm>
            <a:off x="6744072" y="1773101"/>
            <a:ext cx="4464496" cy="4320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b="1" dirty="0"/>
              <a:t>Identifier les internes DESC et DES fin phase approfondissement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b="1" dirty="0"/>
              <a:t>Adresser les convocations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b="1" dirty="0"/>
              <a:t>Documenter fiche CFCOT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b="1" dirty="0"/>
              <a:t>Réserver une salle</a:t>
            </a:r>
          </a:p>
        </p:txBody>
      </p:sp>
    </p:spTree>
    <p:extLst>
      <p:ext uri="{BB962C8B-B14F-4D97-AF65-F5344CB8AC3E}">
        <p14:creationId xmlns:p14="http://schemas.microsoft.com/office/powerpoint/2010/main" val="3931780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Epreuves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F6653-C3CA-727E-D1F5-44EE9A38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5558408" cy="1473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13 coordonnateurs régionaux </a:t>
            </a:r>
            <a:r>
              <a:rPr lang="fr-FR" dirty="0"/>
              <a:t>: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 5 QCS par région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3899764"/>
            <a:ext cx="5578352" cy="1872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600" b="1" dirty="0"/>
              <a:t>coordonnateurs locaux </a:t>
            </a:r>
            <a:r>
              <a:rPr lang="fr-FR" sz="3400" dirty="0"/>
              <a:t>(en lien avec UFR)</a:t>
            </a:r>
            <a:r>
              <a:rPr lang="fr-FR" sz="4600" b="1" dirty="0"/>
              <a:t> </a:t>
            </a:r>
            <a:r>
              <a:rPr lang="fr-FR" sz="4600" dirty="0"/>
              <a:t>: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3800" dirty="0"/>
              <a:t>-    Identifier / lister les candidats</a:t>
            </a:r>
          </a:p>
          <a:p>
            <a:pPr>
              <a:buFontTx/>
              <a:buChar char="-"/>
            </a:pPr>
            <a:r>
              <a:rPr lang="fr-FR" sz="3800" dirty="0"/>
              <a:t>Adresser convocation</a:t>
            </a:r>
          </a:p>
          <a:p>
            <a:pPr>
              <a:buFontTx/>
              <a:buChar char="-"/>
            </a:pPr>
            <a:r>
              <a:rPr lang="fr-FR" sz="3800" dirty="0"/>
              <a:t>Réserver salle</a:t>
            </a:r>
          </a:p>
          <a:p>
            <a:pPr>
              <a:buFontTx/>
              <a:buChar char="-"/>
            </a:pPr>
            <a:r>
              <a:rPr lang="fr-FR" sz="3800" dirty="0"/>
              <a:t>Documenter le contrat de formation CFCOT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B7CD3C-C678-0F5A-3FB6-C853D57CC2B2}"/>
              </a:ext>
            </a:extLst>
          </p:cNvPr>
          <p:cNvSpPr txBox="1"/>
          <p:nvPr/>
        </p:nvSpPr>
        <p:spPr>
          <a:xfrm>
            <a:off x="7608168" y="2026319"/>
            <a:ext cx="398802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15 décembre au 15 janvier 2023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9D160A-1DA5-4F10-0909-CAFD1EBCF6AC}"/>
              </a:ext>
            </a:extLst>
          </p:cNvPr>
          <p:cNvSpPr txBox="1"/>
          <p:nvPr/>
        </p:nvSpPr>
        <p:spPr>
          <a:xfrm>
            <a:off x="7653064" y="4494311"/>
            <a:ext cx="392933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Aujourd’hui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D09756-0DDB-B4A5-C915-69982A94EFB0}"/>
              </a:ext>
            </a:extLst>
          </p:cNvPr>
          <p:cNvSpPr txBox="1"/>
          <p:nvPr/>
        </p:nvSpPr>
        <p:spPr>
          <a:xfrm>
            <a:off x="7680176" y="5373216"/>
            <a:ext cx="390222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28 Février 2023</a:t>
            </a: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8CF665E9-5717-8C42-3B4C-D7E02667D625}"/>
              </a:ext>
            </a:extLst>
          </p:cNvPr>
          <p:cNvSpPr/>
          <p:nvPr/>
        </p:nvSpPr>
        <p:spPr>
          <a:xfrm>
            <a:off x="6312024" y="4221088"/>
            <a:ext cx="45719" cy="10081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1FEFDB62-985D-D83E-1CC7-CBE780FC8CC3}"/>
              </a:ext>
            </a:extLst>
          </p:cNvPr>
          <p:cNvSpPr/>
          <p:nvPr/>
        </p:nvSpPr>
        <p:spPr>
          <a:xfrm>
            <a:off x="6672064" y="4561408"/>
            <a:ext cx="81837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6FC59293-E78F-C4C8-48E3-38471829097B}"/>
              </a:ext>
            </a:extLst>
          </p:cNvPr>
          <p:cNvSpPr/>
          <p:nvPr/>
        </p:nvSpPr>
        <p:spPr>
          <a:xfrm>
            <a:off x="6325112" y="5445224"/>
            <a:ext cx="116533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B5DB49C9-E6C3-3AC0-4E33-63436D1C23B3}"/>
              </a:ext>
            </a:extLst>
          </p:cNvPr>
          <p:cNvSpPr/>
          <p:nvPr/>
        </p:nvSpPr>
        <p:spPr>
          <a:xfrm>
            <a:off x="6456040" y="2171572"/>
            <a:ext cx="81837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2700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Epreuves 2023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1991544" y="2992388"/>
            <a:ext cx="7992888" cy="873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/>
              <a:t>Inscription finale 10 avril 2023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9570771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Epreuves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22EC66-9C7C-071E-54CB-0798072215AF}"/>
              </a:ext>
            </a:extLst>
          </p:cNvPr>
          <p:cNvSpPr txBox="1">
            <a:spLocks/>
          </p:cNvSpPr>
          <p:nvPr/>
        </p:nvSpPr>
        <p:spPr>
          <a:xfrm>
            <a:off x="2113348" y="1796288"/>
            <a:ext cx="7992888" cy="873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 err="1"/>
              <a:t>Interim</a:t>
            </a:r>
            <a:r>
              <a:rPr lang="fr-FR" sz="4400" b="1" dirty="0"/>
              <a:t> exam en contrôle continu</a:t>
            </a:r>
            <a:endParaRPr lang="fr-FR" sz="4400" dirty="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EDA3ADE9-063B-5841-019E-7814340A6A81}"/>
              </a:ext>
            </a:extLst>
          </p:cNvPr>
          <p:cNvSpPr/>
          <p:nvPr/>
        </p:nvSpPr>
        <p:spPr>
          <a:xfrm>
            <a:off x="5796280" y="2888797"/>
            <a:ext cx="599440" cy="346710"/>
          </a:xfrm>
          <a:custGeom>
            <a:avLst/>
            <a:gdLst/>
            <a:ahLst/>
            <a:cxnLst/>
            <a:rect l="l" t="t" r="r" b="b"/>
            <a:pathLst>
              <a:path w="599439" h="346710">
                <a:moveTo>
                  <a:pt x="449452" y="0"/>
                </a:moveTo>
                <a:lnTo>
                  <a:pt x="449452" y="10922"/>
                </a:lnTo>
                <a:lnTo>
                  <a:pt x="149860" y="10922"/>
                </a:lnTo>
                <a:lnTo>
                  <a:pt x="149860" y="0"/>
                </a:lnTo>
                <a:lnTo>
                  <a:pt x="449452" y="0"/>
                </a:lnTo>
                <a:close/>
              </a:path>
              <a:path w="599439" h="346710">
                <a:moveTo>
                  <a:pt x="449452" y="21717"/>
                </a:moveTo>
                <a:lnTo>
                  <a:pt x="449452" y="43307"/>
                </a:lnTo>
                <a:lnTo>
                  <a:pt x="149860" y="43307"/>
                </a:lnTo>
                <a:lnTo>
                  <a:pt x="149860" y="21717"/>
                </a:lnTo>
                <a:lnTo>
                  <a:pt x="449452" y="21717"/>
                </a:lnTo>
                <a:close/>
              </a:path>
              <a:path w="599439" h="346710">
                <a:moveTo>
                  <a:pt x="449452" y="54102"/>
                </a:moveTo>
                <a:lnTo>
                  <a:pt x="449452" y="173228"/>
                </a:lnTo>
                <a:lnTo>
                  <a:pt x="599186" y="173228"/>
                </a:lnTo>
                <a:lnTo>
                  <a:pt x="299592" y="346329"/>
                </a:lnTo>
                <a:lnTo>
                  <a:pt x="0" y="173228"/>
                </a:lnTo>
                <a:lnTo>
                  <a:pt x="149860" y="173228"/>
                </a:lnTo>
                <a:lnTo>
                  <a:pt x="149860" y="54102"/>
                </a:lnTo>
                <a:lnTo>
                  <a:pt x="449452" y="54102"/>
                </a:lnTo>
                <a:close/>
              </a:path>
            </a:pathLst>
          </a:custGeom>
          <a:solidFill>
            <a:srgbClr val="00B050"/>
          </a:solidFill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C324EEF-760B-5A20-F3F0-5B7DD46E46C1}"/>
              </a:ext>
            </a:extLst>
          </p:cNvPr>
          <p:cNvSpPr txBox="1">
            <a:spLocks/>
          </p:cNvSpPr>
          <p:nvPr/>
        </p:nvSpPr>
        <p:spPr>
          <a:xfrm>
            <a:off x="2113348" y="3488261"/>
            <a:ext cx="7992888" cy="873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/>
              <a:t>3 notes sur 4</a:t>
            </a:r>
            <a:endParaRPr lang="fr-FR" sz="440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B5020D0-8A9A-98F7-A8D7-EBFE09FC072F}"/>
              </a:ext>
            </a:extLst>
          </p:cNvPr>
          <p:cNvSpPr txBox="1">
            <a:spLocks/>
          </p:cNvSpPr>
          <p:nvPr/>
        </p:nvSpPr>
        <p:spPr>
          <a:xfrm>
            <a:off x="2083590" y="5204039"/>
            <a:ext cx="7992888" cy="873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/>
              <a:t>Examen en mars </a:t>
            </a:r>
            <a:endParaRPr lang="fr-FR" sz="4400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FC3A8422-F0F9-1ED6-0853-3E524AF2640F}"/>
              </a:ext>
            </a:extLst>
          </p:cNvPr>
          <p:cNvSpPr/>
          <p:nvPr/>
        </p:nvSpPr>
        <p:spPr>
          <a:xfrm>
            <a:off x="5780314" y="4609407"/>
            <a:ext cx="599440" cy="346710"/>
          </a:xfrm>
          <a:custGeom>
            <a:avLst/>
            <a:gdLst/>
            <a:ahLst/>
            <a:cxnLst/>
            <a:rect l="l" t="t" r="r" b="b"/>
            <a:pathLst>
              <a:path w="599439" h="346710">
                <a:moveTo>
                  <a:pt x="449452" y="0"/>
                </a:moveTo>
                <a:lnTo>
                  <a:pt x="449452" y="10922"/>
                </a:lnTo>
                <a:lnTo>
                  <a:pt x="149860" y="10922"/>
                </a:lnTo>
                <a:lnTo>
                  <a:pt x="149860" y="0"/>
                </a:lnTo>
                <a:lnTo>
                  <a:pt x="449452" y="0"/>
                </a:lnTo>
                <a:close/>
              </a:path>
              <a:path w="599439" h="346710">
                <a:moveTo>
                  <a:pt x="449452" y="21717"/>
                </a:moveTo>
                <a:lnTo>
                  <a:pt x="449452" y="43307"/>
                </a:lnTo>
                <a:lnTo>
                  <a:pt x="149860" y="43307"/>
                </a:lnTo>
                <a:lnTo>
                  <a:pt x="149860" y="21717"/>
                </a:lnTo>
                <a:lnTo>
                  <a:pt x="449452" y="21717"/>
                </a:lnTo>
                <a:close/>
              </a:path>
              <a:path w="599439" h="346710">
                <a:moveTo>
                  <a:pt x="449452" y="54102"/>
                </a:moveTo>
                <a:lnTo>
                  <a:pt x="449452" y="173228"/>
                </a:lnTo>
                <a:lnTo>
                  <a:pt x="599186" y="173228"/>
                </a:lnTo>
                <a:lnTo>
                  <a:pt x="299592" y="346329"/>
                </a:lnTo>
                <a:lnTo>
                  <a:pt x="0" y="173228"/>
                </a:lnTo>
                <a:lnTo>
                  <a:pt x="149860" y="173228"/>
                </a:lnTo>
                <a:lnTo>
                  <a:pt x="149860" y="54102"/>
                </a:lnTo>
                <a:lnTo>
                  <a:pt x="449452" y="54102"/>
                </a:lnTo>
                <a:close/>
              </a:path>
            </a:pathLst>
          </a:custGeom>
          <a:solidFill>
            <a:srgbClr val="00B050"/>
          </a:solidFill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4736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2981" y="2218205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CJO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26656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R. </a:t>
            </a:r>
            <a:r>
              <a:rPr lang="fr-FR" sz="2400" dirty="0" err="1">
                <a:solidFill>
                  <a:schemeClr val="tx2"/>
                </a:solidFill>
              </a:rPr>
              <a:t>Siboni</a:t>
            </a:r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F8CEDB-39B3-B0A3-459A-0517D24FE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50" y="3496796"/>
            <a:ext cx="2674002" cy="258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793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/>
              <a:t>Bureau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C1AA646-6CE4-F45E-35A7-7C9A1FEF148D}"/>
              </a:ext>
            </a:extLst>
          </p:cNvPr>
          <p:cNvGrpSpPr/>
          <p:nvPr/>
        </p:nvGrpSpPr>
        <p:grpSpPr>
          <a:xfrm>
            <a:off x="6809955" y="1844824"/>
            <a:ext cx="4208629" cy="4117428"/>
            <a:chOff x="7373771" y="1700808"/>
            <a:chExt cx="4208629" cy="411742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C7AA4FB-AFB9-CB9F-3DCD-1712DCC91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28" r="11011"/>
            <a:stretch/>
          </p:blipFill>
          <p:spPr>
            <a:xfrm>
              <a:off x="7373771" y="1864726"/>
              <a:ext cx="4208629" cy="395351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0FECDF-3221-8697-31BE-F5F8E48ADE40}"/>
                </a:ext>
              </a:extLst>
            </p:cNvPr>
            <p:cNvSpPr/>
            <p:nvPr/>
          </p:nvSpPr>
          <p:spPr>
            <a:xfrm>
              <a:off x="7464152" y="1700808"/>
              <a:ext cx="792088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36711AD-E18F-4EAB-3671-85FB9D71401A}"/>
              </a:ext>
            </a:extLst>
          </p:cNvPr>
          <p:cNvGrpSpPr/>
          <p:nvPr/>
        </p:nvGrpSpPr>
        <p:grpSpPr>
          <a:xfrm>
            <a:off x="1584818" y="1478065"/>
            <a:ext cx="4723354" cy="4726832"/>
            <a:chOff x="1487488" y="1556792"/>
            <a:chExt cx="4723354" cy="4726832"/>
          </a:xfrm>
        </p:grpSpPr>
        <p:pic>
          <p:nvPicPr>
            <p:cNvPr id="13" name="Image 12" descr="Une image contenant texte, différent, botte, galerie&#10;&#10;Description générée automatiquement">
              <a:extLst>
                <a:ext uri="{FF2B5EF4-FFF2-40B4-BE49-F238E27FC236}">
                  <a16:creationId xmlns:a16="http://schemas.microsoft.com/office/drawing/2014/main" id="{BF75A9A3-8F81-350E-96E0-E952A0456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488" y="1556796"/>
              <a:ext cx="4723354" cy="472682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E3E12C-7972-A43A-8499-2DBF746ED3A8}"/>
                </a:ext>
              </a:extLst>
            </p:cNvPr>
            <p:cNvSpPr/>
            <p:nvPr/>
          </p:nvSpPr>
          <p:spPr>
            <a:xfrm rot="16200000">
              <a:off x="5087888" y="2204864"/>
              <a:ext cx="1656183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012109-4DE8-90F6-C82D-CC736D4CF707}"/>
                </a:ext>
              </a:extLst>
            </p:cNvPr>
            <p:cNvSpPr/>
            <p:nvPr/>
          </p:nvSpPr>
          <p:spPr>
            <a:xfrm rot="16200000">
              <a:off x="1284804" y="5719915"/>
              <a:ext cx="765407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Espace réservé du contenu 22">
            <a:extLst>
              <a:ext uri="{FF2B5EF4-FFF2-40B4-BE49-F238E27FC236}">
                <a16:creationId xmlns:a16="http://schemas.microsoft.com/office/drawing/2014/main" id="{14E7C86E-196E-5389-891B-9E34E9DFF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2244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381756"/>
              </p:ext>
            </p:extLst>
          </p:nvPr>
        </p:nvGraphicFramePr>
        <p:xfrm>
          <a:off x="551384" y="188640"/>
          <a:ext cx="11089231" cy="4092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6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00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Membre</a:t>
                      </a:r>
                      <a:r>
                        <a:rPr lang="fr-FR" sz="1900" b="1" i="0" u="none" strike="noStrike" baseline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 invités</a:t>
                      </a:r>
                      <a:endParaRPr lang="fr-FR" sz="19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i-FI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Antoine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Poichotte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Site internet et PND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Thierry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Odent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EBOT-UEMS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Alexandre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Poignard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Secrétaire Général CNP SOFCOT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Emmanuel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Masmejean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DFMS-DFMSA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i-FI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Sylvain</a:t>
                      </a:r>
                      <a:endParaRPr lang="fi-FI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Terver</a:t>
                      </a:r>
                      <a:endParaRPr lang="fr-FR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Francophonie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nl-NL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Raphaël</a:t>
                      </a:r>
                      <a:r>
                        <a:rPr lang="nl-NL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Vialle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Centre de Documentation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Philippe</a:t>
                      </a:r>
                      <a:endParaRPr lang="fr-FR" sz="1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baseline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Massin</a:t>
                      </a:r>
                      <a:endParaRPr lang="fr-FR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OTSR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Image 2" descr="Myri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896" y="4905296"/>
            <a:ext cx="1826540" cy="195270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87689" y="5949280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Apple Chancery" charset="0"/>
                <a:ea typeface="Apple Chancery" charset="0"/>
                <a:cs typeface="Apple Chancery" charset="0"/>
              </a:rPr>
              <a:t>Myriam Rachdi</a:t>
            </a:r>
          </a:p>
        </p:txBody>
      </p:sp>
      <p:pic>
        <p:nvPicPr>
          <p:cNvPr id="6" name="Image 5" descr="Capture d’écran 2016-11-01 à 08.38.32.pn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432" y="5714178"/>
            <a:ext cx="683568" cy="11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960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 – Formation / </a:t>
            </a:r>
            <a:r>
              <a:rPr lang="fr-FR" dirty="0" err="1"/>
              <a:t>MasterClass</a:t>
            </a:r>
            <a:r>
              <a:rPr lang="fr-FR" dirty="0"/>
              <a:t> CJO - AO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397367D-74AB-ED82-462A-2D7C1D6DA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t="29183" r="25914" b="54837"/>
          <a:stretch/>
        </p:blipFill>
        <p:spPr>
          <a:xfrm>
            <a:off x="1343471" y="1700808"/>
            <a:ext cx="3384377" cy="792088"/>
          </a:xfrm>
          <a:prstGeom prst="rect">
            <a:avLst/>
          </a:prstGeom>
        </p:spPr>
      </p:pic>
      <p:pic>
        <p:nvPicPr>
          <p:cNvPr id="1026" name="Picture 2" descr="Peut être une image de une personne ou plus, personnes assises, costume et intérieur">
            <a:extLst>
              <a:ext uri="{FF2B5EF4-FFF2-40B4-BE49-F238E27FC236}">
                <a16:creationId xmlns:a16="http://schemas.microsoft.com/office/drawing/2014/main" id="{3E33B0B5-D2C2-5D4F-E2AF-1686C9ADC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2146" r="16925" b="9490"/>
          <a:stretch/>
        </p:blipFill>
        <p:spPr bwMode="auto">
          <a:xfrm>
            <a:off x="1770260" y="4650168"/>
            <a:ext cx="2530797" cy="158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 descr="Une image contenant personne, plancher, gens&#10;&#10;Description générée automatiquement">
            <a:extLst>
              <a:ext uri="{FF2B5EF4-FFF2-40B4-BE49-F238E27FC236}">
                <a16:creationId xmlns:a16="http://schemas.microsoft.com/office/drawing/2014/main" id="{CD0DC0AA-1A2B-28E8-0F17-D6CF6C4B9F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r="43437" b="11032"/>
          <a:stretch/>
        </p:blipFill>
        <p:spPr>
          <a:xfrm>
            <a:off x="1433483" y="2615043"/>
            <a:ext cx="1368152" cy="1912978"/>
          </a:xfrm>
          <a:prstGeom prst="rect">
            <a:avLst/>
          </a:prstGeom>
        </p:spPr>
      </p:pic>
      <p:pic>
        <p:nvPicPr>
          <p:cNvPr id="24" name="Image 23" descr="Une image contenant personne, assis, intérieur, groupe&#10;&#10;Description générée automatiquement">
            <a:extLst>
              <a:ext uri="{FF2B5EF4-FFF2-40B4-BE49-F238E27FC236}">
                <a16:creationId xmlns:a16="http://schemas.microsoft.com/office/drawing/2014/main" id="{57E77BE2-4628-5E31-8FD3-7B79E2879A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3" r="10843" b="14148"/>
          <a:stretch/>
        </p:blipFill>
        <p:spPr>
          <a:xfrm>
            <a:off x="3215680" y="2615043"/>
            <a:ext cx="1404157" cy="1912978"/>
          </a:xfrm>
          <a:prstGeom prst="rect">
            <a:avLst/>
          </a:prstGeom>
        </p:spPr>
      </p:pic>
      <p:pic>
        <p:nvPicPr>
          <p:cNvPr id="3" name="Espace réservé du contenu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ED5D607-CA7A-A5F8-8E3D-DD991D87E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1700808"/>
            <a:ext cx="5875126" cy="332524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62FCFB-FD92-3ABE-AB80-98E39C30DC39}"/>
              </a:ext>
            </a:extLst>
          </p:cNvPr>
          <p:cNvSpPr/>
          <p:nvPr/>
        </p:nvSpPr>
        <p:spPr>
          <a:xfrm>
            <a:off x="9480376" y="2528936"/>
            <a:ext cx="1728192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69554F09-B62E-5C2F-6BA3-EA168C626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72" b="82358"/>
          <a:stretch/>
        </p:blipFill>
        <p:spPr>
          <a:xfrm>
            <a:off x="6600056" y="5157192"/>
            <a:ext cx="4176464" cy="866471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999566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5eme FORTE Summer </a:t>
            </a:r>
            <a:r>
              <a:rPr lang="fr-FR" dirty="0" err="1"/>
              <a:t>School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C15641-6286-CAF0-5FB9-A822D49CBED8}"/>
              </a:ext>
            </a:extLst>
          </p:cNvPr>
          <p:cNvSpPr/>
          <p:nvPr/>
        </p:nvSpPr>
        <p:spPr>
          <a:xfrm>
            <a:off x="4439816" y="3356992"/>
            <a:ext cx="1008112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3F24047-E06F-9AB3-9E44-EE7F9B069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86" y="1700808"/>
            <a:ext cx="4738625" cy="3893795"/>
          </a:xfrm>
          <a:prstGeom prst="rect">
            <a:avLst/>
          </a:prstGeom>
        </p:spPr>
      </p:pic>
      <p:pic>
        <p:nvPicPr>
          <p:cNvPr id="32" name="Image 31" descr="Une image contenant texte, personne, foule, auditorium&#10;&#10;Description générée automatiquement">
            <a:extLst>
              <a:ext uri="{FF2B5EF4-FFF2-40B4-BE49-F238E27FC236}">
                <a16:creationId xmlns:a16="http://schemas.microsoft.com/office/drawing/2014/main" id="{ED9663AD-925E-72B8-5881-EF4A1106FF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8"/>
          <a:stretch/>
        </p:blipFill>
        <p:spPr>
          <a:xfrm>
            <a:off x="6096000" y="2348880"/>
            <a:ext cx="5259811" cy="2919303"/>
          </a:xfrm>
          <a:prstGeom prst="rect">
            <a:avLst/>
          </a:prstGeom>
        </p:spPr>
      </p:pic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49DF85F8-2153-3172-46D2-9A605CA0885B}"/>
              </a:ext>
            </a:extLst>
          </p:cNvPr>
          <p:cNvSpPr txBox="1">
            <a:spLocks/>
          </p:cNvSpPr>
          <p:nvPr/>
        </p:nvSpPr>
        <p:spPr>
          <a:xfrm>
            <a:off x="2279576" y="5690563"/>
            <a:ext cx="8038488" cy="5228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Internes meilleur DES/DESC : </a:t>
            </a:r>
            <a:r>
              <a:rPr lang="fr-FR" sz="2000" dirty="0"/>
              <a:t>Maxime Wolf, Martin </a:t>
            </a:r>
            <a:r>
              <a:rPr lang="fr-FR" sz="2000" dirty="0" err="1"/>
              <a:t>Tripon</a:t>
            </a:r>
            <a:r>
              <a:rPr lang="fr-FR" sz="2000" dirty="0"/>
              <a:t>, Mathieu </a:t>
            </a:r>
            <a:r>
              <a:rPr lang="fr-FR" sz="2000" dirty="0" err="1"/>
              <a:t>Lalevée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5367918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2022</a:t>
            </a: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C4B926E-7409-6C9E-B755-49DFB62E1B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15"/>
          <a:stretch/>
        </p:blipFill>
        <p:spPr>
          <a:xfrm>
            <a:off x="394557" y="1628800"/>
            <a:ext cx="5229642" cy="26815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BE76B2-202B-A034-37F8-0A66190353B9}"/>
              </a:ext>
            </a:extLst>
          </p:cNvPr>
          <p:cNvSpPr/>
          <p:nvPr/>
        </p:nvSpPr>
        <p:spPr>
          <a:xfrm>
            <a:off x="5357457" y="2969580"/>
            <a:ext cx="306495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23055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2022</a:t>
            </a:r>
          </a:p>
        </p:txBody>
      </p:sp>
      <p:pic>
        <p:nvPicPr>
          <p:cNvPr id="18" name="Espace réservé du contenu 17">
            <a:extLst>
              <a:ext uri="{FF2B5EF4-FFF2-40B4-BE49-F238E27FC236}">
                <a16:creationId xmlns:a16="http://schemas.microsoft.com/office/drawing/2014/main" id="{1D4CF196-5477-F5BD-9845-00199B03A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2"/>
          <a:stretch/>
        </p:blipFill>
        <p:spPr>
          <a:xfrm>
            <a:off x="5683645" y="1628800"/>
            <a:ext cx="6113798" cy="3972509"/>
          </a:xfrm>
        </p:spPr>
      </p:pic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C4B926E-7409-6C9E-B755-49DFB62E1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15"/>
          <a:stretch/>
        </p:blipFill>
        <p:spPr>
          <a:xfrm>
            <a:off x="394557" y="1628800"/>
            <a:ext cx="5229642" cy="26815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FDA1EE-33BF-2002-A07D-FB367C9FAF74}"/>
              </a:ext>
            </a:extLst>
          </p:cNvPr>
          <p:cNvSpPr/>
          <p:nvPr/>
        </p:nvSpPr>
        <p:spPr>
          <a:xfrm>
            <a:off x="7968208" y="3068960"/>
            <a:ext cx="158417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229443-99A5-53B1-4FE4-0B31F719667C}"/>
              </a:ext>
            </a:extLst>
          </p:cNvPr>
          <p:cNvSpPr/>
          <p:nvPr/>
        </p:nvSpPr>
        <p:spPr>
          <a:xfrm>
            <a:off x="9882825" y="3058283"/>
            <a:ext cx="158417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6EF0AF-1EB9-5AFE-2C4C-745E78BF96AA}"/>
              </a:ext>
            </a:extLst>
          </p:cNvPr>
          <p:cNvSpPr/>
          <p:nvPr/>
        </p:nvSpPr>
        <p:spPr>
          <a:xfrm>
            <a:off x="5357457" y="2969580"/>
            <a:ext cx="306495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1ADC7C-5D64-1BFD-F1E9-68DB3DDCAB4F}"/>
              </a:ext>
            </a:extLst>
          </p:cNvPr>
          <p:cNvSpPr/>
          <p:nvPr/>
        </p:nvSpPr>
        <p:spPr>
          <a:xfrm>
            <a:off x="5735960" y="3933056"/>
            <a:ext cx="6061483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0FA3E0-937B-9A03-0027-C1BAEF44B045}"/>
              </a:ext>
            </a:extLst>
          </p:cNvPr>
          <p:cNvSpPr/>
          <p:nvPr/>
        </p:nvSpPr>
        <p:spPr>
          <a:xfrm>
            <a:off x="11065877" y="3268682"/>
            <a:ext cx="741275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D5E5CCB-CB0A-E6B4-3CD2-306666830A28}"/>
              </a:ext>
            </a:extLst>
          </p:cNvPr>
          <p:cNvSpPr txBox="1"/>
          <p:nvPr/>
        </p:nvSpPr>
        <p:spPr>
          <a:xfrm>
            <a:off x="6828334" y="4149080"/>
            <a:ext cx="4668266" cy="76097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00" b="1" dirty="0">
                <a:solidFill>
                  <a:schemeClr val="tx2"/>
                </a:solidFill>
              </a:rPr>
              <a:t>*Pr Obert -</a:t>
            </a:r>
            <a:r>
              <a:rPr lang="fr-FR" sz="1000" dirty="0">
                <a:solidFill>
                  <a:schemeClr val="tx2"/>
                </a:solidFill>
              </a:rPr>
              <a:t> Comment faire à tous les coups une lésion nerveuse du membre supérieur</a:t>
            </a:r>
          </a:p>
          <a:p>
            <a:pPr>
              <a:lnSpc>
                <a:spcPct val="150000"/>
              </a:lnSpc>
            </a:pPr>
            <a:r>
              <a:rPr lang="fr-FR" sz="1000" b="1" dirty="0">
                <a:solidFill>
                  <a:schemeClr val="tx2"/>
                </a:solidFill>
              </a:rPr>
              <a:t>*Dr Delgrande - </a:t>
            </a:r>
            <a:r>
              <a:rPr lang="fr-FR" sz="1000" dirty="0">
                <a:solidFill>
                  <a:schemeClr val="tx2"/>
                </a:solidFill>
              </a:rPr>
              <a:t>Comment je fais ma 1</a:t>
            </a:r>
            <a:r>
              <a:rPr lang="fr-FR" sz="1000" baseline="30000" dirty="0">
                <a:solidFill>
                  <a:schemeClr val="tx2"/>
                </a:solidFill>
              </a:rPr>
              <a:t>ère</a:t>
            </a:r>
            <a:r>
              <a:rPr lang="fr-FR" sz="1000" dirty="0">
                <a:solidFill>
                  <a:schemeClr val="tx2"/>
                </a:solidFill>
              </a:rPr>
              <a:t> coiffe des rotateurs</a:t>
            </a:r>
          </a:p>
          <a:p>
            <a:pPr>
              <a:lnSpc>
                <a:spcPct val="150000"/>
              </a:lnSpc>
            </a:pPr>
            <a:r>
              <a:rPr lang="fr-FR" sz="1000" b="1" dirty="0">
                <a:solidFill>
                  <a:schemeClr val="tx2"/>
                </a:solidFill>
              </a:rPr>
              <a:t>*Workshop</a:t>
            </a:r>
            <a:r>
              <a:rPr lang="fr-FR" sz="1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493818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2022</a:t>
            </a:r>
          </a:p>
        </p:txBody>
      </p:sp>
      <p:pic>
        <p:nvPicPr>
          <p:cNvPr id="18" name="Espace réservé du contenu 17">
            <a:extLst>
              <a:ext uri="{FF2B5EF4-FFF2-40B4-BE49-F238E27FC236}">
                <a16:creationId xmlns:a16="http://schemas.microsoft.com/office/drawing/2014/main" id="{1D4CF196-5477-F5BD-9845-00199B03A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2"/>
          <a:stretch/>
        </p:blipFill>
        <p:spPr>
          <a:xfrm>
            <a:off x="5683645" y="1628800"/>
            <a:ext cx="6113798" cy="3972509"/>
          </a:xfrm>
        </p:spPr>
      </p:pic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C4B926E-7409-6C9E-B755-49DFB62E1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15"/>
          <a:stretch/>
        </p:blipFill>
        <p:spPr>
          <a:xfrm>
            <a:off x="394557" y="1628800"/>
            <a:ext cx="5229642" cy="26815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B1A94E-A1CA-44CA-79B8-A58B8002341A}"/>
              </a:ext>
            </a:extLst>
          </p:cNvPr>
          <p:cNvSpPr/>
          <p:nvPr/>
        </p:nvSpPr>
        <p:spPr>
          <a:xfrm>
            <a:off x="9882825" y="3058283"/>
            <a:ext cx="158417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F711DB-D11E-7B60-84FB-099A9B3E77B2}"/>
              </a:ext>
            </a:extLst>
          </p:cNvPr>
          <p:cNvSpPr/>
          <p:nvPr/>
        </p:nvSpPr>
        <p:spPr>
          <a:xfrm>
            <a:off x="5357457" y="2969580"/>
            <a:ext cx="306495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B52197-1CF2-FA56-6FE4-2CF8100AE8A2}"/>
              </a:ext>
            </a:extLst>
          </p:cNvPr>
          <p:cNvSpPr/>
          <p:nvPr/>
        </p:nvSpPr>
        <p:spPr>
          <a:xfrm>
            <a:off x="6199059" y="3058283"/>
            <a:ext cx="158417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0534A9-68B5-DA07-0E64-91C93163E483}"/>
              </a:ext>
            </a:extLst>
          </p:cNvPr>
          <p:cNvSpPr/>
          <p:nvPr/>
        </p:nvSpPr>
        <p:spPr>
          <a:xfrm>
            <a:off x="5735960" y="3933056"/>
            <a:ext cx="6061483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0C9CCA-7644-2474-69D9-21944DC0B072}"/>
              </a:ext>
            </a:extLst>
          </p:cNvPr>
          <p:cNvSpPr/>
          <p:nvPr/>
        </p:nvSpPr>
        <p:spPr>
          <a:xfrm>
            <a:off x="11065877" y="3268682"/>
            <a:ext cx="741275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B0073FF-0571-824C-F173-BAA604EACCCE}"/>
              </a:ext>
            </a:extLst>
          </p:cNvPr>
          <p:cNvSpPr txBox="1"/>
          <p:nvPr/>
        </p:nvSpPr>
        <p:spPr>
          <a:xfrm>
            <a:off x="6816080" y="4149080"/>
            <a:ext cx="4094391" cy="76097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00" b="1" dirty="0">
                <a:solidFill>
                  <a:schemeClr val="tx2"/>
                </a:solidFill>
              </a:rPr>
              <a:t>*Dr Guillo –</a:t>
            </a:r>
            <a:r>
              <a:rPr lang="fr-FR" sz="1000" dirty="0">
                <a:solidFill>
                  <a:schemeClr val="tx2"/>
                </a:solidFill>
              </a:rPr>
              <a:t> Comment prendre en charge une instabilité latérale de cheville</a:t>
            </a:r>
          </a:p>
          <a:p>
            <a:pPr>
              <a:lnSpc>
                <a:spcPct val="150000"/>
              </a:lnSpc>
            </a:pPr>
            <a:r>
              <a:rPr lang="fr-FR" sz="1000" b="1" dirty="0">
                <a:solidFill>
                  <a:schemeClr val="tx2"/>
                </a:solidFill>
              </a:rPr>
              <a:t>*Dr Mehdi – </a:t>
            </a:r>
            <a:r>
              <a:rPr lang="fr-FR" sz="1000" dirty="0">
                <a:solidFill>
                  <a:schemeClr val="tx2"/>
                </a:solidFill>
              </a:rPr>
              <a:t>Comment je fais une arthrodèse tibiotalienne</a:t>
            </a:r>
          </a:p>
          <a:p>
            <a:pPr>
              <a:lnSpc>
                <a:spcPct val="150000"/>
              </a:lnSpc>
            </a:pPr>
            <a:r>
              <a:rPr lang="fr-FR" sz="1000" b="1" dirty="0">
                <a:solidFill>
                  <a:schemeClr val="tx2"/>
                </a:solidFill>
              </a:rPr>
              <a:t>*Workshop</a:t>
            </a:r>
            <a:r>
              <a:rPr lang="fr-FR" sz="1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696567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2022</a:t>
            </a:r>
          </a:p>
        </p:txBody>
      </p:sp>
      <p:pic>
        <p:nvPicPr>
          <p:cNvPr id="18" name="Espace réservé du contenu 17">
            <a:extLst>
              <a:ext uri="{FF2B5EF4-FFF2-40B4-BE49-F238E27FC236}">
                <a16:creationId xmlns:a16="http://schemas.microsoft.com/office/drawing/2014/main" id="{1D4CF196-5477-F5BD-9845-00199B03A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2"/>
          <a:stretch/>
        </p:blipFill>
        <p:spPr>
          <a:xfrm>
            <a:off x="5683645" y="1628800"/>
            <a:ext cx="6113798" cy="3972509"/>
          </a:xfrm>
        </p:spPr>
      </p:pic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C4B926E-7409-6C9E-B755-49DFB62E1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15"/>
          <a:stretch/>
        </p:blipFill>
        <p:spPr>
          <a:xfrm>
            <a:off x="394557" y="1628800"/>
            <a:ext cx="5229642" cy="26815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3DB996-1F59-89D2-5060-5CA1E71FBE62}"/>
              </a:ext>
            </a:extLst>
          </p:cNvPr>
          <p:cNvSpPr/>
          <p:nvPr/>
        </p:nvSpPr>
        <p:spPr>
          <a:xfrm>
            <a:off x="5357457" y="2969580"/>
            <a:ext cx="306495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927A5A-C563-ED23-C97B-BF1393687687}"/>
              </a:ext>
            </a:extLst>
          </p:cNvPr>
          <p:cNvSpPr/>
          <p:nvPr/>
        </p:nvSpPr>
        <p:spPr>
          <a:xfrm>
            <a:off x="7968208" y="3068960"/>
            <a:ext cx="158417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D39A52-DBB8-5446-3C6B-3CD0B923E773}"/>
              </a:ext>
            </a:extLst>
          </p:cNvPr>
          <p:cNvSpPr/>
          <p:nvPr/>
        </p:nvSpPr>
        <p:spPr>
          <a:xfrm>
            <a:off x="6199059" y="3058283"/>
            <a:ext cx="158417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4FF33E-B37E-29E8-CFCD-4F0A020E7C04}"/>
              </a:ext>
            </a:extLst>
          </p:cNvPr>
          <p:cNvSpPr/>
          <p:nvPr/>
        </p:nvSpPr>
        <p:spPr>
          <a:xfrm>
            <a:off x="5735960" y="3933056"/>
            <a:ext cx="6061483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580FF3-0C02-1380-D54F-A2AA5E39E81D}"/>
              </a:ext>
            </a:extLst>
          </p:cNvPr>
          <p:cNvSpPr/>
          <p:nvPr/>
        </p:nvSpPr>
        <p:spPr>
          <a:xfrm>
            <a:off x="11187373" y="3268682"/>
            <a:ext cx="741275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A0A1B71-A097-4A03-A6C1-7381C21F9C36}"/>
              </a:ext>
            </a:extLst>
          </p:cNvPr>
          <p:cNvSpPr txBox="1"/>
          <p:nvPr/>
        </p:nvSpPr>
        <p:spPr>
          <a:xfrm>
            <a:off x="6816080" y="4149080"/>
            <a:ext cx="4548040" cy="76097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00" b="1" dirty="0">
                <a:solidFill>
                  <a:schemeClr val="tx2"/>
                </a:solidFill>
              </a:rPr>
              <a:t>*Dr Dagneaux –</a:t>
            </a:r>
            <a:r>
              <a:rPr lang="fr-FR" sz="1000" dirty="0">
                <a:solidFill>
                  <a:schemeClr val="tx2"/>
                </a:solidFill>
              </a:rPr>
              <a:t> Comment je planifie ma 1</a:t>
            </a:r>
            <a:r>
              <a:rPr lang="fr-FR" sz="1000" baseline="30000" dirty="0">
                <a:solidFill>
                  <a:schemeClr val="tx2"/>
                </a:solidFill>
              </a:rPr>
              <a:t>ère</a:t>
            </a:r>
            <a:r>
              <a:rPr lang="fr-FR" sz="1000" dirty="0">
                <a:solidFill>
                  <a:schemeClr val="tx2"/>
                </a:solidFill>
              </a:rPr>
              <a:t> PTH ?</a:t>
            </a:r>
          </a:p>
          <a:p>
            <a:pPr>
              <a:lnSpc>
                <a:spcPct val="150000"/>
              </a:lnSpc>
            </a:pPr>
            <a:r>
              <a:rPr lang="fr-FR" sz="1000" b="1" dirty="0">
                <a:solidFill>
                  <a:schemeClr val="tx2"/>
                </a:solidFill>
              </a:rPr>
              <a:t>*Pr Charles – </a:t>
            </a:r>
            <a:r>
              <a:rPr lang="fr-FR" sz="1000" dirty="0">
                <a:solidFill>
                  <a:schemeClr val="tx2"/>
                </a:solidFill>
              </a:rPr>
              <a:t>Comment je prends en charge une fracture du rachis thoracolombaire</a:t>
            </a:r>
          </a:p>
          <a:p>
            <a:pPr>
              <a:lnSpc>
                <a:spcPct val="150000"/>
              </a:lnSpc>
            </a:pPr>
            <a:r>
              <a:rPr lang="fr-FR" sz="1000" b="1" dirty="0">
                <a:solidFill>
                  <a:schemeClr val="tx2"/>
                </a:solidFill>
              </a:rPr>
              <a:t>*Workshop</a:t>
            </a:r>
            <a:r>
              <a:rPr lang="fr-FR" sz="1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935563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2022</a:t>
            </a:r>
          </a:p>
        </p:txBody>
      </p:sp>
      <p:pic>
        <p:nvPicPr>
          <p:cNvPr id="18" name="Espace réservé du contenu 17">
            <a:extLst>
              <a:ext uri="{FF2B5EF4-FFF2-40B4-BE49-F238E27FC236}">
                <a16:creationId xmlns:a16="http://schemas.microsoft.com/office/drawing/2014/main" id="{1D4CF196-5477-F5BD-9845-00199B03A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2"/>
          <a:stretch/>
        </p:blipFill>
        <p:spPr>
          <a:xfrm>
            <a:off x="5683645" y="1628800"/>
            <a:ext cx="6113798" cy="3972509"/>
          </a:xfrm>
        </p:spPr>
      </p:pic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C4B926E-7409-6C9E-B755-49DFB62E1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15"/>
          <a:stretch/>
        </p:blipFill>
        <p:spPr>
          <a:xfrm>
            <a:off x="394557" y="1628800"/>
            <a:ext cx="5229642" cy="268156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4B9078D-5797-6892-1CC6-5C8459245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780549"/>
            <a:ext cx="3886200" cy="8973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3DB996-1F59-89D2-5060-5CA1E71FBE62}"/>
              </a:ext>
            </a:extLst>
          </p:cNvPr>
          <p:cNvSpPr/>
          <p:nvPr/>
        </p:nvSpPr>
        <p:spPr>
          <a:xfrm>
            <a:off x="5357457" y="2969580"/>
            <a:ext cx="306495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F8CA85-1456-EA60-C409-D7EB027E9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5793317"/>
            <a:ext cx="5105400" cy="419100"/>
          </a:xfrm>
          <a:prstGeom prst="rect">
            <a:avLst/>
          </a:prstGeom>
        </p:spPr>
      </p:pic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3377E097-1E5F-4A3F-F759-96A3CA77C119}"/>
              </a:ext>
            </a:extLst>
          </p:cNvPr>
          <p:cNvSpPr/>
          <p:nvPr/>
        </p:nvSpPr>
        <p:spPr>
          <a:xfrm>
            <a:off x="767408" y="5866994"/>
            <a:ext cx="864096" cy="271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77334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Application CJO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F6653-C3CA-727E-D1F5-44EE9A38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5558408" cy="1473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Version 4.3.1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Disponible depuis 1 mois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3899764"/>
            <a:ext cx="5578352" cy="1872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600" b="1" dirty="0"/>
              <a:t>Mise à jour structurelle  </a:t>
            </a:r>
            <a:r>
              <a:rPr lang="fr-FR" sz="4600" dirty="0"/>
              <a:t>:  </a:t>
            </a:r>
          </a:p>
          <a:p>
            <a:pPr>
              <a:buFontTx/>
              <a:buChar char="-"/>
            </a:pPr>
            <a:r>
              <a:rPr lang="fr-FR" sz="3800" dirty="0"/>
              <a:t>20 plugins</a:t>
            </a:r>
          </a:p>
          <a:p>
            <a:pPr>
              <a:buFontTx/>
              <a:buChar char="-"/>
            </a:pPr>
            <a:r>
              <a:rPr lang="fr-FR" sz="3800" dirty="0"/>
              <a:t>10 librairies </a:t>
            </a:r>
          </a:p>
          <a:p>
            <a:pPr>
              <a:buFontTx/>
              <a:buChar char="-"/>
            </a:pPr>
            <a:r>
              <a:rPr lang="fr-FR" sz="3800" dirty="0"/>
              <a:t>Bibliothèque et API pour envoi notifications « Push »</a:t>
            </a:r>
          </a:p>
          <a:p>
            <a:pPr>
              <a:buFontTx/>
              <a:buChar char="-"/>
            </a:pPr>
            <a:r>
              <a:rPr lang="fr-FR" sz="3800" dirty="0"/>
              <a:t>Ajout 10 classifications infantiles &amp; 9 adultes</a:t>
            </a:r>
          </a:p>
          <a:p>
            <a:pPr>
              <a:buFontTx/>
              <a:buChar char="-"/>
            </a:pPr>
            <a:r>
              <a:rPr lang="fr-FR" sz="3800" dirty="0"/>
              <a:t>Correction de coquilles</a:t>
            </a:r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355F416-6127-426E-BD8A-22058208B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595513"/>
            <a:ext cx="1498600" cy="32435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22E4C61-4C13-C02E-40D1-45EDF454F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40" y="1599323"/>
            <a:ext cx="1496695" cy="3239770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74FC8C9-4611-9186-B105-11E750705F7D}"/>
              </a:ext>
            </a:extLst>
          </p:cNvPr>
          <p:cNvCxnSpPr/>
          <p:nvPr/>
        </p:nvCxnSpPr>
        <p:spPr>
          <a:xfrm>
            <a:off x="7733205" y="3841481"/>
            <a:ext cx="114935" cy="3340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924B1FB-030D-3FBE-0256-6813ADEB33E4}"/>
              </a:ext>
            </a:extLst>
          </p:cNvPr>
          <p:cNvCxnSpPr/>
          <p:nvPr/>
        </p:nvCxnSpPr>
        <p:spPr>
          <a:xfrm>
            <a:off x="9674311" y="3917783"/>
            <a:ext cx="114935" cy="3340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4A41D7B-907C-CBCA-4462-FBC169048CB1}"/>
              </a:ext>
            </a:extLst>
          </p:cNvPr>
          <p:cNvSpPr txBox="1">
            <a:spLocks/>
          </p:cNvSpPr>
          <p:nvPr/>
        </p:nvSpPr>
        <p:spPr>
          <a:xfrm>
            <a:off x="7104112" y="5091620"/>
            <a:ext cx="3902224" cy="7820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Notes utilisateurs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4,0 / 5 sur </a:t>
            </a:r>
            <a:r>
              <a:rPr lang="fr-FR" i="1" dirty="0"/>
              <a:t>Apple Store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4,8 / 5 sur </a:t>
            </a:r>
            <a:r>
              <a:rPr lang="fr-FR" i="1" dirty="0"/>
              <a:t>Android Store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67926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Bourse Voyage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F6653-C3CA-727E-D1F5-44EE9A38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599" y="1595513"/>
            <a:ext cx="7430617" cy="1473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Nouveauté 2023 :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2 bourses de mobilité 10 000 euros chacune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3899765"/>
            <a:ext cx="5578352" cy="1473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600" b="1" dirty="0"/>
              <a:t>Cible </a:t>
            </a:r>
            <a:r>
              <a:rPr lang="fr-FR" sz="4600" dirty="0"/>
              <a:t>: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3800" dirty="0"/>
              <a:t>-    Projet mobilité clinique et/ou recherche</a:t>
            </a:r>
          </a:p>
          <a:p>
            <a:pPr>
              <a:buFontTx/>
              <a:buChar char="-"/>
            </a:pPr>
            <a:r>
              <a:rPr lang="fr-FR" sz="3800" dirty="0"/>
              <a:t>Durée de 1 an</a:t>
            </a:r>
          </a:p>
          <a:p>
            <a:pPr>
              <a:buFontTx/>
              <a:buChar char="-"/>
            </a:pPr>
            <a:r>
              <a:rPr lang="fr-FR" sz="3800" dirty="0"/>
              <a:t>Assistant / Chef de Clinique ou jeune installé</a:t>
            </a:r>
          </a:p>
          <a:p>
            <a:pPr marL="0" indent="0">
              <a:buNone/>
            </a:pPr>
            <a:endParaRPr lang="fr-FR" sz="3800" dirty="0"/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13" name="Image 12" descr="Une image contenant texte, horloge, signe, peinture&#10;&#10;Description générée automatiquement">
            <a:extLst>
              <a:ext uri="{FF2B5EF4-FFF2-40B4-BE49-F238E27FC236}">
                <a16:creationId xmlns:a16="http://schemas.microsoft.com/office/drawing/2014/main" id="{E1FCA713-E15D-B186-C17B-F5F05D542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333" y="1470870"/>
            <a:ext cx="2393950" cy="2310765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EFB1EE-B723-98CC-EE52-E20D971E3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203" y="4941995"/>
            <a:ext cx="3561080" cy="8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269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Projet : Livre / Fiches en Traumatologie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F6653-C3CA-727E-D1F5-44EE9A38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5558408" cy="1473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Horizon fin 2024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Aide-mémoire traumatologie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SOFCOT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3899764"/>
            <a:ext cx="5578352" cy="1872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600" b="1" dirty="0"/>
              <a:t>Cible :</a:t>
            </a:r>
            <a:endParaRPr lang="fr-FR" sz="4600" dirty="0"/>
          </a:p>
          <a:p>
            <a:pPr>
              <a:buFontTx/>
              <a:buChar char="-"/>
            </a:pPr>
            <a:r>
              <a:rPr lang="fr-FR" sz="3800" dirty="0"/>
              <a:t>Interne en formation, DJ et jeunes chefs / installés </a:t>
            </a:r>
          </a:p>
          <a:p>
            <a:pPr marL="0" indent="0">
              <a:buNone/>
            </a:pPr>
            <a:r>
              <a:rPr lang="fr-FR" sz="4000" b="1" dirty="0"/>
              <a:t>Format :</a:t>
            </a:r>
          </a:p>
          <a:p>
            <a:pPr>
              <a:buFontTx/>
              <a:buChar char="-"/>
            </a:pPr>
            <a:r>
              <a:rPr lang="fr-FR" sz="4000" dirty="0"/>
              <a:t>Poche </a:t>
            </a:r>
          </a:p>
          <a:p>
            <a:pPr>
              <a:buFontTx/>
              <a:buChar char="-"/>
            </a:pPr>
            <a:r>
              <a:rPr lang="fr-FR" sz="4000" dirty="0"/>
              <a:t>55 fiches</a:t>
            </a:r>
          </a:p>
          <a:p>
            <a:pPr>
              <a:buFontTx/>
              <a:buChar char="-"/>
            </a:pPr>
            <a:endParaRPr lang="fr-FR" sz="4000" dirty="0"/>
          </a:p>
          <a:p>
            <a:pPr marL="0" indent="0">
              <a:buNone/>
            </a:pPr>
            <a:endParaRPr lang="fr-FR" sz="3800" dirty="0"/>
          </a:p>
          <a:p>
            <a:pPr>
              <a:buFontTx/>
              <a:buChar char="-"/>
            </a:pPr>
            <a:endParaRPr lang="fr-FR" sz="3800" dirty="0"/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B7CD3C-C678-0F5A-3FB6-C853D57CC2B2}"/>
              </a:ext>
            </a:extLst>
          </p:cNvPr>
          <p:cNvSpPr txBox="1"/>
          <p:nvPr/>
        </p:nvSpPr>
        <p:spPr>
          <a:xfrm>
            <a:off x="7608168" y="1595513"/>
            <a:ext cx="398802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Indications</a:t>
            </a:r>
          </a:p>
          <a:p>
            <a:r>
              <a:rPr lang="fr-FR" sz="2400" dirty="0">
                <a:solidFill>
                  <a:schemeClr val="tx2"/>
                </a:solidFill>
              </a:rPr>
              <a:t>Moyens de prise en charge</a:t>
            </a:r>
          </a:p>
          <a:p>
            <a:r>
              <a:rPr lang="fr-FR" sz="2400" dirty="0">
                <a:solidFill>
                  <a:schemeClr val="tx2"/>
                </a:solidFill>
              </a:rPr>
              <a:t>Durée de consolidation</a:t>
            </a:r>
          </a:p>
          <a:p>
            <a:r>
              <a:rPr lang="fr-FR" sz="2400" dirty="0">
                <a:solidFill>
                  <a:schemeClr val="tx2"/>
                </a:solidFill>
              </a:rPr>
              <a:t>Complication</a:t>
            </a:r>
          </a:p>
          <a:p>
            <a:r>
              <a:rPr lang="fr-FR" sz="2400" dirty="0">
                <a:solidFill>
                  <a:schemeClr val="tx2"/>
                </a:solidFill>
              </a:rPr>
              <a:t>Rééducation…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9D160A-1DA5-4F10-0909-CAFD1EBCF6AC}"/>
              </a:ext>
            </a:extLst>
          </p:cNvPr>
          <p:cNvSpPr txBox="1"/>
          <p:nvPr/>
        </p:nvSpPr>
        <p:spPr>
          <a:xfrm>
            <a:off x="7653064" y="4494311"/>
            <a:ext cx="392933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Appel à candidature / Sollicitations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D09756-0DDB-B4A5-C915-69982A94EFB0}"/>
              </a:ext>
            </a:extLst>
          </p:cNvPr>
          <p:cNvSpPr txBox="1"/>
          <p:nvPr/>
        </p:nvSpPr>
        <p:spPr>
          <a:xfrm>
            <a:off x="7680176" y="5373216"/>
            <a:ext cx="390222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chemeClr val="tx2"/>
                </a:solidFill>
              </a:rPr>
              <a:t>connectioncjortho@gmail.com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1FEFDB62-985D-D83E-1CC7-CBE780FC8CC3}"/>
              </a:ext>
            </a:extLst>
          </p:cNvPr>
          <p:cNvSpPr/>
          <p:nvPr/>
        </p:nvSpPr>
        <p:spPr>
          <a:xfrm>
            <a:off x="6672064" y="4561408"/>
            <a:ext cx="81837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6FC59293-E78F-C4C8-48E3-38471829097B}"/>
              </a:ext>
            </a:extLst>
          </p:cNvPr>
          <p:cNvSpPr/>
          <p:nvPr/>
        </p:nvSpPr>
        <p:spPr>
          <a:xfrm>
            <a:off x="6672064" y="5445224"/>
            <a:ext cx="81837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B5DB49C9-E6C3-3AC0-4E33-63436D1C23B3}"/>
              </a:ext>
            </a:extLst>
          </p:cNvPr>
          <p:cNvSpPr/>
          <p:nvPr/>
        </p:nvSpPr>
        <p:spPr>
          <a:xfrm>
            <a:off x="6456040" y="2171572"/>
            <a:ext cx="81837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9923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Bureaux et séminaires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A6A76D-6AC7-8340-85C8-17EC9057D7E8}"/>
              </a:ext>
            </a:extLst>
          </p:cNvPr>
          <p:cNvSpPr txBox="1"/>
          <p:nvPr/>
        </p:nvSpPr>
        <p:spPr>
          <a:xfrm>
            <a:off x="7464152" y="6389390"/>
            <a:ext cx="160492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P. </a:t>
            </a:r>
            <a:r>
              <a:rPr lang="fr-FR" sz="2400" dirty="0" err="1">
                <a:solidFill>
                  <a:schemeClr val="tx2"/>
                </a:solidFill>
              </a:rPr>
              <a:t>Journeau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301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Enquête Docteur Junior 1</a:t>
            </a:r>
            <a:r>
              <a:rPr lang="fr-FR" baseline="30000" dirty="0"/>
              <a:t>ère</a:t>
            </a:r>
            <a:r>
              <a:rPr lang="fr-FR" dirty="0"/>
              <a:t> année</a:t>
            </a:r>
          </a:p>
        </p:txBody>
      </p:sp>
      <p:pic>
        <p:nvPicPr>
          <p:cNvPr id="14" name="Espace réservé du contenu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DEB67CB-6980-A25A-9639-14A6384AC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66" y="1595513"/>
            <a:ext cx="4729134" cy="4568825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23392" y="1772816"/>
            <a:ext cx="5558408" cy="1800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Enquête nationale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108 DJ / 89 réponses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>
                <a:sym typeface="Wingdings" pitchFamily="2" charset="2"/>
              </a:rPr>
              <a:t> 82,4 %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01540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Socio-démographique</a:t>
            </a:r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BE4BC362-2CC5-61E5-7F98-3890465E9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429227"/>
            <a:ext cx="2857500" cy="2705100"/>
          </a:xfr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56FBF549-B0DE-351A-E36B-425DF569A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857" y="2007077"/>
            <a:ext cx="2362200" cy="7747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A1F9D8B-61F9-F4A4-B372-A47568E0F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3717032"/>
            <a:ext cx="2489200" cy="25273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432E096-427C-B5E6-18F6-44E73EB39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20" y="2340010"/>
            <a:ext cx="1562100" cy="1993900"/>
          </a:xfrm>
          <a:prstGeom prst="rect">
            <a:avLst/>
          </a:prstGeom>
        </p:spPr>
      </p:pic>
      <p:pic>
        <p:nvPicPr>
          <p:cNvPr id="24" name="Image 23" descr="Une image contenant texte&#10;&#10;Description générée automatiquement">
            <a:extLst>
              <a:ext uri="{FF2B5EF4-FFF2-40B4-BE49-F238E27FC236}">
                <a16:creationId xmlns:a16="http://schemas.microsoft.com/office/drawing/2014/main" id="{10EBA1AB-697F-B1B2-5A35-371AA3552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56" y="4315420"/>
            <a:ext cx="3035300" cy="1993900"/>
          </a:xfrm>
          <a:prstGeom prst="rect">
            <a:avLst/>
          </a:prstGeom>
        </p:spPr>
      </p:pic>
      <p:pic>
        <p:nvPicPr>
          <p:cNvPr id="26" name="Image 2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58850D8-4FDC-2C78-7B3B-014687122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988" y="4322226"/>
            <a:ext cx="1206500" cy="952500"/>
          </a:xfrm>
          <a:prstGeom prst="rect">
            <a:avLst/>
          </a:prstGeom>
        </p:spPr>
      </p:pic>
      <p:pic>
        <p:nvPicPr>
          <p:cNvPr id="28" name="Image 27" descr="Une image contenant texte&#10;&#10;Description générée automatiquement">
            <a:extLst>
              <a:ext uri="{FF2B5EF4-FFF2-40B4-BE49-F238E27FC236}">
                <a16:creationId xmlns:a16="http://schemas.microsoft.com/office/drawing/2014/main" id="{620BEBC0-3A77-F645-F489-67EBA5453F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988" y="2348880"/>
            <a:ext cx="30099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601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Choix du terrain de stage</a:t>
            </a:r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4B799629-79F5-80ED-DFE6-3C54AAA75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208748"/>
            <a:ext cx="2552700" cy="2654300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5558408" cy="1473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Méthode d’appariement satisfaisante  ?</a:t>
            </a:r>
            <a:endParaRPr lang="fr-FR" dirty="0"/>
          </a:p>
        </p:txBody>
      </p: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48AE7B8-89ED-350A-545B-EDEA163FD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04" y="3429000"/>
            <a:ext cx="3124200" cy="2514600"/>
          </a:xfrm>
          <a:prstGeom prst="rect">
            <a:avLst/>
          </a:prstGeom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9CDED144-345B-5B77-0E0C-8ED4D091B858}"/>
              </a:ext>
            </a:extLst>
          </p:cNvPr>
          <p:cNvSpPr txBox="1">
            <a:spLocks/>
          </p:cNvSpPr>
          <p:nvPr/>
        </p:nvSpPr>
        <p:spPr>
          <a:xfrm>
            <a:off x="7464152" y="2840386"/>
            <a:ext cx="3432112" cy="736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Si non, pourquoi ?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C8CC2B9-CFA3-1B24-77EB-3ECCEACD1A40}"/>
              </a:ext>
            </a:extLst>
          </p:cNvPr>
          <p:cNvSpPr txBox="1"/>
          <p:nvPr/>
        </p:nvSpPr>
        <p:spPr>
          <a:xfrm>
            <a:off x="7477920" y="4090518"/>
            <a:ext cx="3219664" cy="147732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- Problème de connexion Siimop</a:t>
            </a:r>
          </a:p>
          <a:p>
            <a:endParaRPr lang="fr-FR" dirty="0">
              <a:solidFill>
                <a:schemeClr val="tx2"/>
              </a:solidFill>
            </a:endParaRPr>
          </a:p>
          <a:p>
            <a:r>
              <a:rPr lang="fr-FR" dirty="0">
                <a:solidFill>
                  <a:schemeClr val="tx2"/>
                </a:solidFill>
              </a:rPr>
              <a:t>- Procédure faux semblant </a:t>
            </a:r>
          </a:p>
          <a:p>
            <a:endParaRPr lang="fr-FR" dirty="0">
              <a:solidFill>
                <a:schemeClr val="tx2"/>
              </a:solidFill>
            </a:endParaRPr>
          </a:p>
          <a:p>
            <a:r>
              <a:rPr lang="fr-FR" dirty="0">
                <a:solidFill>
                  <a:schemeClr val="tx2"/>
                </a:solidFill>
              </a:rPr>
              <a:t>- Déjà joué d’avance</a:t>
            </a:r>
          </a:p>
        </p:txBody>
      </p:sp>
    </p:spTree>
    <p:extLst>
      <p:ext uri="{BB962C8B-B14F-4D97-AF65-F5344CB8AC3E}">
        <p14:creationId xmlns:p14="http://schemas.microsoft.com/office/powerpoint/2010/main" val="33087452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Choix du terrain de stage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5774432" cy="114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sz="2500" b="1" dirty="0"/>
              <a:t>Lieu du terrain de stage ?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sz="2500" b="1" dirty="0"/>
              <a:t>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4AB7063-4E43-9125-7EB1-B68BD5483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068960"/>
            <a:ext cx="764178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784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Choix du terrain de stage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5774432" cy="114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sz="2500" b="1" dirty="0"/>
              <a:t>Lieu du terrain de stage ?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sz="2500" b="1" dirty="0"/>
              <a:t>Possibilité de faire un inter chu ? Durée ?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4AB7063-4E43-9125-7EB1-B68BD5483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068960"/>
            <a:ext cx="7641780" cy="266429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8D20AB8-AD6C-244E-12A5-20F80AB66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482" y="1512963"/>
            <a:ext cx="2362200" cy="24511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2E59761-FC4E-703C-EDC1-5B305EB47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499" y="1655121"/>
            <a:ext cx="584200" cy="5334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46E27C8-BA44-49BE-F4B6-7AB8D2D4D1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/>
          <a:stretch/>
        </p:blipFill>
        <p:spPr>
          <a:xfrm>
            <a:off x="8040216" y="3930228"/>
            <a:ext cx="2603500" cy="2451100"/>
          </a:xfrm>
          <a:prstGeom prst="rect">
            <a:avLst/>
          </a:prstGeom>
        </p:spPr>
      </p:pic>
      <p:pic>
        <p:nvPicPr>
          <p:cNvPr id="30" name="Image 29" descr="Une image contenant texte&#10;&#10;Description générée automatiquement">
            <a:extLst>
              <a:ext uri="{FF2B5EF4-FFF2-40B4-BE49-F238E27FC236}">
                <a16:creationId xmlns:a16="http://schemas.microsoft.com/office/drawing/2014/main" id="{3AAAB3C6-3F6A-B6AD-5C66-C89B1F81A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499" y="3863269"/>
            <a:ext cx="16637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477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Durée du stage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4"/>
            <a:ext cx="5558408" cy="749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Satisfait de la durée de 1 an ?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588EE1-0CBC-D1F2-62DC-0FF826798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8" y="2807818"/>
            <a:ext cx="2590800" cy="2565400"/>
          </a:xfrm>
          <a:prstGeom prst="rect">
            <a:avLst/>
          </a:prstGeom>
        </p:spPr>
      </p:pic>
      <p:pic>
        <p:nvPicPr>
          <p:cNvPr id="11" name="Espace réservé du contenu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F48E1724-999F-EEEB-7C8E-A429011C8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16" y="3341218"/>
            <a:ext cx="2057400" cy="749300"/>
          </a:xfrm>
        </p:spPr>
      </p:pic>
    </p:spTree>
    <p:extLst>
      <p:ext uri="{BB962C8B-B14F-4D97-AF65-F5344CB8AC3E}">
        <p14:creationId xmlns:p14="http://schemas.microsoft.com/office/powerpoint/2010/main" val="19347069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Durée du stage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4"/>
            <a:ext cx="5558408" cy="749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Satisfait de la durée de 1 an ?</a:t>
            </a:r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9CDED144-345B-5B77-0E0C-8ED4D091B858}"/>
              </a:ext>
            </a:extLst>
          </p:cNvPr>
          <p:cNvSpPr txBox="1">
            <a:spLocks/>
          </p:cNvSpPr>
          <p:nvPr/>
        </p:nvSpPr>
        <p:spPr>
          <a:xfrm>
            <a:off x="7010186" y="2604494"/>
            <a:ext cx="3432112" cy="736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Si non pourquoi ?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C8CC2B9-CFA3-1B24-77EB-3ECCEACD1A40}"/>
              </a:ext>
            </a:extLst>
          </p:cNvPr>
          <p:cNvSpPr txBox="1"/>
          <p:nvPr/>
        </p:nvSpPr>
        <p:spPr>
          <a:xfrm>
            <a:off x="6716843" y="3461967"/>
            <a:ext cx="5167890" cy="258532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tx2"/>
                </a:solidFill>
              </a:rPr>
              <a:t>Ferme la possibilité de découvrir d’autres services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tx2"/>
                </a:solidFill>
              </a:rPr>
              <a:t>Empêche les inter chu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tx2"/>
                </a:solidFill>
              </a:rPr>
              <a:t>Diminue la possibilité d’accéder à certains terrains</a:t>
            </a:r>
            <a:br>
              <a:rPr lang="fr-FR" dirty="0">
                <a:solidFill>
                  <a:schemeClr val="tx2"/>
                </a:solidFill>
              </a:rPr>
            </a:br>
            <a:r>
              <a:rPr lang="fr-FR" dirty="0">
                <a:solidFill>
                  <a:schemeClr val="tx2"/>
                </a:solidFill>
              </a:rPr>
              <a:t>de stage « vieux semestre »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tx2"/>
                </a:solidFill>
              </a:rPr>
              <a:t>4 ans d’internat trop court pour passer dans des </a:t>
            </a:r>
          </a:p>
          <a:p>
            <a:r>
              <a:rPr lang="fr-FR" dirty="0">
                <a:solidFill>
                  <a:schemeClr val="tx2"/>
                </a:solidFill>
              </a:rPr>
              <a:t>     stages différents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588EE1-0CBC-D1F2-62DC-0FF826798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8" y="2807818"/>
            <a:ext cx="2590800" cy="2565400"/>
          </a:xfrm>
          <a:prstGeom prst="rect">
            <a:avLst/>
          </a:prstGeom>
        </p:spPr>
      </p:pic>
      <p:pic>
        <p:nvPicPr>
          <p:cNvPr id="11" name="Espace réservé du contenu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F48E1724-999F-EEEB-7C8E-A429011C8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16" y="3341218"/>
            <a:ext cx="2057400" cy="749300"/>
          </a:xfrm>
        </p:spPr>
      </p:pic>
    </p:spTree>
    <p:extLst>
      <p:ext uri="{BB962C8B-B14F-4D97-AF65-F5344CB8AC3E}">
        <p14:creationId xmlns:p14="http://schemas.microsoft.com/office/powerpoint/2010/main" val="1321691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Gardes internes / séniors ?</a:t>
            </a:r>
          </a:p>
        </p:txBody>
      </p:sp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63933730-2E91-A160-3438-53CD646BC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429000"/>
            <a:ext cx="2540000" cy="2540000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4"/>
            <a:ext cx="5558408" cy="114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b="1" dirty="0"/>
              <a:t>Avez-vous réalisé des gardes internes ?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9D5C6DF2-E76C-2FA5-4E3A-E2A96B0E2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392" y="3429000"/>
            <a:ext cx="14732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540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Gardes internes / séniors ?</a:t>
            </a:r>
          </a:p>
        </p:txBody>
      </p:sp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63933730-2E91-A160-3438-53CD646BC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429000"/>
            <a:ext cx="2540000" cy="2540000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4"/>
            <a:ext cx="5558408" cy="114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b="1" dirty="0"/>
              <a:t>Avez-vous réalisé des gardes internes 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b="1" dirty="0"/>
              <a:t>Avez-vous réalisé des gardes de sénior ?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9D5C6DF2-E76C-2FA5-4E3A-E2A96B0E2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392" y="3429000"/>
            <a:ext cx="1473200" cy="8255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2FEC7D2-157B-0C81-90AD-95F7C9AC7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50" y="3556000"/>
            <a:ext cx="2425700" cy="2413000"/>
          </a:xfrm>
          <a:prstGeom prst="rect">
            <a:avLst/>
          </a:prstGeom>
        </p:spPr>
      </p:pic>
      <p:pic>
        <p:nvPicPr>
          <p:cNvPr id="21" name="Image 20" descr="Une image contenant texte&#10;&#10;Description générée automatiquement">
            <a:extLst>
              <a:ext uri="{FF2B5EF4-FFF2-40B4-BE49-F238E27FC236}">
                <a16:creationId xmlns:a16="http://schemas.microsoft.com/office/drawing/2014/main" id="{4A742AD6-DF7C-080B-BA7A-B850D21DB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50" y="3429000"/>
            <a:ext cx="14351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116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Gardes internes / séniors ?</a:t>
            </a:r>
          </a:p>
        </p:txBody>
      </p:sp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63933730-2E91-A160-3438-53CD646BC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429000"/>
            <a:ext cx="2540000" cy="2540000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4"/>
            <a:ext cx="5558408" cy="114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b="1" dirty="0"/>
              <a:t>Avez-vous réalisé des gardes internes 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b="1" dirty="0"/>
              <a:t>Avez-vous réalisé des gardes de sénior ?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9D5C6DF2-E76C-2FA5-4E3A-E2A96B0E2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392" y="3429000"/>
            <a:ext cx="1473200" cy="8255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2FEC7D2-157B-0C81-90AD-95F7C9AC7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50" y="3556000"/>
            <a:ext cx="2425700" cy="2413000"/>
          </a:xfrm>
          <a:prstGeom prst="rect">
            <a:avLst/>
          </a:prstGeom>
        </p:spPr>
      </p:pic>
      <p:pic>
        <p:nvPicPr>
          <p:cNvPr id="21" name="Image 20" descr="Une image contenant texte&#10;&#10;Description générée automatiquement">
            <a:extLst>
              <a:ext uri="{FF2B5EF4-FFF2-40B4-BE49-F238E27FC236}">
                <a16:creationId xmlns:a16="http://schemas.microsoft.com/office/drawing/2014/main" id="{4A742AD6-DF7C-080B-BA7A-B850D21DB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50" y="3429000"/>
            <a:ext cx="1435100" cy="812800"/>
          </a:xfrm>
          <a:prstGeom prst="rect">
            <a:avLst/>
          </a:prstGeom>
        </p:spPr>
      </p:pic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5E633E15-9D88-FAB1-8A45-7E7C89696BFB}"/>
              </a:ext>
            </a:extLst>
          </p:cNvPr>
          <p:cNvSpPr txBox="1">
            <a:spLocks/>
          </p:cNvSpPr>
          <p:nvPr/>
        </p:nvSpPr>
        <p:spPr>
          <a:xfrm>
            <a:off x="8904312" y="3549402"/>
            <a:ext cx="3108601" cy="571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Si non, pourquoi ?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83B4F7D-02AD-B417-54F1-BDE90FC04DFF}"/>
              </a:ext>
            </a:extLst>
          </p:cNvPr>
          <p:cNvSpPr txBox="1"/>
          <p:nvPr/>
        </p:nvSpPr>
        <p:spPr>
          <a:xfrm>
            <a:off x="7555408" y="4221088"/>
            <a:ext cx="4558940" cy="2126864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dirty="0">
                <a:solidFill>
                  <a:schemeClr val="tx2"/>
                </a:solidFill>
              </a:rPr>
              <a:t>Non autorisé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dirty="0">
                <a:solidFill>
                  <a:schemeClr val="tx2"/>
                </a:solidFill>
              </a:rPr>
              <a:t>Difficulté logistique pour doubler les gardes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dirty="0">
                <a:solidFill>
                  <a:schemeClr val="tx2"/>
                </a:solidFill>
              </a:rPr>
              <a:t>Le CHU et l’ARS ne savent pas comment </a:t>
            </a:r>
            <a:br>
              <a:rPr lang="fr-FR" dirty="0">
                <a:solidFill>
                  <a:schemeClr val="tx2"/>
                </a:solidFill>
              </a:rPr>
            </a:br>
            <a:r>
              <a:rPr lang="fr-FR" dirty="0">
                <a:solidFill>
                  <a:schemeClr val="tx2"/>
                </a:solidFill>
              </a:rPr>
              <a:t>nous payer, ni le sénior qui double la garde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dirty="0">
                <a:solidFill>
                  <a:schemeClr val="tx2"/>
                </a:solidFill>
              </a:rPr>
              <a:t>Pas assez d’interne</a:t>
            </a:r>
          </a:p>
        </p:txBody>
      </p:sp>
    </p:spTree>
    <p:extLst>
      <p:ext uri="{BB962C8B-B14F-4D97-AF65-F5344CB8AC3E}">
        <p14:creationId xmlns:p14="http://schemas.microsoft.com/office/powerpoint/2010/main" val="1101626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C661A-6BE1-1F4E-A516-51A53F30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Bureau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79498A-26A6-E24C-A691-FFEBF86FD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720" y="1556792"/>
            <a:ext cx="4838328" cy="4569371"/>
          </a:xfrm>
        </p:spPr>
        <p:txBody>
          <a:bodyPr>
            <a:normAutofit/>
          </a:bodyPr>
          <a:lstStyle/>
          <a:p>
            <a:r>
              <a:rPr lang="fr-FR" dirty="0"/>
              <a:t>Lundi matin</a:t>
            </a:r>
          </a:p>
          <a:p>
            <a:r>
              <a:rPr lang="fr-FR" dirty="0"/>
              <a:t>4 réunions par an</a:t>
            </a:r>
          </a:p>
          <a:p>
            <a:r>
              <a:rPr lang="fr-FR" dirty="0"/>
              <a:t>Commissions multiples</a:t>
            </a:r>
          </a:p>
          <a:p>
            <a:pPr lvl="1"/>
            <a:r>
              <a:rPr lang="fr-FR" dirty="0"/>
              <a:t>R3C</a:t>
            </a:r>
          </a:p>
          <a:p>
            <a:pPr lvl="1"/>
            <a:r>
              <a:rPr lang="fr-FR" dirty="0"/>
              <a:t>R2C</a:t>
            </a:r>
          </a:p>
          <a:p>
            <a:pPr lvl="1"/>
            <a:r>
              <a:rPr lang="fr-FR" dirty="0"/>
              <a:t>Examen DES</a:t>
            </a:r>
          </a:p>
          <a:p>
            <a:pPr lvl="1"/>
            <a:r>
              <a:rPr lang="fr-FR" dirty="0"/>
              <a:t>…………..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65491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Consultation / Bloc ?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94EE671-BAC3-B708-3C55-4F9029577686}"/>
              </a:ext>
            </a:extLst>
          </p:cNvPr>
          <p:cNvSpPr txBox="1">
            <a:spLocks/>
          </p:cNvSpPr>
          <p:nvPr/>
        </p:nvSpPr>
        <p:spPr>
          <a:xfrm>
            <a:off x="609600" y="1925960"/>
            <a:ext cx="5558408" cy="1473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800" b="1" dirty="0"/>
              <a:t>Consultation en autonomie ?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FR" dirty="0"/>
              <a:t>Oui traumato et orthopédie </a:t>
            </a:r>
            <a:r>
              <a:rPr lang="fr-FR" b="1" dirty="0"/>
              <a:t>48,9%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fr-FR" dirty="0"/>
              <a:t>Oui uniquement traumato </a:t>
            </a:r>
            <a:r>
              <a:rPr lang="fr-FR" b="1" dirty="0"/>
              <a:t>35,2%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fr-FR" dirty="0"/>
              <a:t>Non </a:t>
            </a:r>
            <a:r>
              <a:rPr lang="fr-FR" b="1" dirty="0"/>
              <a:t>10,2%</a:t>
            </a:r>
          </a:p>
        </p:txBody>
      </p:sp>
    </p:spTree>
    <p:extLst>
      <p:ext uri="{BB962C8B-B14F-4D97-AF65-F5344CB8AC3E}">
        <p14:creationId xmlns:p14="http://schemas.microsoft.com/office/powerpoint/2010/main" val="9797561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Consultation / Bloc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925960"/>
            <a:ext cx="5558408" cy="1473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800" b="1" dirty="0"/>
              <a:t>Consultation en autonomie ?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FR" dirty="0"/>
              <a:t>Oui traumato et orthopédie </a:t>
            </a:r>
            <a:r>
              <a:rPr lang="fr-FR" b="1" dirty="0"/>
              <a:t>48,9%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fr-FR" dirty="0"/>
              <a:t>Oui uniquement traumato </a:t>
            </a:r>
            <a:r>
              <a:rPr lang="fr-FR" b="1" dirty="0"/>
              <a:t>35,2%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fr-FR" dirty="0"/>
              <a:t>Non </a:t>
            </a:r>
            <a:r>
              <a:rPr lang="fr-FR" b="1" dirty="0"/>
              <a:t>10,2%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3899765"/>
            <a:ext cx="5578352" cy="1473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500" b="1" dirty="0"/>
              <a:t>Chirurgie en complète autonomie ?</a:t>
            </a:r>
            <a:r>
              <a:rPr lang="fr-FR" sz="4500" dirty="0"/>
              <a:t>    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fr-FR" sz="3800" dirty="0"/>
              <a:t>Oui traumato et orthopédie </a:t>
            </a:r>
            <a:r>
              <a:rPr lang="fr-FR" sz="3800" b="1" dirty="0"/>
              <a:t>55,7%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fr-FR" sz="3800" dirty="0"/>
              <a:t>Oui uniquement traumato </a:t>
            </a:r>
            <a:r>
              <a:rPr lang="fr-FR" sz="3800" b="1" dirty="0"/>
              <a:t>34,1%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fr-FR" sz="3800" dirty="0"/>
              <a:t>Non </a:t>
            </a:r>
            <a:r>
              <a:rPr lang="fr-FR" sz="3800" b="1" dirty="0"/>
              <a:t>6,8%</a:t>
            </a:r>
          </a:p>
        </p:txBody>
      </p:sp>
    </p:spTree>
    <p:extLst>
      <p:ext uri="{BB962C8B-B14F-4D97-AF65-F5344CB8AC3E}">
        <p14:creationId xmlns:p14="http://schemas.microsoft.com/office/powerpoint/2010/main" val="37978771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Après les 2 ans de Docteur Junior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4"/>
            <a:ext cx="5558408" cy="114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Pensez-vous être prêt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sans post internat ?</a:t>
            </a:r>
            <a:r>
              <a:rPr lang="fr-FR" dirty="0"/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pic>
        <p:nvPicPr>
          <p:cNvPr id="21" name="Espace réservé du contenu 13">
            <a:extLst>
              <a:ext uri="{FF2B5EF4-FFF2-40B4-BE49-F238E27FC236}">
                <a16:creationId xmlns:a16="http://schemas.microsoft.com/office/drawing/2014/main" id="{1900C1BF-EBD6-CEDD-D181-AF1DECACF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536" y="1556792"/>
            <a:ext cx="2501900" cy="2413000"/>
          </a:xfrm>
        </p:spPr>
      </p:pic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B7A17D3E-604B-77CC-F237-D2CBCF3D3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681" y="1648189"/>
            <a:ext cx="30734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03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Après les 2 ans de Docteur Junior ?</a:t>
            </a:r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E7CA06DE-7A46-832A-3287-2285E4955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536" y="1556792"/>
            <a:ext cx="2501900" cy="2413000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4"/>
            <a:ext cx="5558408" cy="114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Pensez-vous être prêt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sans post internat ?</a:t>
            </a:r>
            <a:r>
              <a:rPr lang="fr-FR" dirty="0"/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539923" y="2996952"/>
            <a:ext cx="5636568" cy="86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Que souhaitez vous faire après ?</a:t>
            </a:r>
            <a:r>
              <a:rPr lang="fr-FR" dirty="0"/>
              <a:t>  </a:t>
            </a:r>
          </a:p>
        </p:txBody>
      </p: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52060A0-1010-567B-5AF6-35624FAB0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681" y="1648189"/>
            <a:ext cx="3073400" cy="15621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06B1E1A-B989-CB71-64DE-6723250B1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0" y="3933056"/>
            <a:ext cx="7508776" cy="24259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AE2FEFD-6973-A22C-D8A2-F57796EE1A04}"/>
              </a:ext>
            </a:extLst>
          </p:cNvPr>
          <p:cNvSpPr txBox="1"/>
          <p:nvPr/>
        </p:nvSpPr>
        <p:spPr>
          <a:xfrm>
            <a:off x="4458737" y="5454352"/>
            <a:ext cx="1721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chemeClr val="tx2"/>
                </a:solidFill>
              </a:rPr>
              <a:t>Choix multiples possibles</a:t>
            </a:r>
          </a:p>
        </p:txBody>
      </p:sp>
    </p:spTree>
    <p:extLst>
      <p:ext uri="{BB962C8B-B14F-4D97-AF65-F5344CB8AC3E}">
        <p14:creationId xmlns:p14="http://schemas.microsoft.com/office/powerpoint/2010/main" val="35555171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Êtes vous satisfait de cette 1</a:t>
            </a:r>
            <a:r>
              <a:rPr lang="fr-FR" baseline="30000" dirty="0"/>
              <a:t>ère</a:t>
            </a:r>
            <a:r>
              <a:rPr lang="fr-FR" dirty="0"/>
              <a:t> année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10893" y="2080209"/>
            <a:ext cx="5558408" cy="26975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Note sur 5 :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5/5 : 29,5%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4/5 : 36;4%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3/5 : 20,5%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2/5 : 9,1%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1/5 : 4,5 %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E5ECB39-C8E3-C806-17CD-FAD8D743D2A1}"/>
              </a:ext>
            </a:extLst>
          </p:cNvPr>
          <p:cNvCxnSpPr/>
          <p:nvPr/>
        </p:nvCxnSpPr>
        <p:spPr>
          <a:xfrm>
            <a:off x="623392" y="3284984"/>
            <a:ext cx="55459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0E43ED-E496-D10F-BAD1-0B178D8470DE}"/>
              </a:ext>
            </a:extLst>
          </p:cNvPr>
          <p:cNvCxnSpPr/>
          <p:nvPr/>
        </p:nvCxnSpPr>
        <p:spPr>
          <a:xfrm>
            <a:off x="623392" y="3717032"/>
            <a:ext cx="55459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457D79F4-FB26-D7E9-335A-E32C969DA1C0}"/>
              </a:ext>
            </a:extLst>
          </p:cNvPr>
          <p:cNvSpPr txBox="1"/>
          <p:nvPr/>
        </p:nvSpPr>
        <p:spPr>
          <a:xfrm>
            <a:off x="4511822" y="2484185"/>
            <a:ext cx="1205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92D050"/>
                </a:solidFill>
              </a:rPr>
              <a:t>65,9%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6276FB-D90F-2061-C266-6C92CE3FF7E0}"/>
              </a:ext>
            </a:extLst>
          </p:cNvPr>
          <p:cNvSpPr txBox="1"/>
          <p:nvPr/>
        </p:nvSpPr>
        <p:spPr>
          <a:xfrm>
            <a:off x="4511823" y="3764525"/>
            <a:ext cx="1205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13,6%</a:t>
            </a:r>
          </a:p>
        </p:txBody>
      </p:sp>
    </p:spTree>
    <p:extLst>
      <p:ext uri="{BB962C8B-B14F-4D97-AF65-F5344CB8AC3E}">
        <p14:creationId xmlns:p14="http://schemas.microsoft.com/office/powerpoint/2010/main" val="34463746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Questions / Commentaires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F6653-C3CA-727E-D1F5-44EE9A38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10972800" cy="45306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fr-FR" sz="2400" b="1" dirty="0"/>
              <a:t>Trop de flou </a:t>
            </a:r>
            <a:r>
              <a:rPr lang="fr-FR" sz="2400" dirty="0"/>
              <a:t>dans l’organisation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400" dirty="0"/>
              <a:t>Interne ? Chef ? Sensation de </a:t>
            </a:r>
            <a:r>
              <a:rPr lang="fr-FR" sz="2400" b="1" dirty="0"/>
              <a:t>« boucher les trous »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400" dirty="0"/>
              <a:t>Phase de transition intéressante, </a:t>
            </a:r>
            <a:r>
              <a:rPr lang="fr-FR" sz="2400" b="1" dirty="0"/>
              <a:t>plutôt positif</a:t>
            </a:r>
            <a:r>
              <a:rPr lang="fr-FR" sz="2400" dirty="0"/>
              <a:t>, année formatrice (surtout en traumatologie)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400" dirty="0"/>
              <a:t>Problèmes de </a:t>
            </a:r>
            <a:r>
              <a:rPr lang="fr-FR" sz="2400" b="1" dirty="0"/>
              <a:t>financement 2</a:t>
            </a:r>
            <a:r>
              <a:rPr lang="fr-FR" sz="2400" b="1" baseline="30000" dirty="0"/>
              <a:t>ème</a:t>
            </a:r>
            <a:r>
              <a:rPr lang="fr-FR" sz="2400" b="1" dirty="0"/>
              <a:t> ligne d’astreinte </a:t>
            </a:r>
            <a:r>
              <a:rPr lang="fr-FR" sz="2400" dirty="0"/>
              <a:t>du sénior de seconde ligne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400" dirty="0"/>
              <a:t>Certains postes de Docteurs Juniors sont </a:t>
            </a:r>
            <a:r>
              <a:rPr lang="fr-FR" sz="2400" b="1" dirty="0"/>
              <a:t>« verrouillés »</a:t>
            </a:r>
            <a:r>
              <a:rPr lang="fr-FR" sz="2400" dirty="0"/>
              <a:t> malgré le Big </a:t>
            </a:r>
            <a:r>
              <a:rPr lang="fr-FR" sz="2400" dirty="0" err="1"/>
              <a:t>matching</a:t>
            </a:r>
            <a:endParaRPr lang="fr-FR" sz="2400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400" b="1" dirty="0"/>
              <a:t>Salaire bas </a:t>
            </a:r>
            <a:r>
              <a:rPr lang="fr-FR" sz="2400" dirty="0"/>
              <a:t>par rapport aux responsabilités</a:t>
            </a:r>
          </a:p>
        </p:txBody>
      </p:sp>
    </p:spTree>
    <p:extLst>
      <p:ext uri="{BB962C8B-B14F-4D97-AF65-F5344CB8AC3E}">
        <p14:creationId xmlns:p14="http://schemas.microsoft.com/office/powerpoint/2010/main" val="35534398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Cours AO 2022 et 2023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233903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L. Galois et JC Bel</a:t>
            </a:r>
          </a:p>
        </p:txBody>
      </p:sp>
    </p:spTree>
    <p:extLst>
      <p:ext uri="{BB962C8B-B14F-4D97-AF65-F5344CB8AC3E}">
        <p14:creationId xmlns:p14="http://schemas.microsoft.com/office/powerpoint/2010/main" val="17170007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33B70CF-69FB-458A-E059-C7A46D3E7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Cours hybride 2022</a:t>
            </a:r>
            <a:endParaRPr lang="fr-FR" dirty="0"/>
          </a:p>
        </p:txBody>
      </p:sp>
      <p:sp>
        <p:nvSpPr>
          <p:cNvPr id="15" name="Espace réservé du contenu 14">
            <a:extLst>
              <a:ext uri="{FF2B5EF4-FFF2-40B4-BE49-F238E27FC236}">
                <a16:creationId xmlns:a16="http://schemas.microsoft.com/office/drawing/2014/main" id="{EC314607-A387-D711-2C53-90D04DF5D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2000" b="1" dirty="0"/>
              <a:t>Internes PHASE SOCLE 2021</a:t>
            </a:r>
          </a:p>
          <a:p>
            <a:r>
              <a:rPr lang="fr-FR" sz="2000" dirty="0"/>
              <a:t>E-learning préalable + 2 jours en présentiel (LYON)</a:t>
            </a:r>
          </a:p>
          <a:p>
            <a:r>
              <a:rPr lang="fr-FR" dirty="0"/>
              <a:t>E-learning : 5 modules sur 4 semaines avant le cours présentiel</a:t>
            </a:r>
          </a:p>
          <a:p>
            <a:pPr lvl="1"/>
            <a:r>
              <a:rPr lang="fr-FR" dirty="0"/>
              <a:t>32 diaporamas sonorisés</a:t>
            </a:r>
          </a:p>
          <a:p>
            <a:endParaRPr lang="fr-FR" dirty="0"/>
          </a:p>
          <a:p>
            <a:r>
              <a:rPr lang="fr-FR" b="1" dirty="0"/>
              <a:t>Cours n°1 : 14-15 mars 2022</a:t>
            </a:r>
          </a:p>
          <a:p>
            <a:r>
              <a:rPr lang="fr-FR" b="1" dirty="0"/>
              <a:t>Cours n°2 : 16-17 mars 2022</a:t>
            </a:r>
          </a:p>
          <a:p>
            <a:pPr lvl="1"/>
            <a:r>
              <a:rPr lang="fr-FR" dirty="0"/>
              <a:t>Parcours biomécanique</a:t>
            </a:r>
          </a:p>
          <a:p>
            <a:pPr lvl="1"/>
            <a:r>
              <a:rPr lang="fr-FR" dirty="0"/>
              <a:t>Simulation (8 ateliers)</a:t>
            </a:r>
          </a:p>
          <a:p>
            <a:pPr lvl="1"/>
            <a:r>
              <a:rPr lang="fr-FR" dirty="0"/>
              <a:t>Discussion de dossiers</a:t>
            </a:r>
          </a:p>
          <a:p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638D1FD-1588-DE8D-E784-6A9DD4B4B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121" y="2919727"/>
            <a:ext cx="3440879" cy="2381481"/>
          </a:xfrm>
          <a:prstGeom prst="rect">
            <a:avLst/>
          </a:prstGeom>
        </p:spPr>
      </p:pic>
      <p:pic>
        <p:nvPicPr>
          <p:cNvPr id="17" name="Espace réservé du contenu 7" descr="Une image contenant plafond, intérieur, personne, plancher&#10;&#10;Description générée automatiquement">
            <a:extLst>
              <a:ext uri="{FF2B5EF4-FFF2-40B4-BE49-F238E27FC236}">
                <a16:creationId xmlns:a16="http://schemas.microsoft.com/office/drawing/2014/main" id="{27360F7E-44E8-8E04-0F3C-777833A05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59" r="-1" b="6639"/>
          <a:stretch/>
        </p:blipFill>
        <p:spPr>
          <a:xfrm>
            <a:off x="5544630" y="4504849"/>
            <a:ext cx="323418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7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3">
            <a:extLst>
              <a:ext uri="{FF2B5EF4-FFF2-40B4-BE49-F238E27FC236}">
                <a16:creationId xmlns:a16="http://schemas.microsoft.com/office/drawing/2014/main" id="{4A272910-C557-E845-5482-4E9F8AC1A866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6083644" cy="19117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8 ateliers de simulation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A167AD-5048-A6BA-A363-4490632C62AA}"/>
              </a:ext>
            </a:extLst>
          </p:cNvPr>
          <p:cNvSpPr txBox="1"/>
          <p:nvPr/>
        </p:nvSpPr>
        <p:spPr>
          <a:xfrm>
            <a:off x="484552" y="2492896"/>
            <a:ext cx="5022630" cy="36840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2400" dirty="0">
                <a:solidFill>
                  <a:schemeClr val="tx2"/>
                </a:solidFill>
              </a:rPr>
              <a:t>Vissage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2400" dirty="0">
                <a:solidFill>
                  <a:schemeClr val="tx2"/>
                </a:solidFill>
              </a:rPr>
              <a:t>Plaque à compression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2400" dirty="0">
                <a:solidFill>
                  <a:schemeClr val="tx2"/>
                </a:solidFill>
              </a:rPr>
              <a:t>Fixation externe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2400" dirty="0">
                <a:solidFill>
                  <a:schemeClr val="tx2"/>
                </a:solidFill>
              </a:rPr>
              <a:t>Enclouage de jambe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2400" dirty="0">
                <a:solidFill>
                  <a:schemeClr val="tx2"/>
                </a:solidFill>
              </a:rPr>
              <a:t>Planification </a:t>
            </a:r>
            <a:r>
              <a:rPr lang="fr-FR" sz="2400" dirty="0" err="1">
                <a:solidFill>
                  <a:schemeClr val="tx2"/>
                </a:solidFill>
              </a:rPr>
              <a:t>OstéoS</a:t>
            </a:r>
            <a:r>
              <a:rPr lang="fr-FR" sz="2400" dirty="0">
                <a:solidFill>
                  <a:schemeClr val="tx2"/>
                </a:solidFill>
              </a:rPr>
              <a:t>. Avant bras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2400" dirty="0">
                <a:solidFill>
                  <a:schemeClr val="tx2"/>
                </a:solidFill>
              </a:rPr>
              <a:t>Vis plaque dynamique de hanche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2400" dirty="0">
                <a:solidFill>
                  <a:schemeClr val="tx2"/>
                </a:solidFill>
              </a:rPr>
              <a:t>Haubanage olécranien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2400" dirty="0">
                <a:solidFill>
                  <a:schemeClr val="tx2"/>
                </a:solidFill>
              </a:rPr>
              <a:t>Fractures de cheville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Espace réservé du contenu 7" descr="Une image contenant plafond, intérieur, personne, plancher&#10;&#10;Description générée automatiquement">
            <a:extLst>
              <a:ext uri="{FF2B5EF4-FFF2-40B4-BE49-F238E27FC236}">
                <a16:creationId xmlns:a16="http://schemas.microsoft.com/office/drawing/2014/main" id="{F6CE630F-8EEE-AEDA-8D4C-714FB60C5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99" r="16599"/>
          <a:stretch/>
        </p:blipFill>
        <p:spPr>
          <a:xfrm>
            <a:off x="6083644" y="10"/>
            <a:ext cx="610835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650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021840-B1D0-032E-6248-77D1DA363DA2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6083644" cy="19117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Discussion de dossiers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93428CD-F581-D5E2-3054-9B8BA703C3AF}"/>
              </a:ext>
            </a:extLst>
          </p:cNvPr>
          <p:cNvSpPr txBox="1">
            <a:spLocks/>
          </p:cNvSpPr>
          <p:nvPr/>
        </p:nvSpPr>
        <p:spPr>
          <a:xfrm>
            <a:off x="484551" y="3054927"/>
            <a:ext cx="5467433" cy="3122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</a:rPr>
              <a:t>4 sessions </a:t>
            </a:r>
          </a:p>
          <a:p>
            <a:r>
              <a:rPr lang="en-US" sz="2400" dirty="0">
                <a:solidFill>
                  <a:schemeClr val="tx2"/>
                </a:solidFill>
              </a:rPr>
              <a:t>- </a:t>
            </a:r>
            <a:r>
              <a:rPr lang="fr-FR" sz="2400" dirty="0">
                <a:solidFill>
                  <a:schemeClr val="tx2"/>
                </a:solidFill>
              </a:rPr>
              <a:t>principes généraux</a:t>
            </a:r>
            <a:r>
              <a:rPr lang="en-US" sz="2400" dirty="0">
                <a:solidFill>
                  <a:schemeClr val="tx2"/>
                </a:solidFill>
              </a:rPr>
              <a:t>, classification, </a:t>
            </a:r>
            <a:r>
              <a:rPr lang="fr-FR" sz="2400" dirty="0">
                <a:solidFill>
                  <a:schemeClr val="tx2"/>
                </a:solidFill>
              </a:rPr>
              <a:t>stabilité</a:t>
            </a:r>
            <a:r>
              <a:rPr lang="en-US" sz="2400" dirty="0">
                <a:solidFill>
                  <a:schemeClr val="tx2"/>
                </a:solidFill>
              </a:rPr>
              <a:t>…</a:t>
            </a:r>
          </a:p>
          <a:p>
            <a:r>
              <a:rPr lang="en-US" sz="2400" dirty="0">
                <a:solidFill>
                  <a:schemeClr val="tx2"/>
                </a:solidFill>
              </a:rPr>
              <a:t>- </a:t>
            </a:r>
            <a:r>
              <a:rPr lang="fr-FR" sz="2400" dirty="0">
                <a:solidFill>
                  <a:schemeClr val="tx2"/>
                </a:solidFill>
              </a:rPr>
              <a:t>prise en </a:t>
            </a:r>
            <a:r>
              <a:rPr lang="en-US" sz="2400" dirty="0">
                <a:solidFill>
                  <a:schemeClr val="tx2"/>
                </a:solidFill>
              </a:rPr>
              <a:t>charge des fractures </a:t>
            </a:r>
            <a:r>
              <a:rPr lang="fr-FR" sz="2400" dirty="0">
                <a:solidFill>
                  <a:schemeClr val="tx2"/>
                </a:solidFill>
              </a:rPr>
              <a:t>diaphysaires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r>
              <a:rPr lang="fr-FR" sz="2400" dirty="0">
                <a:solidFill>
                  <a:schemeClr val="tx2"/>
                </a:solidFill>
              </a:rPr>
              <a:t>- prise en </a:t>
            </a:r>
            <a:r>
              <a:rPr lang="en-US" sz="2400" dirty="0">
                <a:solidFill>
                  <a:schemeClr val="tx2"/>
                </a:solidFill>
              </a:rPr>
              <a:t>charge des fractures </a:t>
            </a:r>
            <a:r>
              <a:rPr lang="fr-FR" sz="2400" dirty="0">
                <a:solidFill>
                  <a:schemeClr val="tx2"/>
                </a:solidFill>
              </a:rPr>
              <a:t>articulaires</a:t>
            </a:r>
            <a:r>
              <a:rPr lang="en-US" sz="2400" dirty="0">
                <a:solidFill>
                  <a:schemeClr val="tx2"/>
                </a:solidFill>
              </a:rPr>
              <a:t> (1)</a:t>
            </a:r>
          </a:p>
          <a:p>
            <a:r>
              <a:rPr lang="fr-FR" sz="2400" dirty="0">
                <a:solidFill>
                  <a:schemeClr val="tx2"/>
                </a:solidFill>
              </a:rPr>
              <a:t>- prise en </a:t>
            </a:r>
            <a:r>
              <a:rPr lang="en-US" sz="2400" dirty="0">
                <a:solidFill>
                  <a:schemeClr val="tx2"/>
                </a:solidFill>
              </a:rPr>
              <a:t>charge des fractures </a:t>
            </a:r>
            <a:r>
              <a:rPr lang="fr-FR" sz="2400" dirty="0">
                <a:solidFill>
                  <a:schemeClr val="tx2"/>
                </a:solidFill>
              </a:rPr>
              <a:t>articulaires (</a:t>
            </a:r>
            <a:r>
              <a:rPr lang="en-US" sz="2400" dirty="0">
                <a:solidFill>
                  <a:schemeClr val="tx2"/>
                </a:solidFill>
              </a:rPr>
              <a:t>2)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" name="Espace réservé du contenu 5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6340B6DC-9646-3498-6D55-5C39190F6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96" r="-1" b="-1"/>
          <a:stretch/>
        </p:blipFill>
        <p:spPr>
          <a:xfrm>
            <a:off x="6083644" y="10"/>
            <a:ext cx="610835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01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C661A-6BE1-1F4E-A516-51A53F30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Bureau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79498A-26A6-E24C-A691-FFEBF86FD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556792"/>
            <a:ext cx="11233248" cy="4569371"/>
          </a:xfrm>
        </p:spPr>
        <p:txBody>
          <a:bodyPr>
            <a:normAutofit lnSpcReduction="10000"/>
          </a:bodyPr>
          <a:lstStyle/>
          <a:p>
            <a:r>
              <a:rPr lang="fr-FR" dirty="0"/>
              <a:t>Proposition d’inclure un représentant  des sociétés partenaires </a:t>
            </a:r>
          </a:p>
          <a:p>
            <a:pPr lvl="1"/>
            <a:r>
              <a:rPr lang="fr-FR" dirty="0"/>
              <a:t>SOFEC: P. </a:t>
            </a:r>
            <a:r>
              <a:rPr lang="fr-FR" dirty="0" err="1"/>
              <a:t>Métais</a:t>
            </a:r>
            <a:endParaRPr lang="fr-FR" dirty="0"/>
          </a:p>
          <a:p>
            <a:pPr lvl="1"/>
            <a:r>
              <a:rPr lang="fr-FR" dirty="0"/>
              <a:t>SFCM (ou Collège): S. </a:t>
            </a:r>
            <a:r>
              <a:rPr lang="fr-FR" dirty="0" err="1"/>
              <a:t>Facca</a:t>
            </a:r>
            <a:endParaRPr lang="fr-FR" dirty="0"/>
          </a:p>
          <a:p>
            <a:pPr lvl="1"/>
            <a:r>
              <a:rPr lang="fr-FR" dirty="0"/>
              <a:t>SFCR: </a:t>
            </a:r>
          </a:p>
          <a:p>
            <a:pPr lvl="1"/>
            <a:r>
              <a:rPr lang="fr-FR" dirty="0"/>
              <a:t>SFHG: B. Boyer</a:t>
            </a:r>
          </a:p>
          <a:p>
            <a:pPr lvl="1"/>
            <a:r>
              <a:rPr lang="fr-FR" dirty="0"/>
              <a:t>SFA: </a:t>
            </a:r>
            <a:r>
              <a:rPr lang="fr-FR" dirty="0" err="1"/>
              <a:t>T</a:t>
            </a:r>
            <a:r>
              <a:rPr lang="fr-FR" dirty="0"/>
              <a:t>. Bauer</a:t>
            </a:r>
          </a:p>
          <a:p>
            <a:pPr lvl="1"/>
            <a:r>
              <a:rPr lang="fr-FR" dirty="0"/>
              <a:t>AFCP: </a:t>
            </a:r>
          </a:p>
          <a:p>
            <a:pPr lvl="1"/>
            <a:r>
              <a:rPr lang="fr-FR" dirty="0"/>
              <a:t>GETRAUM: JC. Bel </a:t>
            </a:r>
          </a:p>
          <a:p>
            <a:pPr lvl="1"/>
            <a:r>
              <a:rPr lang="fr-FR" dirty="0"/>
              <a:t>SOFOP (ou Collège): B. </a:t>
            </a:r>
            <a:r>
              <a:rPr lang="fr-FR" dirty="0" err="1"/>
              <a:t>Dohin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82530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F96F16-9BD0-0788-B5FF-5D383FA82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Cours n°1</a:t>
            </a:r>
          </a:p>
        </p:txBody>
      </p:sp>
      <p:graphicFrame>
        <p:nvGraphicFramePr>
          <p:cNvPr id="4" name="Espace réservé du contenu 6">
            <a:extLst>
              <a:ext uri="{FF2B5EF4-FFF2-40B4-BE49-F238E27FC236}">
                <a16:creationId xmlns:a16="http://schemas.microsoft.com/office/drawing/2014/main" id="{112FE951-D4B9-9EBB-9276-9647468EC7D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84188" y="2552700"/>
          <a:ext cx="5324475" cy="362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FB6FFA-E920-1FD2-4FDB-985B5803C6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b="1" dirty="0"/>
              <a:t>Internes SOCLE 2021 : 52</a:t>
            </a:r>
          </a:p>
          <a:p>
            <a:endParaRPr lang="fr-FR" b="1" dirty="0"/>
          </a:p>
          <a:p>
            <a:r>
              <a:rPr lang="fr-FR" dirty="0"/>
              <a:t>Internes 2</a:t>
            </a:r>
            <a:r>
              <a:rPr lang="fr-FR" baseline="30000" dirty="0"/>
              <a:t>ème</a:t>
            </a:r>
            <a:r>
              <a:rPr lang="fr-FR" dirty="0"/>
              <a:t> année :  5</a:t>
            </a:r>
          </a:p>
          <a:p>
            <a:endParaRPr lang="fr-FR" dirty="0"/>
          </a:p>
          <a:p>
            <a:r>
              <a:rPr lang="fr-FR" dirty="0"/>
              <a:t>Autres : 3 (Belges)</a:t>
            </a:r>
          </a:p>
        </p:txBody>
      </p:sp>
    </p:spTree>
    <p:extLst>
      <p:ext uri="{BB962C8B-B14F-4D97-AF65-F5344CB8AC3E}">
        <p14:creationId xmlns:p14="http://schemas.microsoft.com/office/powerpoint/2010/main" val="22472630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EEB117-3D4E-DF14-B6E9-7E2B666F7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Cours n°2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638ABB6-4C59-B5FC-0203-033BB2035A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b="1" dirty="0"/>
              <a:t>Internes SOCLE 2021 : 49</a:t>
            </a:r>
          </a:p>
          <a:p>
            <a:endParaRPr lang="fr-FR" b="1" dirty="0"/>
          </a:p>
          <a:p>
            <a:r>
              <a:rPr lang="fr-FR" dirty="0"/>
              <a:t>Internes 2</a:t>
            </a:r>
            <a:r>
              <a:rPr lang="fr-FR" baseline="30000" dirty="0"/>
              <a:t>ème</a:t>
            </a:r>
            <a:r>
              <a:rPr lang="fr-FR" dirty="0"/>
              <a:t> année : 6</a:t>
            </a:r>
          </a:p>
          <a:p>
            <a:endParaRPr lang="fr-FR" dirty="0"/>
          </a:p>
          <a:p>
            <a:r>
              <a:rPr lang="fr-FR" dirty="0"/>
              <a:t>Internes 3</a:t>
            </a:r>
            <a:r>
              <a:rPr lang="fr-FR" baseline="30000" dirty="0"/>
              <a:t>ème</a:t>
            </a:r>
            <a:r>
              <a:rPr lang="fr-FR" dirty="0"/>
              <a:t> année : 2</a:t>
            </a:r>
          </a:p>
          <a:p>
            <a:endParaRPr lang="fr-FR" dirty="0"/>
          </a:p>
          <a:p>
            <a:r>
              <a:rPr lang="fr-FR" dirty="0"/>
              <a:t>Autres : 3  (Québec)</a:t>
            </a:r>
          </a:p>
        </p:txBody>
      </p:sp>
      <p:graphicFrame>
        <p:nvGraphicFramePr>
          <p:cNvPr id="5" name="Espace réservé du contenu 6">
            <a:extLst>
              <a:ext uri="{FF2B5EF4-FFF2-40B4-BE49-F238E27FC236}">
                <a16:creationId xmlns:a16="http://schemas.microsoft.com/office/drawing/2014/main" id="{F1CE822F-F810-A4B6-7E6B-06F65A8561A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84188" y="2552700"/>
          <a:ext cx="5324475" cy="362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28523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A8A8E6-C6F7-6EC8-5B26-2A0DA7F36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EE5B0D-9EF3-606C-CB58-51533947D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Bilan très positif   </a:t>
            </a:r>
          </a:p>
          <a:p>
            <a:endParaRPr lang="fr-FR" dirty="0"/>
          </a:p>
          <a:p>
            <a:r>
              <a:rPr lang="fr-FR" dirty="0"/>
              <a:t>101 internes socle 2021 (public cible)</a:t>
            </a:r>
          </a:p>
          <a:p>
            <a:endParaRPr lang="fr-FR" dirty="0"/>
          </a:p>
          <a:p>
            <a:r>
              <a:rPr lang="fr-FR" dirty="0"/>
              <a:t>Forte participation des internes </a:t>
            </a:r>
          </a:p>
        </p:txBody>
      </p:sp>
    </p:spTree>
    <p:extLst>
      <p:ext uri="{BB962C8B-B14F-4D97-AF65-F5344CB8AC3E}">
        <p14:creationId xmlns:p14="http://schemas.microsoft.com/office/powerpoint/2010/main" val="42379795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C87DB3-E90E-31D8-B464-724613632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Remerciements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BBC4D5-2D57-6E94-E270-DC044B1DA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Ensemble des enseignants</a:t>
            </a:r>
          </a:p>
          <a:p>
            <a:endParaRPr lang="fr-FR" dirty="0"/>
          </a:p>
          <a:p>
            <a:r>
              <a:rPr lang="fr-FR" dirty="0"/>
              <a:t>Staff AO et C. </a:t>
            </a:r>
            <a:r>
              <a:rPr lang="fr-FR" dirty="0" err="1"/>
              <a:t>Antonetti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51148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2DFD53-7329-8D99-6897-BF75CB17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Cours AO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BE860A-856D-25E5-4BA0-E1E3A58D8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Cours reconduit </a:t>
            </a:r>
          </a:p>
          <a:p>
            <a:endParaRPr lang="fr-FR" dirty="0"/>
          </a:p>
          <a:p>
            <a:r>
              <a:rPr lang="fr-FR" dirty="0"/>
              <a:t>Contraintes budgétaires ++</a:t>
            </a:r>
          </a:p>
          <a:p>
            <a:endParaRPr lang="fr-FR" dirty="0"/>
          </a:p>
          <a:p>
            <a:r>
              <a:rPr lang="fr-FR" dirty="0"/>
              <a:t>Nécessité de diminution des coûts</a:t>
            </a:r>
          </a:p>
          <a:p>
            <a:r>
              <a:rPr lang="fr-FR" dirty="0"/>
              <a:t>	changement de lieu</a:t>
            </a:r>
          </a:p>
          <a:p>
            <a:r>
              <a:rPr lang="fr-FR" dirty="0"/>
              <a:t>	100 places offertes </a:t>
            </a:r>
          </a:p>
        </p:txBody>
      </p:sp>
    </p:spTree>
    <p:extLst>
      <p:ext uri="{BB962C8B-B14F-4D97-AF65-F5344CB8AC3E}">
        <p14:creationId xmlns:p14="http://schemas.microsoft.com/office/powerpoint/2010/main" val="1728585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D8258-3CCB-B247-85FA-30EA7651F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Dates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10058B-A207-B718-B15E-17379AECB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700808"/>
            <a:ext cx="10869248" cy="4148137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/>
              <a:t>Internes Phase socle 2022</a:t>
            </a:r>
          </a:p>
          <a:p>
            <a:endParaRPr lang="fr-FR" b="1" dirty="0"/>
          </a:p>
          <a:p>
            <a:r>
              <a:rPr lang="fr-FR" dirty="0"/>
              <a:t>Format hybride : E-learning préalable </a:t>
            </a:r>
          </a:p>
          <a:p>
            <a:endParaRPr lang="fr-FR" b="1" dirty="0"/>
          </a:p>
          <a:p>
            <a:r>
              <a:rPr lang="fr-FR" b="1" dirty="0"/>
              <a:t>Cours N°1 : 11-12 avril 2023</a:t>
            </a:r>
          </a:p>
          <a:p>
            <a:endParaRPr lang="fr-FR" b="1" dirty="0"/>
          </a:p>
          <a:p>
            <a:r>
              <a:rPr lang="fr-FR" b="1" dirty="0"/>
              <a:t>Cours N°2 : 13-14 avril 2023</a:t>
            </a:r>
          </a:p>
          <a:p>
            <a:endParaRPr lang="fr-FR" b="1" dirty="0"/>
          </a:p>
          <a:p>
            <a:r>
              <a:rPr lang="fr-FR" b="1" dirty="0"/>
              <a:t>Changement du lieu des cours : </a:t>
            </a:r>
          </a:p>
          <a:p>
            <a:r>
              <a:rPr lang="fr-FR" b="1" dirty="0"/>
              <a:t>	ECOLE de CHIRURGIE –CAMPUS SANTE de NANCY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31E1D8-1482-F483-CECE-D86B00BC6ED3}"/>
              </a:ext>
            </a:extLst>
          </p:cNvPr>
          <p:cNvSpPr txBox="1"/>
          <p:nvPr/>
        </p:nvSpPr>
        <p:spPr>
          <a:xfrm>
            <a:off x="6600056" y="2759213"/>
            <a:ext cx="51310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sz="3600" b="1" dirty="0"/>
              <a:t>Parcours biomécanique</a:t>
            </a:r>
          </a:p>
          <a:p>
            <a:pPr lvl="1"/>
            <a:r>
              <a:rPr lang="fr-FR" sz="3600" b="1" dirty="0"/>
              <a:t>Simulation (8 ateliers)</a:t>
            </a:r>
          </a:p>
          <a:p>
            <a:pPr lvl="1"/>
            <a:r>
              <a:rPr lang="fr-FR" sz="3600" b="1" dirty="0"/>
              <a:t>Discussion de dossiers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45179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Nouvelle plateforme UNESS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7002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615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464152" y="6389390"/>
            <a:ext cx="17002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78C3C17-FDE3-58BD-CAA7-BC56EC9F9D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6448" y="1124744"/>
            <a:ext cx="11809312" cy="2598213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fr-FR" dirty="0"/>
              <a:t>La plateforme SIDES-NG va, à terme, être désactivée</a:t>
            </a:r>
            <a:endParaRPr lang="fr-FR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Nouvelle plateforme : </a:t>
            </a:r>
            <a:r>
              <a:rPr lang="fr-FR" dirty="0" err="1"/>
              <a:t>uness</a:t>
            </a:r>
            <a:r>
              <a:rPr lang="fr-FR" dirty="0"/>
              <a:t> formation 3°cycle (UNESS/3C)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000" b="1" dirty="0">
                <a:hlinkClick r:id="rId2"/>
              </a:rPr>
              <a:t>https://formation.uness.fr/3C/login/index.php</a:t>
            </a:r>
            <a:endParaRPr lang="fr-FR" sz="4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Pas de modification de login</a:t>
            </a:r>
          </a:p>
        </p:txBody>
      </p:sp>
    </p:spTree>
    <p:extLst>
      <p:ext uri="{BB962C8B-B14F-4D97-AF65-F5344CB8AC3E}">
        <p14:creationId xmlns:p14="http://schemas.microsoft.com/office/powerpoint/2010/main" val="21629227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464152" y="6389390"/>
            <a:ext cx="17002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5A8046BF-4806-0F88-AF88-1177CF6B0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3" y="836712"/>
            <a:ext cx="10886273" cy="489654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48AEDBC-B571-287C-F517-4E521099793F}"/>
              </a:ext>
            </a:extLst>
          </p:cNvPr>
          <p:cNvSpPr txBox="1"/>
          <p:nvPr/>
        </p:nvSpPr>
        <p:spPr>
          <a:xfrm>
            <a:off x="644167" y="180578"/>
            <a:ext cx="32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Simplification graphique</a:t>
            </a:r>
          </a:p>
        </p:txBody>
      </p:sp>
    </p:spTree>
    <p:extLst>
      <p:ext uri="{BB962C8B-B14F-4D97-AF65-F5344CB8AC3E}">
        <p14:creationId xmlns:p14="http://schemas.microsoft.com/office/powerpoint/2010/main" val="36631832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464152" y="6389390"/>
            <a:ext cx="17002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205FD0-7DF9-5D35-854F-ABE6C94DB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13" y="1340768"/>
            <a:ext cx="10035173" cy="447087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CE7E8FF-75A9-081F-17FC-B177D27DA122}"/>
              </a:ext>
            </a:extLst>
          </p:cNvPr>
          <p:cNvSpPr txBox="1"/>
          <p:nvPr/>
        </p:nvSpPr>
        <p:spPr>
          <a:xfrm>
            <a:off x="407368" y="404664"/>
            <a:ext cx="9828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Possibilité de se créer des pages favorites, pour accélérer les accès</a:t>
            </a:r>
          </a:p>
        </p:txBody>
      </p:sp>
    </p:spTree>
    <p:extLst>
      <p:ext uri="{BB962C8B-B14F-4D97-AF65-F5344CB8AC3E}">
        <p14:creationId xmlns:p14="http://schemas.microsoft.com/office/powerpoint/2010/main" val="24465045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Diapositive 1 - &amp;quot;Titre de la présentation&amp;quot;&quot;/&gt;&lt;property id=&quot;20307&quot; value=&quot;256&quot;/&gt;&lt;/object&gt;&lt;object type=&quot;3&quot; unique_id=&quot;10005&quot;&gt;&lt;property id=&quot;20148&quot; value=&quot;5&quot;/&gt;&lt;property id=&quot;20300&quot; value=&quot;Diapositive 2&quot;/&gt;&lt;property id=&quot;20307&quot; value=&quot;257&quot;/&gt;&lt;/object&gt;&lt;object type=&quot;3&quot; unique_id=&quot;10355&quot;&gt;&lt;property id=&quot;20148&quot; value=&quot;5&quot;/&gt;&lt;property id=&quot;20300&quot; value=&quot;Diapositive 3 - &amp;quot;Mentions légales&amp;quot;&quot;/&gt;&lt;property id=&quot;20307&quot; value=&quot;25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2856</TotalTime>
  <Words>4028</Words>
  <Application>Microsoft Macintosh PowerPoint</Application>
  <PresentationFormat>Grand écran</PresentationFormat>
  <Paragraphs>789</Paragraphs>
  <Slides>120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120</vt:i4>
      </vt:variant>
    </vt:vector>
  </HeadingPairs>
  <TitlesOfParts>
    <vt:vector size="130" baseType="lpstr">
      <vt:lpstr>Apple Chancery</vt:lpstr>
      <vt:lpstr>Arial</vt:lpstr>
      <vt:lpstr>Arial</vt:lpstr>
      <vt:lpstr>Calibri</vt:lpstr>
      <vt:lpstr>Open Sans</vt:lpstr>
      <vt:lpstr>OpenSans</vt:lpstr>
      <vt:lpstr>Times New Roman</vt:lpstr>
      <vt:lpstr>wf_segoe-ui_normal</vt:lpstr>
      <vt:lpstr>Wingdings</vt:lpstr>
      <vt:lpstr>Thème Office</vt:lpstr>
      <vt:lpstr>AG du CFCOT  9 novembre 2022</vt:lpstr>
      <vt:lpstr>Ordre du jour</vt:lpstr>
      <vt:lpstr>Ordre du jour</vt:lpstr>
      <vt:lpstr>Présentation PowerPoint</vt:lpstr>
      <vt:lpstr>Présentation PowerPoint</vt:lpstr>
      <vt:lpstr>Présentation PowerPoint</vt:lpstr>
      <vt:lpstr>Bureaux et séminaires</vt:lpstr>
      <vt:lpstr>Bureau</vt:lpstr>
      <vt:lpstr>Bureau</vt:lpstr>
      <vt:lpstr>Séminaires</vt:lpstr>
      <vt:lpstr>Projets</vt:lpstr>
      <vt:lpstr>Réforme du 3ème cycle</vt:lpstr>
      <vt:lpstr>Présentation PowerPoint</vt:lpstr>
      <vt:lpstr>Ressources pédagogiques</vt:lpstr>
      <vt:lpstr>Présentation PowerPoint</vt:lpstr>
      <vt:lpstr>Présentation PowerPoint</vt:lpstr>
      <vt:lpstr>compétences</vt:lpstr>
      <vt:lpstr>Contrat de formation</vt:lpstr>
      <vt:lpstr>CFPP</vt:lpstr>
      <vt:lpstr>Contrat de Formation / CFCOT</vt:lpstr>
      <vt:lpstr>Présentation PowerPoint</vt:lpstr>
      <vt:lpstr>Présentation PowerPoint</vt:lpstr>
      <vt:lpstr>Phase d’approfondissement</vt:lpstr>
      <vt:lpstr>Phase d’approfondissement</vt:lpstr>
      <vt:lpstr>Validation de la phase d’approfondissement</vt:lpstr>
      <vt:lpstr>Présentation PowerPoint</vt:lpstr>
      <vt:lpstr>Présentation PowerPoint</vt:lpstr>
      <vt:lpstr>P3 : Dr Junior</vt:lpstr>
      <vt:lpstr>Présentation PowerPoint</vt:lpstr>
      <vt:lpstr>Gardes séniorisées modalités concrètes d’organisation </vt:lpstr>
      <vt:lpstr>Gardes séniorisées modalités concrètes d’organisation </vt:lpstr>
      <vt:lpstr>Gardes séniorisées modalités concrètes d’organisation </vt:lpstr>
      <vt:lpstr>Réforme du 2ème cycle</vt:lpstr>
      <vt:lpstr>R2C</vt:lpstr>
      <vt:lpstr>Evaluations</vt:lpstr>
      <vt:lpstr>R2C</vt:lpstr>
      <vt:lpstr>Présentation PowerPoint</vt:lpstr>
      <vt:lpstr>Test de Concordance de Script</vt:lpstr>
      <vt:lpstr>TCS</vt:lpstr>
      <vt:lpstr>TCS</vt:lpstr>
      <vt:lpstr>Présentation PowerPoint</vt:lpstr>
      <vt:lpstr>BANQUE DE QUESTION (THEIA)</vt:lpstr>
      <vt:lpstr>Présentation PowerPoint</vt:lpstr>
      <vt:lpstr>EXEMPLE DE REPONSE DE PANEL D’EXPERT </vt:lpstr>
      <vt:lpstr>Présentation PowerPoint</vt:lpstr>
      <vt:lpstr>Présentation PowerPoint</vt:lpstr>
      <vt:lpstr>Examen du DES</vt:lpstr>
      <vt:lpstr>Examen du DESC et DES</vt:lpstr>
      <vt:lpstr>Examen 2022 / Campagne collecte QCS 2022</vt:lpstr>
      <vt:lpstr>Epreuves 2022 / Bilan</vt:lpstr>
      <vt:lpstr>Epreuves 2022 / Résultats</vt:lpstr>
      <vt:lpstr>Epreuves 2022 / Résultats</vt:lpstr>
      <vt:lpstr>Epreuves 2022 / Résultats</vt:lpstr>
      <vt:lpstr>Epreuves 2023</vt:lpstr>
      <vt:lpstr>Epreuves 2023</vt:lpstr>
      <vt:lpstr>Epreuves 2023</vt:lpstr>
      <vt:lpstr>Epreuves 2024</vt:lpstr>
      <vt:lpstr>CJO</vt:lpstr>
      <vt:lpstr>Bureau</vt:lpstr>
      <vt:lpstr>E – Formation / MasterClass CJO - AO</vt:lpstr>
      <vt:lpstr>5eme FORTE Summer School</vt:lpstr>
      <vt:lpstr>SOFCOT 2022</vt:lpstr>
      <vt:lpstr>SOFCOT 2022</vt:lpstr>
      <vt:lpstr>SOFCOT 2022</vt:lpstr>
      <vt:lpstr>SOFCOT 2022</vt:lpstr>
      <vt:lpstr>SOFCOT 2022</vt:lpstr>
      <vt:lpstr>Application CJO</vt:lpstr>
      <vt:lpstr>Bourse Voyage 2023</vt:lpstr>
      <vt:lpstr>Projet : Livre / Fiches en Traumatologie</vt:lpstr>
      <vt:lpstr>Enquête Docteur Junior 1ère année</vt:lpstr>
      <vt:lpstr>Socio-démographique</vt:lpstr>
      <vt:lpstr>Choix du terrain de stage</vt:lpstr>
      <vt:lpstr>Choix du terrain de stage</vt:lpstr>
      <vt:lpstr>Choix du terrain de stage</vt:lpstr>
      <vt:lpstr>Durée du stage ?</vt:lpstr>
      <vt:lpstr>Durée du stage ?</vt:lpstr>
      <vt:lpstr>Gardes internes / séniors ?</vt:lpstr>
      <vt:lpstr>Gardes internes / séniors ?</vt:lpstr>
      <vt:lpstr>Gardes internes / séniors ?</vt:lpstr>
      <vt:lpstr>Consultation / Bloc ?</vt:lpstr>
      <vt:lpstr>Consultation / Bloc ?</vt:lpstr>
      <vt:lpstr>Après les 2 ans de Docteur Junior ?</vt:lpstr>
      <vt:lpstr>Après les 2 ans de Docteur Junior ?</vt:lpstr>
      <vt:lpstr>Êtes vous satisfait de cette 1ère année ?</vt:lpstr>
      <vt:lpstr>Questions / Commentaires</vt:lpstr>
      <vt:lpstr>Cours AO 2022 et 2023</vt:lpstr>
      <vt:lpstr>Cours hybride 2022</vt:lpstr>
      <vt:lpstr>Présentation PowerPoint</vt:lpstr>
      <vt:lpstr>Présentation PowerPoint</vt:lpstr>
      <vt:lpstr>Cours n°1</vt:lpstr>
      <vt:lpstr>Cours n°2</vt:lpstr>
      <vt:lpstr>Conclusion </vt:lpstr>
      <vt:lpstr>Remerciements </vt:lpstr>
      <vt:lpstr>Cours AO 2023</vt:lpstr>
      <vt:lpstr>Dates 2023</vt:lpstr>
      <vt:lpstr>Nouvelle plateforme UNESS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Gestion du contrat professionnalisant</vt:lpstr>
      <vt:lpstr>Présentation PowerPoint</vt:lpstr>
      <vt:lpstr>Présentation PowerPoint</vt:lpstr>
      <vt:lpstr>Présentation PowerPoint</vt:lpstr>
      <vt:lpstr>Bilan comptable du 30/09/ 2021 au 30 septembre 2022</vt:lpstr>
      <vt:lpstr>Présentation PowerPoint</vt:lpstr>
      <vt:lpstr>Présentation PowerPoint</vt:lpstr>
      <vt:lpstr>Présentation PowerPoint</vt:lpstr>
      <vt:lpstr>Présentation PowerPoint</vt:lpstr>
      <vt:lpstr>Examen du Collège</vt:lpstr>
      <vt:lpstr>Examen du Collège</vt:lpstr>
      <vt:lpstr>Examen du Collège</vt:lpstr>
      <vt:lpstr>Présentation PowerPoint</vt:lpstr>
      <vt:lpstr>Remises des diplômes</vt:lpstr>
      <vt:lpstr>Or (800€) : CLOWEZ Gilles – ICR Nice  Argent (700€) : MEYNARD Pierre – CH Libourne  Bronze (600€) : FOURNIER Adrien – CHRU Lille</vt:lpstr>
      <vt:lpstr>Questions diverses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subject/>
  <dc:creator>Isabelle</dc:creator>
  <cp:keywords/>
  <dc:description/>
  <cp:lastModifiedBy>Microsoft Office User</cp:lastModifiedBy>
  <cp:revision>552</cp:revision>
  <cp:lastPrinted>2018-11-07T20:33:20Z</cp:lastPrinted>
  <dcterms:created xsi:type="dcterms:W3CDTF">2013-12-06T08:34:41Z</dcterms:created>
  <dcterms:modified xsi:type="dcterms:W3CDTF">2023-03-13T13:08:12Z</dcterms:modified>
  <cp:category/>
</cp:coreProperties>
</file>