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64" r:id="rId11"/>
    <p:sldId id="266" r:id="rId12"/>
    <p:sldId id="268" r:id="rId13"/>
    <p:sldId id="270" r:id="rId14"/>
    <p:sldId id="275" r:id="rId15"/>
    <p:sldId id="276" r:id="rId16"/>
    <p:sldId id="277" r:id="rId17"/>
    <p:sldId id="27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DE71EE6-E55D-D23D-35B9-74E3981214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D868D1-B6EE-E5A0-84A5-3865324AEF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C55FD-EE06-7449-BF9F-0384DD614E69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22BA40-1512-F948-766C-12EF3C0DD5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0AF41C-420B-3D54-F8B3-61FF0DC899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5AE0-CF55-6141-A5AD-72A7FD0F2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65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C32B9-D414-E943-A276-25B6805E959F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8E05E-4087-844E-993C-036CF8FD9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9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81CCD-3E3F-4AC7-66A1-77338B791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78FDD3-028B-80F3-AFCB-5FCA189A9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02FFBF-1645-D96C-B370-5D017101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E75-FF0D-084E-B735-D9F04439AED4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C5ACC4-561A-9A68-284D-6F04F91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05BE7C-7CED-032B-16CC-23CE8B9F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A56F-5040-5A48-9CB3-2F8332391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04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EE570-E475-5B14-8C06-460A8E8E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6A97FA-CB90-DC0F-9379-FCD028FFD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2027B-372C-DF16-CC1E-DA064A76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E75-FF0D-084E-B735-D9F04439AED4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01D02-B9FD-3CB3-B985-8E135DAC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F25BE2-1E01-F8BB-BEE0-B976DB36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A56F-5040-5A48-9CB3-2F8332391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4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D2BB97-5523-261A-727C-19A39173C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EA087B-F58D-7929-7C58-C7D8FC6AE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4FD863-315A-F378-3EF3-D1DF9509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E75-FF0D-084E-B735-D9F04439AED4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2FF4C4-3D96-45A3-AE55-D1636793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6EFB7-5F16-48F5-9317-E1F2B2D3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A56F-5040-5A48-9CB3-2F8332391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34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8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87E07-4B31-C25B-9B8D-ADEA09B2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E37B5C-766A-F60C-17AB-6CE5E682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8066F1-83A2-D1C5-0137-E4583C2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E75-FF0D-084E-B735-D9F04439AED4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CF0484-53B0-6A53-B74E-902C9072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824F08-55AE-8A34-04EB-107F76AE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A56F-5040-5A48-9CB3-2F8332391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64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ACBF4-65E9-86B0-6053-4B196C48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BA76FF-688A-1057-895F-0BF5988D5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0A9C3E-D8BF-AAC2-343C-FCE8CBC3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E75-FF0D-084E-B735-D9F04439AED4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BAE93E-8799-1CDE-46FD-F561EC6F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EDEFE-CA38-B797-0816-A154D7A4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A56F-5040-5A48-9CB3-2F8332391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5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F641D-12A3-5671-6637-64B18194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FB2DD-8CCB-7CD2-4809-5DCD86517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8152C9-F014-84B1-9296-FC64A6B65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01E88C-5C64-ED4B-91B8-ED0B54EC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E75-FF0D-084E-B735-D9F04439AED4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ACE45C-9D06-154E-FB9C-8C78D8F5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45391B-A23A-2288-F130-23EE38B7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A56F-5040-5A48-9CB3-2F8332391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3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C5380-C31E-971C-21F9-5DC6B480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E3232C-A53D-9BD4-CAFD-B4FA53D75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73978B-88CF-D6CC-7FEA-D31F7737E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79F8FF-08CF-5BE8-E19E-A399097FB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E08815-6BB6-034D-2B49-5009DDE8C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F66E04-A090-8FE4-223C-E2739123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E75-FF0D-084E-B735-D9F04439AED4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2419C9-222F-5E87-6916-695DCFF0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276D6D-ACC0-C533-C036-C660D4F4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A56F-5040-5A48-9CB3-2F8332391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26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8098C-8601-E0A7-4822-3E0CB9B1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172A31-3869-3F0E-5A4F-1C4BDA3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E75-FF0D-084E-B735-D9F04439AED4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990CF-85B4-6469-B213-8851877D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16F995-A86D-07A5-1A1E-D19DCDB9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A56F-5040-5A48-9CB3-2F8332391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63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944479-A9B9-0B90-16ED-B2257AF6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E75-FF0D-084E-B735-D9F04439AED4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28DC4A-B52B-C651-BD56-46698533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0D9E65-74D2-E4C7-FB9D-C74D0D19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A56F-5040-5A48-9CB3-2F8332391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33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FE873-4724-A533-F3FE-0C757E0D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F32C0C-63FE-2F7B-4766-1F7D09A96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B59742-5AB8-F675-CFD6-2DC0528F5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9A4D8E-1182-D6BF-C04E-D2F838A2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E75-FF0D-084E-B735-D9F04439AED4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09DCD4-32F2-F48D-1D1B-FE617F4B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B8126F-ED6E-ACFF-54FA-05006569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A56F-5040-5A48-9CB3-2F8332391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5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AC318-F640-3CA1-3762-DBB26667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924E76-BE9C-378A-3EFB-B52D3E12C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CFB89F-1646-D7B6-0D38-DC38D5276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17B6E7-2E59-F437-64B9-0051658B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E75-FF0D-084E-B735-D9F04439AED4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1AB153-0B70-9866-2FE8-1FACF2EF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DE1161-797A-81AD-9153-99855D62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A56F-5040-5A48-9CB3-2F8332391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23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D2E044-6CC3-5248-63D1-4D8EBDB6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61A5F0-2F9B-4405-62D7-C1D3D686C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36BB8C-E554-F55B-2FB5-33D9E2BF9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5AE75-FF0D-084E-B735-D9F04439AED4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7AA746-2EC9-E1E0-9788-26563C8C2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C01F6-3EE7-0EAD-743D-81633D7C9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A56F-5040-5A48-9CB3-2F83323910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79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A839D-307D-42C2-325A-6D92CA061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Bilan Dr Junior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AB1A78-4BDD-9F04-FB73-8C74008AA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1435"/>
            <a:ext cx="9144000" cy="668748"/>
          </a:xfrm>
        </p:spPr>
        <p:txBody>
          <a:bodyPr/>
          <a:lstStyle/>
          <a:p>
            <a:r>
              <a:rPr lang="fr-FR" dirty="0"/>
              <a:t>Pierre </a:t>
            </a:r>
            <a:r>
              <a:rPr lang="fr-FR" dirty="0" err="1"/>
              <a:t>Journeau</a:t>
            </a:r>
            <a:r>
              <a:rPr lang="fr-FR" dirty="0"/>
              <a:t>, Christian Garreau de </a:t>
            </a:r>
            <a:r>
              <a:rPr lang="fr-FR" dirty="0" err="1"/>
              <a:t>Loubresse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167B31-4F11-3822-6528-16924AADF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87" y="4757417"/>
            <a:ext cx="1920213" cy="21396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33CF5D-3E8C-EB67-A54E-B8DCC54A0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875"/>
            <a:ext cx="1536171" cy="15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4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69" y="181661"/>
            <a:ext cx="11811896" cy="1509028"/>
          </a:xfrm>
        </p:spPr>
        <p:txBody>
          <a:bodyPr>
            <a:normAutofit fontScale="90000"/>
          </a:bodyPr>
          <a:lstStyle/>
          <a:p>
            <a:r>
              <a:rPr b="1" dirty="0" err="1"/>
              <a:t>Avez-vous</a:t>
            </a:r>
            <a:r>
              <a:rPr b="1" dirty="0"/>
              <a:t> </a:t>
            </a:r>
            <a:r>
              <a:rPr b="1" dirty="0" err="1"/>
              <a:t>établi</a:t>
            </a:r>
            <a:r>
              <a:rPr b="1" dirty="0"/>
              <a:t> un </a:t>
            </a:r>
            <a:r>
              <a:rPr b="1" dirty="0" err="1"/>
              <a:t>contrat</a:t>
            </a:r>
            <a:r>
              <a:rPr b="1" dirty="0"/>
              <a:t>-type bipartite de formation entre le Dr Junior et les services </a:t>
            </a:r>
            <a:r>
              <a:rPr b="1" dirty="0" err="1"/>
              <a:t>d’accueil</a:t>
            </a:r>
            <a:r>
              <a:rPr b="1" dirty="0"/>
              <a:t> pour la 1ère </a:t>
            </a:r>
            <a:r>
              <a:rPr b="1" dirty="0" err="1"/>
              <a:t>année</a:t>
            </a:r>
            <a:r>
              <a:rPr b="1" dirty="0"/>
              <a:t> de Dr junior?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Réponses</a:t>
            </a:r>
            <a:r>
              <a:rPr dirty="0"/>
              <a:t> </a:t>
            </a:r>
            <a:r>
              <a:rPr dirty="0" err="1"/>
              <a:t>obtenues</a:t>
            </a:r>
            <a:r>
              <a:rPr dirty="0"/>
              <a:t> : 19    Question(s) </a:t>
            </a:r>
            <a:r>
              <a:rPr dirty="0" err="1"/>
              <a:t>ignorée</a:t>
            </a:r>
            <a:r>
              <a:rPr dirty="0"/>
              <a:t>(s) : 0</a:t>
            </a:r>
          </a:p>
        </p:txBody>
      </p:sp>
      <p:pic>
        <p:nvPicPr>
          <p:cNvPr id="4" name="Picture 3" descr="chart70910708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98" y="2471089"/>
            <a:ext cx="8922009" cy="43558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Avez-vous</a:t>
            </a:r>
            <a:r>
              <a:rPr b="1" dirty="0"/>
              <a:t> </a:t>
            </a:r>
            <a:r>
              <a:rPr b="1" dirty="0" err="1"/>
              <a:t>établi</a:t>
            </a:r>
            <a:r>
              <a:rPr b="1" dirty="0"/>
              <a:t> un </a:t>
            </a:r>
            <a:r>
              <a:rPr b="1" dirty="0" err="1"/>
              <a:t>contrat</a:t>
            </a:r>
            <a:r>
              <a:rPr b="1" dirty="0"/>
              <a:t>-type de formation </a:t>
            </a:r>
            <a:r>
              <a:rPr b="1" dirty="0" err="1"/>
              <a:t>en</a:t>
            </a:r>
            <a:r>
              <a:rPr b="1" dirty="0"/>
              <a:t> </a:t>
            </a:r>
            <a:r>
              <a:rPr b="1" dirty="0" err="1"/>
              <a:t>prévision</a:t>
            </a:r>
            <a:r>
              <a:rPr b="1" dirty="0"/>
              <a:t> de la </a:t>
            </a:r>
            <a:r>
              <a:rPr b="1" dirty="0" err="1"/>
              <a:t>deuxième</a:t>
            </a:r>
            <a:r>
              <a:rPr b="1" dirty="0"/>
              <a:t> </a:t>
            </a:r>
            <a:r>
              <a:rPr b="1" dirty="0" err="1"/>
              <a:t>année</a:t>
            </a:r>
            <a:r>
              <a:rPr b="1" dirty="0"/>
              <a:t> de Dr junior 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19    Question(s) ignorée(s) : 0</a:t>
            </a:r>
          </a:p>
        </p:txBody>
      </p:sp>
      <p:pic>
        <p:nvPicPr>
          <p:cNvPr id="4" name="Picture 3" descr="chart7091072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51" y="2376128"/>
            <a:ext cx="8954283" cy="43716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/>
              <a:t>Avez-vous</a:t>
            </a:r>
            <a:r>
              <a:rPr b="1" dirty="0"/>
              <a:t> </a:t>
            </a:r>
            <a:r>
              <a:rPr b="1" dirty="0" err="1"/>
              <a:t>prévu</a:t>
            </a:r>
            <a:r>
              <a:rPr b="1" dirty="0"/>
              <a:t> les </a:t>
            </a:r>
            <a:r>
              <a:rPr b="1" dirty="0" err="1"/>
              <a:t>modalités</a:t>
            </a:r>
            <a:r>
              <a:rPr b="1" dirty="0"/>
              <a:t> </a:t>
            </a:r>
            <a:r>
              <a:rPr b="1" dirty="0" err="1"/>
              <a:t>d’évaluation</a:t>
            </a:r>
            <a:r>
              <a:rPr b="1" dirty="0"/>
              <a:t> du Dr Junior </a:t>
            </a:r>
            <a:r>
              <a:rPr b="1" dirty="0" err="1"/>
              <a:t>à</a:t>
            </a:r>
            <a:r>
              <a:rPr b="1" dirty="0"/>
              <a:t> </a:t>
            </a:r>
            <a:r>
              <a:rPr b="1" dirty="0" err="1"/>
              <a:t>l’issue</a:t>
            </a:r>
            <a:r>
              <a:rPr b="1" dirty="0"/>
              <a:t> de </a:t>
            </a:r>
            <a:r>
              <a:rPr b="1" dirty="0" err="1"/>
              <a:t>sa</a:t>
            </a:r>
            <a:r>
              <a:rPr b="1" dirty="0"/>
              <a:t> 1ère </a:t>
            </a:r>
            <a:r>
              <a:rPr b="1" dirty="0" err="1"/>
              <a:t>année</a:t>
            </a:r>
            <a:r>
              <a:rPr b="1" dirty="0"/>
              <a:t> 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Réponses</a:t>
            </a:r>
            <a:r>
              <a:rPr dirty="0"/>
              <a:t> </a:t>
            </a:r>
            <a:r>
              <a:rPr dirty="0" err="1"/>
              <a:t>obtenues</a:t>
            </a:r>
            <a:r>
              <a:rPr dirty="0"/>
              <a:t> : 19    Question(s) </a:t>
            </a:r>
            <a:r>
              <a:rPr dirty="0" err="1"/>
              <a:t>ignorée</a:t>
            </a:r>
            <a:r>
              <a:rPr dirty="0"/>
              <a:t>(s) : 0</a:t>
            </a:r>
          </a:p>
        </p:txBody>
      </p:sp>
      <p:pic>
        <p:nvPicPr>
          <p:cNvPr id="4" name="Picture 3" descr="chart7091075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52" y="2428858"/>
            <a:ext cx="9040344" cy="44136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Avez-vous</a:t>
            </a:r>
            <a:r>
              <a:rPr b="1" dirty="0"/>
              <a:t> </a:t>
            </a:r>
            <a:r>
              <a:rPr b="1" dirty="0" err="1"/>
              <a:t>prévu</a:t>
            </a:r>
            <a:r>
              <a:rPr b="1" dirty="0"/>
              <a:t> les </a:t>
            </a:r>
            <a:r>
              <a:rPr b="1" dirty="0" err="1"/>
              <a:t>modalités</a:t>
            </a:r>
            <a:r>
              <a:rPr b="1" dirty="0"/>
              <a:t> </a:t>
            </a:r>
            <a:r>
              <a:rPr b="1" dirty="0" err="1"/>
              <a:t>d’évaluation</a:t>
            </a:r>
            <a:r>
              <a:rPr b="1" dirty="0"/>
              <a:t> des services </a:t>
            </a:r>
            <a:r>
              <a:rPr b="1" dirty="0" err="1"/>
              <a:t>d’accueil</a:t>
            </a:r>
            <a:r>
              <a:rPr b="1" dirty="0"/>
              <a:t> </a:t>
            </a:r>
            <a:r>
              <a:rPr b="1" dirty="0" err="1"/>
              <a:t>à</a:t>
            </a:r>
            <a:r>
              <a:rPr b="1" dirty="0"/>
              <a:t> </a:t>
            </a:r>
            <a:r>
              <a:rPr b="1" dirty="0" err="1"/>
              <a:t>l’issue</a:t>
            </a:r>
            <a:r>
              <a:rPr b="1" dirty="0"/>
              <a:t> de la 1ère </a:t>
            </a:r>
            <a:r>
              <a:rPr b="1" dirty="0" err="1"/>
              <a:t>année</a:t>
            </a:r>
            <a:r>
              <a:rPr b="1" dirty="0"/>
              <a:t> 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Réponses</a:t>
            </a:r>
            <a:r>
              <a:rPr dirty="0"/>
              <a:t> </a:t>
            </a:r>
            <a:r>
              <a:rPr dirty="0" err="1"/>
              <a:t>obtenues</a:t>
            </a:r>
            <a:r>
              <a:rPr dirty="0"/>
              <a:t> : 19    Question(s) </a:t>
            </a:r>
            <a:r>
              <a:rPr dirty="0" err="1"/>
              <a:t>ignorée</a:t>
            </a:r>
            <a:r>
              <a:rPr dirty="0"/>
              <a:t>(s) : 0</a:t>
            </a:r>
          </a:p>
        </p:txBody>
      </p:sp>
      <p:pic>
        <p:nvPicPr>
          <p:cNvPr id="4" name="Picture 3" descr="chart7091076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0" y="2288488"/>
            <a:ext cx="9094132" cy="44398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D4CDD-CAB8-7CBF-E9C3-D51C939F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accent1"/>
                </a:solidFill>
              </a:rPr>
              <a:t>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3AC65C-254D-5A18-7B66-683DBEE57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fr-FR" dirty="0"/>
              <a:t>Enquête auprès des Dr Junior à l’issue de la 1</a:t>
            </a:r>
            <a:r>
              <a:rPr lang="fr-FR" baseline="30000" dirty="0"/>
              <a:t>ère</a:t>
            </a:r>
            <a:r>
              <a:rPr lang="fr-FR" dirty="0"/>
              <a:t> année</a:t>
            </a:r>
          </a:p>
          <a:p>
            <a:endParaRPr lang="fr-FR" dirty="0"/>
          </a:p>
          <a:p>
            <a:r>
              <a:rPr lang="fr-FR" dirty="0"/>
              <a:t>Enquête auprès des RTS à l’issue de la 1</a:t>
            </a:r>
            <a:r>
              <a:rPr lang="fr-FR" baseline="30000" dirty="0"/>
              <a:t>ère</a:t>
            </a:r>
            <a:r>
              <a:rPr lang="fr-FR" dirty="0"/>
              <a:t> année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06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7F79A-E26E-B7F6-5EDD-3EA552B0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7" y="332852"/>
            <a:ext cx="11404002" cy="1325563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accent1"/>
                </a:solidFill>
              </a:rPr>
              <a:t>Validation de la phase de consolidation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CA7F30F-80D3-91A0-F60D-340C45DD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3429000"/>
            <a:ext cx="10655300" cy="2794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FD7FF6E-DD48-9F33-0D2F-99320618B1EE}"/>
              </a:ext>
            </a:extLst>
          </p:cNvPr>
          <p:cNvSpPr txBox="1"/>
          <p:nvPr/>
        </p:nvSpPr>
        <p:spPr>
          <a:xfrm>
            <a:off x="1592132" y="1990165"/>
            <a:ext cx="88882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Pré-requis</a:t>
            </a:r>
            <a:endParaRPr lang="fr-F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Validation de l’épreuve écrite de fin phase d’approfondissement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Peut-être validée au cours de la phase de consolidation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650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12819-0924-F9E7-0853-B893DBCD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accent1"/>
                </a:solidFill>
              </a:rPr>
              <a:t>En résumé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5C2419-49E0-4414-AF28-3523330E7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Disparités des modalités d’accueil selon les UFR</a:t>
            </a:r>
          </a:p>
          <a:p>
            <a:endParaRPr lang="fr-FR" dirty="0"/>
          </a:p>
          <a:p>
            <a:r>
              <a:rPr lang="fr-FR" dirty="0"/>
              <a:t>Nécessité d’analyser la situation à la fin de la 1</a:t>
            </a:r>
            <a:r>
              <a:rPr lang="fr-FR" baseline="30000" dirty="0"/>
              <a:t>ère</a:t>
            </a:r>
            <a:r>
              <a:rPr lang="fr-FR" dirty="0"/>
              <a:t> année</a:t>
            </a:r>
          </a:p>
          <a:p>
            <a:endParaRPr lang="fr-FR" dirty="0"/>
          </a:p>
          <a:p>
            <a:r>
              <a:rPr lang="fr-FR" dirty="0"/>
              <a:t>Nombreux textes réglementaires </a:t>
            </a:r>
            <a:r>
              <a:rPr lang="fr-FR" dirty="0" err="1"/>
              <a:t>règulièrement</a:t>
            </a:r>
            <a:r>
              <a:rPr lang="fr-FR" dirty="0"/>
              <a:t> modifiés…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0760E3-F3B7-FC90-96C7-D14121ED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9" y="4882254"/>
            <a:ext cx="12071836" cy="98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270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tête d'enfant.tif">
            <a:extLst>
              <a:ext uri="{FF2B5EF4-FFF2-40B4-BE49-F238E27FC236}">
                <a16:creationId xmlns:a16="http://schemas.microsoft.com/office/drawing/2014/main" id="{F719F8A5-ACC4-E7C5-D453-4C693D0D4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14" y="0"/>
            <a:ext cx="6081714" cy="682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2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738FC-79EE-D031-A1E2-84EA8A54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400" b="1" dirty="0" err="1">
                <a:solidFill>
                  <a:schemeClr val="accent1"/>
                </a:solidFill>
              </a:rPr>
              <a:t>Pré-requis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354905-1C23-33C4-F117-2D4D2455D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Thèse obligatoire</a:t>
            </a:r>
          </a:p>
          <a:p>
            <a:endParaRPr lang="fr-FR" dirty="0"/>
          </a:p>
          <a:p>
            <a:r>
              <a:rPr lang="fr-FR" dirty="0"/>
              <a:t>Validation fin de phase d’approfondissement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A30CDF-E023-02CC-BF90-6B0D6B15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1" y="3706382"/>
            <a:ext cx="12058763" cy="2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6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622D2-C763-4CCB-5C1E-45B26F88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400" b="1" dirty="0">
                <a:solidFill>
                  <a:schemeClr val="accent1"/>
                </a:solidFill>
              </a:rPr>
              <a:t>Stages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F9F8BA-19F2-2B32-8513-53BE10440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881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2 stages d’un an</a:t>
            </a:r>
          </a:p>
          <a:p>
            <a:pPr lvl="1"/>
            <a:r>
              <a:rPr lang="fr-FR" dirty="0"/>
              <a:t>Respect de la maquette (ex: stage périphérique)</a:t>
            </a:r>
          </a:p>
          <a:p>
            <a:pPr lvl="1"/>
            <a:r>
              <a:rPr lang="fr-FR" dirty="0"/>
              <a:t>Projet professionnel (autre spécialité)</a:t>
            </a:r>
          </a:p>
          <a:p>
            <a:pPr lvl="1"/>
            <a:r>
              <a:rPr lang="fr-FR" dirty="0"/>
              <a:t>Inadéquation 107%</a:t>
            </a:r>
          </a:p>
          <a:p>
            <a:endParaRPr lang="fr-FR" dirty="0"/>
          </a:p>
          <a:p>
            <a:r>
              <a:rPr lang="fr-FR" dirty="0"/>
              <a:t>Priorité aux internes de la subdivision</a:t>
            </a:r>
          </a:p>
          <a:p>
            <a:pPr lvl="1"/>
            <a:r>
              <a:rPr lang="fr-FR" dirty="0"/>
              <a:t>Interne hors subdivision si : </a:t>
            </a:r>
          </a:p>
          <a:p>
            <a:pPr lvl="2"/>
            <a:r>
              <a:rPr lang="fr-FR" dirty="0"/>
              <a:t>Deux postes </a:t>
            </a:r>
          </a:p>
          <a:p>
            <a:pPr lvl="2"/>
            <a:r>
              <a:rPr lang="fr-FR" dirty="0"/>
              <a:t>Poste non pourvu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Inter-CHU: 1 an</a:t>
            </a:r>
          </a:p>
          <a:p>
            <a:pPr lvl="1"/>
            <a:r>
              <a:rPr lang="fr-FR" dirty="0"/>
              <a:t>6 mois possible validé en commission)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44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B58C3-19E9-BA8C-7E60-04120BDE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accent1"/>
                </a:solidFill>
              </a:rPr>
              <a:t>Contrat de formation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966E80-9B2E-1B44-17EF-712D31CA1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Acquisition de l’autonomie diurne puis nocturne</a:t>
            </a:r>
          </a:p>
          <a:p>
            <a:endParaRPr lang="fr-FR" dirty="0"/>
          </a:p>
          <a:p>
            <a:r>
              <a:rPr lang="fr-FR" dirty="0"/>
              <a:t>Agrément des stages 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EC35563-FE08-830F-F893-5469928D8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" y="3598283"/>
            <a:ext cx="12097016" cy="227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5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F0B01-48A2-66C2-B253-1D624169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accent1"/>
                </a:solidFill>
              </a:rPr>
              <a:t>Contrat de formation </a:t>
            </a:r>
            <a:endParaRPr lang="fr-FR" sz="5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20604-4F0C-5887-0C38-19A688757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88849" cy="4811843"/>
          </a:xfrm>
        </p:spPr>
        <p:txBody>
          <a:bodyPr>
            <a:normAutofit/>
          </a:bodyPr>
          <a:lstStyle/>
          <a:p>
            <a:r>
              <a:rPr lang="fr-FR" dirty="0"/>
              <a:t>Situation ubuesque car : </a:t>
            </a:r>
          </a:p>
          <a:p>
            <a:endParaRPr lang="fr-FR" dirty="0"/>
          </a:p>
          <a:p>
            <a:r>
              <a:rPr lang="fr-FR" dirty="0"/>
              <a:t>Fait partie du pool des internes </a:t>
            </a:r>
          </a:p>
          <a:p>
            <a:pPr lvl="1"/>
            <a:endParaRPr lang="fr-FR" dirty="0"/>
          </a:p>
          <a:p>
            <a:r>
              <a:rPr lang="fr-FR" dirty="0"/>
              <a:t>Or doit acquérir de l’autonomie… </a:t>
            </a:r>
          </a:p>
          <a:p>
            <a:pPr lvl="1"/>
            <a:endParaRPr lang="fr-FR" dirty="0"/>
          </a:p>
          <a:p>
            <a:pPr marL="3200400" lvl="7" indent="0">
              <a:buNone/>
            </a:pPr>
            <a:r>
              <a:rPr lang="fr-FR" sz="3600" dirty="0"/>
              <a:t>Un peu sénior….mais pas trop …..</a:t>
            </a:r>
          </a:p>
          <a:p>
            <a:pPr marL="3200400" lvl="7" indent="0">
              <a:buNone/>
            </a:pPr>
            <a:endParaRPr lang="fr-FR" sz="3600" dirty="0"/>
          </a:p>
          <a:p>
            <a:pPr marL="3200400" lvl="7" indent="0">
              <a:buNone/>
            </a:pPr>
            <a:r>
              <a:rPr lang="fr-FR" sz="4000" dirty="0">
                <a:solidFill>
                  <a:schemeClr val="accent1"/>
                </a:solidFill>
              </a:rPr>
              <a:t>Rôle de la supervision personnalisée</a:t>
            </a:r>
          </a:p>
        </p:txBody>
      </p:sp>
    </p:spTree>
    <p:extLst>
      <p:ext uri="{BB962C8B-B14F-4D97-AF65-F5344CB8AC3E}">
        <p14:creationId xmlns:p14="http://schemas.microsoft.com/office/powerpoint/2010/main" val="225477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2A507-145B-ADCC-83C4-01E5B1BD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chemeClr val="accent1"/>
                </a:solidFill>
              </a:rPr>
              <a:t>Enquête novembre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65B2BF-D056-64C7-9917-AF7CA656B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0328"/>
          </a:xfrm>
        </p:spPr>
        <p:txBody>
          <a:bodyPr/>
          <a:lstStyle/>
          <a:p>
            <a:r>
              <a:rPr lang="fr-FR" dirty="0"/>
              <a:t>Etablir une cartographie nationale</a:t>
            </a:r>
          </a:p>
          <a:p>
            <a:endParaRPr lang="fr-FR" dirty="0"/>
          </a:p>
          <a:p>
            <a:r>
              <a:rPr lang="fr-FR" dirty="0"/>
              <a:t>Aider les coordonnateurs , commissions d’agrément et RTS </a:t>
            </a:r>
          </a:p>
          <a:p>
            <a:endParaRPr lang="fr-FR" dirty="0"/>
          </a:p>
          <a:p>
            <a:r>
              <a:rPr lang="fr-FR" dirty="0"/>
              <a:t>19 réponses parmi l’ensemble des UFR</a:t>
            </a:r>
          </a:p>
          <a:p>
            <a:pPr lvl="1"/>
            <a:r>
              <a:rPr lang="fr-FR" dirty="0"/>
              <a:t>2,6 Dr junior en moyenne par UFR</a:t>
            </a:r>
          </a:p>
          <a:p>
            <a:pPr lvl="1"/>
            <a:r>
              <a:rPr lang="fr-FR" dirty="0"/>
              <a:t>0,8 poste en moyenne dans les hôpitaux périphériques</a:t>
            </a:r>
          </a:p>
          <a:p>
            <a:pPr lvl="1"/>
            <a:r>
              <a:rPr lang="fr-FR" dirty="0"/>
              <a:t>0 poste dans les centres privés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349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11" y="365125"/>
            <a:ext cx="11844169" cy="1325563"/>
          </a:xfrm>
        </p:spPr>
        <p:txBody>
          <a:bodyPr>
            <a:normAutofit/>
          </a:bodyPr>
          <a:lstStyle/>
          <a:p>
            <a:r>
              <a:rPr b="1" dirty="0"/>
              <a:t>Les Dr Junior de </a:t>
            </a:r>
            <a:r>
              <a:rPr b="1" dirty="0" err="1"/>
              <a:t>votre</a:t>
            </a:r>
            <a:r>
              <a:rPr b="1" dirty="0"/>
              <a:t> UFR </a:t>
            </a:r>
            <a:r>
              <a:rPr b="1" dirty="0" err="1"/>
              <a:t>participeront-ils</a:t>
            </a:r>
            <a:r>
              <a:rPr b="1" dirty="0"/>
              <a:t> au tableau de </a:t>
            </a:r>
            <a:r>
              <a:rPr b="1" dirty="0" err="1"/>
              <a:t>garde</a:t>
            </a:r>
            <a:r>
              <a:rPr b="1" dirty="0"/>
              <a:t> des </a:t>
            </a:r>
            <a:r>
              <a:rPr b="1" dirty="0" err="1"/>
              <a:t>séniors</a:t>
            </a:r>
            <a:r>
              <a:rPr b="1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Réponses</a:t>
            </a:r>
            <a:r>
              <a:rPr dirty="0"/>
              <a:t> </a:t>
            </a:r>
            <a:r>
              <a:rPr dirty="0" err="1"/>
              <a:t>obtenues</a:t>
            </a:r>
            <a:r>
              <a:rPr dirty="0"/>
              <a:t> : 19    Question(s) </a:t>
            </a:r>
            <a:r>
              <a:rPr dirty="0" err="1"/>
              <a:t>ignorée</a:t>
            </a:r>
            <a:r>
              <a:rPr dirty="0"/>
              <a:t>(s) : 0</a:t>
            </a:r>
          </a:p>
        </p:txBody>
      </p:sp>
      <p:pic>
        <p:nvPicPr>
          <p:cNvPr id="4" name="Picture 3" descr="chart70910503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26" y="2578332"/>
            <a:ext cx="9608372" cy="40439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/>
              <a:t>Les Dr Junior de </a:t>
            </a:r>
            <a:r>
              <a:rPr b="1" dirty="0" err="1"/>
              <a:t>votre</a:t>
            </a:r>
            <a:r>
              <a:rPr b="1" dirty="0"/>
              <a:t> UFR </a:t>
            </a:r>
            <a:r>
              <a:rPr b="1" dirty="0" err="1"/>
              <a:t>auront-ils</a:t>
            </a:r>
            <a:r>
              <a:rPr b="1" dirty="0"/>
              <a:t> </a:t>
            </a:r>
            <a:r>
              <a:rPr b="1" dirty="0" err="1"/>
              <a:t>une</a:t>
            </a:r>
            <a:r>
              <a:rPr b="1" dirty="0"/>
              <a:t> consultation </a:t>
            </a:r>
            <a:r>
              <a:rPr b="1" dirty="0" err="1"/>
              <a:t>personnelle</a:t>
            </a:r>
            <a:r>
              <a:rPr b="1" dirty="0"/>
              <a:t> nominative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19    Question(s) ignorée(s) : 0</a:t>
            </a:r>
          </a:p>
        </p:txBody>
      </p:sp>
      <p:pic>
        <p:nvPicPr>
          <p:cNvPr id="4" name="Picture 3" descr="chart70910521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72223"/>
            <a:ext cx="10058400" cy="42333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11"/>
            <a:ext cx="10515600" cy="1325563"/>
          </a:xfrm>
        </p:spPr>
        <p:txBody>
          <a:bodyPr>
            <a:normAutofit/>
          </a:bodyPr>
          <a:lstStyle/>
          <a:p>
            <a:r>
              <a:rPr b="1" dirty="0"/>
              <a:t>Les Dr Junior de </a:t>
            </a:r>
            <a:r>
              <a:rPr b="1" dirty="0" err="1"/>
              <a:t>votre</a:t>
            </a:r>
            <a:r>
              <a:rPr b="1" dirty="0"/>
              <a:t> UFR </a:t>
            </a:r>
            <a:r>
              <a:rPr b="1" dirty="0" err="1"/>
              <a:t>auront</a:t>
            </a:r>
            <a:r>
              <a:rPr b="1" dirty="0"/>
              <a:t>-il un </a:t>
            </a:r>
            <a:r>
              <a:rPr b="1" dirty="0" err="1"/>
              <a:t>accès</a:t>
            </a:r>
            <a:r>
              <a:rPr b="1" dirty="0"/>
              <a:t> personnel </a:t>
            </a:r>
            <a:r>
              <a:rPr b="1" dirty="0" err="1"/>
              <a:t>nominatif</a:t>
            </a:r>
            <a:r>
              <a:rPr b="1" dirty="0"/>
              <a:t> </a:t>
            </a:r>
            <a:r>
              <a:rPr b="1" dirty="0" err="1"/>
              <a:t>à</a:t>
            </a:r>
            <a:r>
              <a:rPr b="1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Réponses</a:t>
            </a:r>
            <a:r>
              <a:rPr dirty="0"/>
              <a:t> </a:t>
            </a:r>
            <a:r>
              <a:rPr dirty="0" err="1"/>
              <a:t>obtenues</a:t>
            </a:r>
            <a:r>
              <a:rPr dirty="0"/>
              <a:t> : 19    Question(s) </a:t>
            </a:r>
            <a:r>
              <a:rPr dirty="0" err="1"/>
              <a:t>ignorée</a:t>
            </a:r>
            <a:r>
              <a:rPr dirty="0"/>
              <a:t>(s) : 0</a:t>
            </a:r>
          </a:p>
        </p:txBody>
      </p:sp>
      <p:pic>
        <p:nvPicPr>
          <p:cNvPr id="4" name="Picture 3" descr="chart70910547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86" y="2394058"/>
            <a:ext cx="8749888" cy="42718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434</Words>
  <Application>Microsoft Macintosh PowerPoint</Application>
  <PresentationFormat>Grand écran</PresentationFormat>
  <Paragraphs>74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Bilan Dr Junior </vt:lpstr>
      <vt:lpstr>Pré-requis </vt:lpstr>
      <vt:lpstr>Stages </vt:lpstr>
      <vt:lpstr>Contrat de formation </vt:lpstr>
      <vt:lpstr>Contrat de formation </vt:lpstr>
      <vt:lpstr>Enquête novembre 2021</vt:lpstr>
      <vt:lpstr>Les Dr Junior de votre UFR participeront-ils au tableau de garde des séniors ?</vt:lpstr>
      <vt:lpstr>Les Dr Junior de votre UFR auront-ils une consultation personnelle nominative ?</vt:lpstr>
      <vt:lpstr>Les Dr Junior de votre UFR auront-il un accès personnel nominatif à :</vt:lpstr>
      <vt:lpstr>Avez-vous établi un contrat-type bipartite de formation entre le Dr Junior et les services d’accueil pour la 1ère année de Dr junior?</vt:lpstr>
      <vt:lpstr>Avez-vous établi un contrat-type de formation en prévision de la deuxième année de Dr junior ?</vt:lpstr>
      <vt:lpstr>Avez-vous prévu les modalités d’évaluation du Dr Junior à l’issue de sa 1ère année ?</vt:lpstr>
      <vt:lpstr>Avez-vous prévu les modalités d’évaluation des services d’accueil à l’issue de la 1ère année ?</vt:lpstr>
      <vt:lpstr>Perspectives</vt:lpstr>
      <vt:lpstr>Validation de la phase de consolidation</vt:lpstr>
      <vt:lpstr>En résumé …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16</cp:revision>
  <dcterms:created xsi:type="dcterms:W3CDTF">2022-05-12T05:45:33Z</dcterms:created>
  <dcterms:modified xsi:type="dcterms:W3CDTF">2022-06-03T16:31:09Z</dcterms:modified>
</cp:coreProperties>
</file>