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728" r:id="rId1"/>
  </p:sldMasterIdLst>
  <p:sldIdLst>
    <p:sldId id="256" r:id="rId2"/>
    <p:sldId id="260" r:id="rId3"/>
    <p:sldId id="257" r:id="rId4"/>
    <p:sldId id="258" r:id="rId5"/>
    <p:sldId id="259" r:id="rId6"/>
    <p:sldId id="270" r:id="rId7"/>
    <p:sldId id="265" r:id="rId8"/>
    <p:sldId id="268" r:id="rId9"/>
    <p:sldId id="262" r:id="rId10"/>
    <p:sldId id="264" r:id="rId11"/>
    <p:sldId id="261" r:id="rId12"/>
    <p:sldId id="267" r:id="rId13"/>
    <p:sldId id="277" r:id="rId14"/>
    <p:sldId id="271" r:id="rId15"/>
    <p:sldId id="272" r:id="rId16"/>
    <p:sldId id="274" r:id="rId17"/>
    <p:sldId id="273" r:id="rId18"/>
    <p:sldId id="263" r:id="rId19"/>
    <p:sldId id="276" r:id="rId20"/>
    <p:sldId id="275" r:id="rId21"/>
    <p:sldId id="285" r:id="rId22"/>
    <p:sldId id="266" r:id="rId23"/>
    <p:sldId id="280" r:id="rId24"/>
    <p:sldId id="279" r:id="rId25"/>
    <p:sldId id="284" r:id="rId26"/>
    <p:sldId id="281" r:id="rId27"/>
    <p:sldId id="287" r:id="rId28"/>
    <p:sldId id="291" r:id="rId29"/>
    <p:sldId id="289" r:id="rId30"/>
    <p:sldId id="292" r:id="rId31"/>
    <p:sldId id="282" r:id="rId32"/>
    <p:sldId id="283" r:id="rId33"/>
    <p:sldId id="286" r:id="rId34"/>
    <p:sldId id="293" r:id="rId3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Style moyen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Style moyen 2 - Accentuation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Style moyen 2 - Accentuation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10A1B5D5-9B99-4C35-A422-299274C87663}" styleName="Style moyen 1 - Accentuation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7DF18680-E054-41AD-8BC1-D1AEF772440D}" styleName="Style moyen 2 - Accentuation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74C1A8A3-306A-4EB7-A6B1-4F7E0EB9C5D6}" styleName="Style moyen 3 - Accentuation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8EC20E35-A176-4012-BC5E-935CFFF8708E}" styleName="Style moyen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106" d="100"/>
          <a:sy n="106" d="100"/>
        </p:scale>
        <p:origin x="1158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orizon.png"/>
          <p:cNvPicPr>
            <a:picLocks noChangeAspect="1"/>
          </p:cNvPicPr>
          <p:nvPr/>
        </p:nvPicPr>
        <p:blipFill>
          <a:blip r:embed="rId2" cstate="print"/>
          <a:srcRect t="33333"/>
          <a:stretch>
            <a:fillRect/>
          </a:stretch>
        </p:blipFill>
        <p:spPr>
          <a:xfrm>
            <a:off x="0" y="0"/>
            <a:ext cx="9144000" cy="4572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33D26B-DFC2-4248-8ED0-AD3E108CBDD7}" type="datetime1">
              <a:rPr lang="en-US" smtClean="0"/>
              <a:pPr/>
              <a:t>11/21/2018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37106-F2ED-405E-BC33-CC3CF426205F}" type="slidenum">
              <a:rPr lang="en-US" smtClean="0"/>
              <a:pPr/>
              <a:t>‹N°›</a:t>
            </a:fld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9200" y="3886200"/>
            <a:ext cx="64008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17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007888"/>
            <a:ext cx="7772400" cy="1470025"/>
          </a:xfrm>
        </p:spPr>
        <p:txBody>
          <a:bodyPr/>
          <a:lstStyle>
            <a:lvl1pPr algn="ctr">
              <a:defRPr sz="3200"/>
            </a:lvl1pPr>
          </a:lstStyle>
          <a:p>
            <a:r>
              <a:rPr lang="fr-FR" smtClean="0"/>
              <a:t>Cliquez et modifiez le titre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94C003-38E8-486A-9BFD-47E55D87241C}" type="datetime1">
              <a:rPr lang="en-US" smtClean="0"/>
              <a:pPr/>
              <a:t>11/21/2018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37106-F2ED-405E-BC33-CC3CF426205F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et modifiez le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59EAA3-934B-41DB-B3B1-806F4BE5CC37}" type="datetime1">
              <a:rPr lang="en-US" smtClean="0"/>
              <a:pPr/>
              <a:t>11/21/2018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37106-F2ED-405E-BC33-CC3CF426205F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hape 13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‹N°›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944546382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fr-FR" smtClean="0"/>
              <a:t>Cliquez et modifiez le titre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97F932-D99A-4087-BFB1-EA42FAFC8D2C}" type="datetime1">
              <a:rPr lang="en-US" smtClean="0"/>
              <a:pPr/>
              <a:t>11/21/2018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37106-F2ED-405E-BC33-CC3CF426205F}" type="slidenum">
              <a:rPr lang="en-US" smtClean="0"/>
              <a:pPr/>
              <a:t>‹N°›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7924800" cy="4114800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4962525"/>
            <a:ext cx="7885113" cy="1362075"/>
          </a:xfrm>
        </p:spPr>
        <p:txBody>
          <a:bodyPr anchor="t"/>
          <a:lstStyle>
            <a:lvl1pPr algn="l">
              <a:defRPr sz="3200" b="0" i="0" cap="all" baseline="0"/>
            </a:lvl1pPr>
          </a:lstStyle>
          <a:p>
            <a:r>
              <a:rPr lang="fr-FR" smtClean="0"/>
              <a:t>Cliquez et modifiez le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3462338"/>
            <a:ext cx="7885113" cy="1500187"/>
          </a:xfrm>
        </p:spPr>
        <p:txBody>
          <a:bodyPr anchor="b">
            <a:normAutofit/>
          </a:bodyPr>
          <a:lstStyle>
            <a:lvl1pPr marL="0" indent="0">
              <a:buNone/>
              <a:defRPr sz="1700" baseline="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96367-2F2B-4F6E-ACF4-15FA13738E10}" type="datetime1">
              <a:rPr lang="en-US" smtClean="0"/>
              <a:pPr/>
              <a:t>11/21/2018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523C92-45F4-4C30-810D-4886C1BA6969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3733800" cy="4114800"/>
          </a:xfrm>
        </p:spPr>
        <p:txBody>
          <a:bodyPr/>
          <a:lstStyle>
            <a:lvl5pPr>
              <a:defRPr/>
            </a:lvl5pPr>
            <a:lvl6pPr>
              <a:buClr>
                <a:schemeClr val="tx2"/>
              </a:buClr>
              <a:buFont typeface="Arial" pitchFamily="34" charset="0"/>
              <a:buChar char="•"/>
              <a:defRPr/>
            </a:lvl6pPr>
            <a:lvl7pPr>
              <a:buClr>
                <a:schemeClr val="tx2"/>
              </a:buClr>
              <a:buFont typeface="Arial" pitchFamily="34" charset="0"/>
              <a:buChar char="•"/>
              <a:defRPr/>
            </a:lvl7pPr>
            <a:lvl8pPr>
              <a:buClr>
                <a:schemeClr val="tx2"/>
              </a:buClr>
              <a:buFont typeface="Arial" pitchFamily="34" charset="0"/>
              <a:buChar char="•"/>
              <a:defRPr/>
            </a:lvl8pPr>
            <a:lvl9pPr>
              <a:buClr>
                <a:schemeClr val="tx2"/>
              </a:buClr>
              <a:buFont typeface="Arial" pitchFamily="34" charset="0"/>
              <a:buChar char="•"/>
              <a:defRPr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 smtClean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800600" y="1600200"/>
            <a:ext cx="3733800" cy="41148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fr-FR" smtClean="0"/>
              <a:t>Cliquez et modifiez le titre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B3498D-21C7-408B-8EF5-5B55DEF0BFD5}" type="datetime1">
              <a:rPr lang="en-US" smtClean="0"/>
              <a:pPr/>
              <a:t>11/21/2018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37106-F2ED-405E-BC33-CC3CF426205F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800600" y="2209800"/>
            <a:ext cx="3733800" cy="35052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 smtClean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2209800"/>
            <a:ext cx="3733800" cy="35052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Cliquez et modifiez le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199"/>
            <a:ext cx="3733800" cy="574675"/>
          </a:xfrm>
        </p:spPr>
        <p:txBody>
          <a:bodyPr anchor="b">
            <a:normAutofit/>
          </a:bodyPr>
          <a:lstStyle>
            <a:lvl1pPr marL="0" indent="0">
              <a:buNone/>
              <a:defRPr sz="1700" b="0" i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00600" y="1600199"/>
            <a:ext cx="3733800" cy="574675"/>
          </a:xfrm>
        </p:spPr>
        <p:txBody>
          <a:bodyPr anchor="b">
            <a:normAutofit/>
          </a:bodyPr>
          <a:lstStyle>
            <a:lvl1pPr marL="0" indent="0">
              <a:buNone/>
              <a:defRPr sz="1700" b="0" i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DB246E-8FD1-42FF-94A4-E4133095C37A}" type="datetime1">
              <a:rPr lang="en-US" smtClean="0"/>
              <a:pPr/>
              <a:t>11/21/2018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37106-F2ED-405E-BC33-CC3CF426205F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fr-FR" smtClean="0"/>
              <a:t>Cliquez et modifiez le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3939D4-B818-4372-B1EE-7CB6D5BBC74A}" type="datetime1">
              <a:rPr lang="en-US" smtClean="0"/>
              <a:pPr/>
              <a:t>11/21/2018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37106-F2ED-405E-BC33-CC3CF426205F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5E438-4D0D-4834-B658-A90420491D98}" type="datetime1">
              <a:rPr lang="en-US" smtClean="0"/>
              <a:pPr/>
              <a:t>11/21/2018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37106-F2ED-405E-BC33-CC3CF426205F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962400" y="1447800"/>
            <a:ext cx="4648200" cy="4267200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1447800"/>
            <a:ext cx="2971800" cy="1097280"/>
          </a:xfrm>
        </p:spPr>
        <p:txBody>
          <a:bodyPr anchor="b"/>
          <a:lstStyle>
            <a:lvl1pPr algn="l">
              <a:defRPr sz="18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fr-FR" smtClean="0"/>
              <a:t>Cliquez et modifiez le titre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2648" y="2547891"/>
            <a:ext cx="2971800" cy="3167109"/>
          </a:xfrm>
        </p:spPr>
        <p:txBody>
          <a:bodyPr tIns="9144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F8ADFA-7142-4015-85E6-1712F15FA709}" type="datetime1">
              <a:rPr lang="en-US" smtClean="0"/>
              <a:pPr/>
              <a:t>11/21/2018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37106-F2ED-405E-BC33-CC3CF426205F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orizon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447800"/>
            <a:ext cx="2971800" cy="1097280"/>
          </a:xfrm>
        </p:spPr>
        <p:txBody>
          <a:bodyPr anchor="b"/>
          <a:lstStyle>
            <a:lvl1pPr algn="l">
              <a:defRPr sz="18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fr-FR" smtClean="0"/>
              <a:t>Cliquez et modifiez le titre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657344" y="1447800"/>
            <a:ext cx="3419856" cy="3474720"/>
          </a:xfrm>
          <a:custGeom>
            <a:avLst/>
            <a:gdLst>
              <a:gd name="connsiteX0" fmla="*/ 0 w 3419856"/>
              <a:gd name="connsiteY0" fmla="*/ 74450 h 3429000"/>
              <a:gd name="connsiteX1" fmla="*/ 21806 w 3419856"/>
              <a:gd name="connsiteY1" fmla="*/ 21806 h 3429000"/>
              <a:gd name="connsiteX2" fmla="*/ 74450 w 3419856"/>
              <a:gd name="connsiteY2" fmla="*/ 0 h 3429000"/>
              <a:gd name="connsiteX3" fmla="*/ 3345406 w 3419856"/>
              <a:gd name="connsiteY3" fmla="*/ 0 h 3429000"/>
              <a:gd name="connsiteX4" fmla="*/ 3398050 w 3419856"/>
              <a:gd name="connsiteY4" fmla="*/ 21806 h 3429000"/>
              <a:gd name="connsiteX5" fmla="*/ 3419856 w 3419856"/>
              <a:gd name="connsiteY5" fmla="*/ 74450 h 3429000"/>
              <a:gd name="connsiteX6" fmla="*/ 3419856 w 3419856"/>
              <a:gd name="connsiteY6" fmla="*/ 3354550 h 3429000"/>
              <a:gd name="connsiteX7" fmla="*/ 3398050 w 3419856"/>
              <a:gd name="connsiteY7" fmla="*/ 3407194 h 3429000"/>
              <a:gd name="connsiteX8" fmla="*/ 3345406 w 3419856"/>
              <a:gd name="connsiteY8" fmla="*/ 3429000 h 3429000"/>
              <a:gd name="connsiteX9" fmla="*/ 74450 w 3419856"/>
              <a:gd name="connsiteY9" fmla="*/ 3429000 h 3429000"/>
              <a:gd name="connsiteX10" fmla="*/ 21806 w 3419856"/>
              <a:gd name="connsiteY10" fmla="*/ 3407194 h 3429000"/>
              <a:gd name="connsiteX11" fmla="*/ 0 w 3419856"/>
              <a:gd name="connsiteY11" fmla="*/ 3354550 h 3429000"/>
              <a:gd name="connsiteX12" fmla="*/ 0 w 3419856"/>
              <a:gd name="connsiteY12" fmla="*/ 74450 h 3429000"/>
              <a:gd name="connsiteX0" fmla="*/ 0 w 3419856"/>
              <a:gd name="connsiteY0" fmla="*/ 74450 h 3429000"/>
              <a:gd name="connsiteX1" fmla="*/ 21806 w 3419856"/>
              <a:gd name="connsiteY1" fmla="*/ 21806 h 3429000"/>
              <a:gd name="connsiteX2" fmla="*/ 74450 w 3419856"/>
              <a:gd name="connsiteY2" fmla="*/ 0 h 3429000"/>
              <a:gd name="connsiteX3" fmla="*/ 3345406 w 3419856"/>
              <a:gd name="connsiteY3" fmla="*/ 0 h 3429000"/>
              <a:gd name="connsiteX4" fmla="*/ 3398050 w 3419856"/>
              <a:gd name="connsiteY4" fmla="*/ 21806 h 3429000"/>
              <a:gd name="connsiteX5" fmla="*/ 3419856 w 3419856"/>
              <a:gd name="connsiteY5" fmla="*/ 74450 h 3429000"/>
              <a:gd name="connsiteX6" fmla="*/ 3419856 w 3419856"/>
              <a:gd name="connsiteY6" fmla="*/ 3354550 h 3429000"/>
              <a:gd name="connsiteX7" fmla="*/ 3398050 w 3419856"/>
              <a:gd name="connsiteY7" fmla="*/ 3407194 h 3429000"/>
              <a:gd name="connsiteX8" fmla="*/ 3345406 w 3419856"/>
              <a:gd name="connsiteY8" fmla="*/ 3429000 h 3429000"/>
              <a:gd name="connsiteX9" fmla="*/ 21806 w 3419856"/>
              <a:gd name="connsiteY9" fmla="*/ 3407194 h 3429000"/>
              <a:gd name="connsiteX10" fmla="*/ 0 w 3419856"/>
              <a:gd name="connsiteY10" fmla="*/ 3354550 h 3429000"/>
              <a:gd name="connsiteX11" fmla="*/ 0 w 3419856"/>
              <a:gd name="connsiteY11" fmla="*/ 74450 h 3429000"/>
              <a:gd name="connsiteX0" fmla="*/ 0 w 3964392"/>
              <a:gd name="connsiteY0" fmla="*/ 74450 h 3415968"/>
              <a:gd name="connsiteX1" fmla="*/ 21806 w 3964392"/>
              <a:gd name="connsiteY1" fmla="*/ 21806 h 3415968"/>
              <a:gd name="connsiteX2" fmla="*/ 74450 w 3964392"/>
              <a:gd name="connsiteY2" fmla="*/ 0 h 3415968"/>
              <a:gd name="connsiteX3" fmla="*/ 3345406 w 3964392"/>
              <a:gd name="connsiteY3" fmla="*/ 0 h 3415968"/>
              <a:gd name="connsiteX4" fmla="*/ 3398050 w 3964392"/>
              <a:gd name="connsiteY4" fmla="*/ 21806 h 3415968"/>
              <a:gd name="connsiteX5" fmla="*/ 3419856 w 3964392"/>
              <a:gd name="connsiteY5" fmla="*/ 74450 h 3415968"/>
              <a:gd name="connsiteX6" fmla="*/ 3419856 w 3964392"/>
              <a:gd name="connsiteY6" fmla="*/ 3354550 h 3415968"/>
              <a:gd name="connsiteX7" fmla="*/ 3398050 w 3964392"/>
              <a:gd name="connsiteY7" fmla="*/ 3407194 h 3415968"/>
              <a:gd name="connsiteX8" fmla="*/ 21806 w 3964392"/>
              <a:gd name="connsiteY8" fmla="*/ 3407194 h 3415968"/>
              <a:gd name="connsiteX9" fmla="*/ 0 w 3964392"/>
              <a:gd name="connsiteY9" fmla="*/ 3354550 h 3415968"/>
              <a:gd name="connsiteX10" fmla="*/ 0 w 3964392"/>
              <a:gd name="connsiteY10" fmla="*/ 74450 h 3415968"/>
              <a:gd name="connsiteX0" fmla="*/ 0 w 3964392"/>
              <a:gd name="connsiteY0" fmla="*/ 74450 h 3415968"/>
              <a:gd name="connsiteX1" fmla="*/ 21806 w 3964392"/>
              <a:gd name="connsiteY1" fmla="*/ 21806 h 3415968"/>
              <a:gd name="connsiteX2" fmla="*/ 74450 w 3964392"/>
              <a:gd name="connsiteY2" fmla="*/ 0 h 3415968"/>
              <a:gd name="connsiteX3" fmla="*/ 3345406 w 3964392"/>
              <a:gd name="connsiteY3" fmla="*/ 0 h 3415968"/>
              <a:gd name="connsiteX4" fmla="*/ 3398050 w 3964392"/>
              <a:gd name="connsiteY4" fmla="*/ 21806 h 3415968"/>
              <a:gd name="connsiteX5" fmla="*/ 3419856 w 3964392"/>
              <a:gd name="connsiteY5" fmla="*/ 74450 h 3415968"/>
              <a:gd name="connsiteX6" fmla="*/ 3419856 w 3964392"/>
              <a:gd name="connsiteY6" fmla="*/ 3354550 h 3415968"/>
              <a:gd name="connsiteX7" fmla="*/ 3398050 w 3964392"/>
              <a:gd name="connsiteY7" fmla="*/ 3407194 h 3415968"/>
              <a:gd name="connsiteX8" fmla="*/ 21806 w 3964392"/>
              <a:gd name="connsiteY8" fmla="*/ 3407194 h 3415968"/>
              <a:gd name="connsiteX9" fmla="*/ 0 w 3964392"/>
              <a:gd name="connsiteY9" fmla="*/ 3354550 h 3415968"/>
              <a:gd name="connsiteX10" fmla="*/ 0 w 3964392"/>
              <a:gd name="connsiteY10" fmla="*/ 74450 h 3415968"/>
              <a:gd name="connsiteX0" fmla="*/ 0 w 3968026"/>
              <a:gd name="connsiteY0" fmla="*/ 74450 h 3910007"/>
              <a:gd name="connsiteX1" fmla="*/ 21806 w 3968026"/>
              <a:gd name="connsiteY1" fmla="*/ 21806 h 3910007"/>
              <a:gd name="connsiteX2" fmla="*/ 74450 w 3968026"/>
              <a:gd name="connsiteY2" fmla="*/ 0 h 3910007"/>
              <a:gd name="connsiteX3" fmla="*/ 3345406 w 3968026"/>
              <a:gd name="connsiteY3" fmla="*/ 0 h 3910007"/>
              <a:gd name="connsiteX4" fmla="*/ 3398050 w 3968026"/>
              <a:gd name="connsiteY4" fmla="*/ 21806 h 3910007"/>
              <a:gd name="connsiteX5" fmla="*/ 3419856 w 3968026"/>
              <a:gd name="connsiteY5" fmla="*/ 74450 h 3910007"/>
              <a:gd name="connsiteX6" fmla="*/ 3419856 w 3968026"/>
              <a:gd name="connsiteY6" fmla="*/ 3354550 h 3910007"/>
              <a:gd name="connsiteX7" fmla="*/ 3398050 w 3968026"/>
              <a:gd name="connsiteY7" fmla="*/ 3407194 h 3910007"/>
              <a:gd name="connsiteX8" fmla="*/ 0 w 3968026"/>
              <a:gd name="connsiteY8" fmla="*/ 3354550 h 3910007"/>
              <a:gd name="connsiteX9" fmla="*/ 0 w 3968026"/>
              <a:gd name="connsiteY9" fmla="*/ 74450 h 3910007"/>
              <a:gd name="connsiteX0" fmla="*/ 0 w 3419856"/>
              <a:gd name="connsiteY0" fmla="*/ 74450 h 3901233"/>
              <a:gd name="connsiteX1" fmla="*/ 21806 w 3419856"/>
              <a:gd name="connsiteY1" fmla="*/ 21806 h 3901233"/>
              <a:gd name="connsiteX2" fmla="*/ 74450 w 3419856"/>
              <a:gd name="connsiteY2" fmla="*/ 0 h 3901233"/>
              <a:gd name="connsiteX3" fmla="*/ 3345406 w 3419856"/>
              <a:gd name="connsiteY3" fmla="*/ 0 h 3901233"/>
              <a:gd name="connsiteX4" fmla="*/ 3398050 w 3419856"/>
              <a:gd name="connsiteY4" fmla="*/ 21806 h 3901233"/>
              <a:gd name="connsiteX5" fmla="*/ 3419856 w 3419856"/>
              <a:gd name="connsiteY5" fmla="*/ 74450 h 3901233"/>
              <a:gd name="connsiteX6" fmla="*/ 3419856 w 3419856"/>
              <a:gd name="connsiteY6" fmla="*/ 3354550 h 3901233"/>
              <a:gd name="connsiteX7" fmla="*/ 0 w 3419856"/>
              <a:gd name="connsiteY7" fmla="*/ 3354550 h 3901233"/>
              <a:gd name="connsiteX8" fmla="*/ 0 w 3419856"/>
              <a:gd name="connsiteY8" fmla="*/ 74450 h 3901233"/>
              <a:gd name="connsiteX0" fmla="*/ 0 w 3419856"/>
              <a:gd name="connsiteY0" fmla="*/ 74450 h 3354550"/>
              <a:gd name="connsiteX1" fmla="*/ 21806 w 3419856"/>
              <a:gd name="connsiteY1" fmla="*/ 21806 h 3354550"/>
              <a:gd name="connsiteX2" fmla="*/ 74450 w 3419856"/>
              <a:gd name="connsiteY2" fmla="*/ 0 h 3354550"/>
              <a:gd name="connsiteX3" fmla="*/ 3345406 w 3419856"/>
              <a:gd name="connsiteY3" fmla="*/ 0 h 3354550"/>
              <a:gd name="connsiteX4" fmla="*/ 3398050 w 3419856"/>
              <a:gd name="connsiteY4" fmla="*/ 21806 h 3354550"/>
              <a:gd name="connsiteX5" fmla="*/ 3419856 w 3419856"/>
              <a:gd name="connsiteY5" fmla="*/ 74450 h 3354550"/>
              <a:gd name="connsiteX6" fmla="*/ 3419856 w 3419856"/>
              <a:gd name="connsiteY6" fmla="*/ 3354550 h 3354550"/>
              <a:gd name="connsiteX7" fmla="*/ 0 w 3419856"/>
              <a:gd name="connsiteY7" fmla="*/ 3354550 h 3354550"/>
              <a:gd name="connsiteX8" fmla="*/ 0 w 3419856"/>
              <a:gd name="connsiteY8" fmla="*/ 74450 h 3354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419856" h="3354550">
                <a:moveTo>
                  <a:pt x="0" y="74450"/>
                </a:moveTo>
                <a:cubicBezTo>
                  <a:pt x="0" y="54705"/>
                  <a:pt x="7844" y="35768"/>
                  <a:pt x="21806" y="21806"/>
                </a:cubicBezTo>
                <a:cubicBezTo>
                  <a:pt x="35768" y="7844"/>
                  <a:pt x="54705" y="0"/>
                  <a:pt x="74450" y="0"/>
                </a:cubicBezTo>
                <a:lnTo>
                  <a:pt x="3345406" y="0"/>
                </a:lnTo>
                <a:cubicBezTo>
                  <a:pt x="3365151" y="0"/>
                  <a:pt x="3384088" y="7844"/>
                  <a:pt x="3398050" y="21806"/>
                </a:cubicBezTo>
                <a:cubicBezTo>
                  <a:pt x="3412012" y="35768"/>
                  <a:pt x="3419856" y="54705"/>
                  <a:pt x="3419856" y="74450"/>
                </a:cubicBezTo>
                <a:lnTo>
                  <a:pt x="3419856" y="3354550"/>
                </a:lnTo>
                <a:lnTo>
                  <a:pt x="0" y="3354550"/>
                </a:lnTo>
                <a:lnTo>
                  <a:pt x="0" y="74450"/>
                </a:lnTo>
                <a:close/>
              </a:path>
            </a:pathLst>
          </a:custGeom>
        </p:spPr>
        <p:txBody>
          <a:bodyPr>
            <a:normAutofit/>
          </a:bodyPr>
          <a:lstStyle>
            <a:lvl1pPr marL="0" indent="0" algn="ctr">
              <a:buNone/>
              <a:defRPr sz="2000" baseline="0">
                <a:solidFill>
                  <a:schemeClr val="tx1">
                    <a:lumMod val="6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 smtClean="0"/>
              <a:t>Faire glisser l'image vers l'espace réservé ou cliquer sur l'icône pour l'ajouter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547890"/>
            <a:ext cx="2971800" cy="2405109"/>
          </a:xfrm>
        </p:spPr>
        <p:txBody>
          <a:bodyPr tIns="9144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A581E0-D653-4D78-A48F-41D80498BC7E}" type="datetime1">
              <a:rPr lang="en-US" smtClean="0"/>
              <a:pPr/>
              <a:t>11/21/2018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37106-F2ED-405E-BC33-CC3CF426205F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orizon.png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fr-FR" smtClean="0"/>
              <a:t>Cliquez et modifiez le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7924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15000" y="6356350"/>
            <a:ext cx="1524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strike="noStrike" spc="60" baseline="0">
                <a:solidFill>
                  <a:schemeClr val="tx1"/>
                </a:solidFill>
              </a:defRPr>
            </a:lvl1pPr>
          </a:lstStyle>
          <a:p>
            <a:fld id="{8B3AFFF1-9C47-49F0-AE12-AF188F3F4E82}" type="datetime1">
              <a:rPr lang="en-US" smtClean="0"/>
              <a:pPr/>
              <a:t>11/21/2018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cap="all" spc="60" baseline="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43800" y="6356350"/>
            <a:ext cx="990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aseline="0">
                <a:solidFill>
                  <a:schemeClr val="tx1"/>
                </a:solidFill>
              </a:defRPr>
            </a:lvl1pPr>
          </a:lstStyle>
          <a:p>
            <a:fld id="{38237106-F2ED-405E-BC33-CC3CF426205F}" type="slidenum">
              <a:rPr lang="en-US" smtClean="0"/>
              <a:pPr/>
              <a:t>‹N°›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4729" r:id="rId1"/>
    <p:sldLayoutId id="2147484730" r:id="rId2"/>
    <p:sldLayoutId id="2147484731" r:id="rId3"/>
    <p:sldLayoutId id="2147484732" r:id="rId4"/>
    <p:sldLayoutId id="2147484733" r:id="rId5"/>
    <p:sldLayoutId id="2147484734" r:id="rId6"/>
    <p:sldLayoutId id="2147484735" r:id="rId7"/>
    <p:sldLayoutId id="2147484736" r:id="rId8"/>
    <p:sldLayoutId id="2147484737" r:id="rId9"/>
    <p:sldLayoutId id="2147484738" r:id="rId10"/>
    <p:sldLayoutId id="2147484739" r:id="rId11"/>
    <p:sldLayoutId id="2147484740" r:id="rId12"/>
  </p:sldLayoutIdLst>
  <p:hf sldNum="0" hdr="0" ftr="0" dt="0"/>
  <p:txStyles>
    <p:titleStyle>
      <a:lvl1pPr algn="l" defTabSz="914400" rtl="0" eaLnBrk="1" latinLnBrk="0" hangingPunct="1">
        <a:spcBef>
          <a:spcPct val="0"/>
        </a:spcBef>
        <a:buNone/>
        <a:defRPr sz="3000" kern="1200" cap="all" spc="5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tif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tif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tif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tif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tif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tif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tif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tif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tif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if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tiff"/><Relationship Id="rId2" Type="http://schemas.openxmlformats.org/officeDocument/2006/relationships/image" Target="../media/image26.tif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tif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tiff"/><Relationship Id="rId2" Type="http://schemas.openxmlformats.org/officeDocument/2006/relationships/image" Target="../media/image30.tif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tiff"/><Relationship Id="rId2" Type="http://schemas.openxmlformats.org/officeDocument/2006/relationships/image" Target="../media/image32.tif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tiff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tiff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tiff"/><Relationship Id="rId2" Type="http://schemas.openxmlformats.org/officeDocument/2006/relationships/image" Target="../media/image6.tiff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tiff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tiff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tif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tif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tiff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tif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tif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tif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ous-titre 1"/>
          <p:cNvSpPr>
            <a:spLocks noGrp="1"/>
          </p:cNvSpPr>
          <p:nvPr>
            <p:ph type="subTitle" idx="1"/>
          </p:nvPr>
        </p:nvSpPr>
        <p:spPr>
          <a:xfrm>
            <a:off x="1219200" y="2139196"/>
            <a:ext cx="6400800" cy="1752600"/>
          </a:xfrm>
        </p:spPr>
        <p:txBody>
          <a:bodyPr>
            <a:normAutofit/>
          </a:bodyPr>
          <a:lstStyle/>
          <a:p>
            <a:r>
              <a:rPr lang="fr-FR" sz="2400" dirty="0" smtClean="0"/>
              <a:t>Forfait pour un parcours de soins</a:t>
            </a:r>
          </a:p>
          <a:p>
            <a:r>
              <a:rPr lang="fr-FR" sz="1600" dirty="0" smtClean="0"/>
              <a:t>Tous les intervenants</a:t>
            </a:r>
            <a:r>
              <a:rPr lang="is-IS" sz="1600" dirty="0" smtClean="0"/>
              <a:t>…</a:t>
            </a:r>
          </a:p>
          <a:p>
            <a:r>
              <a:rPr lang="is-IS" sz="1600" dirty="0"/>
              <a:t>	</a:t>
            </a:r>
            <a:r>
              <a:rPr lang="is-IS" sz="1600" dirty="0" smtClean="0"/>
              <a:t>toutes les complications potentielles sur X années...</a:t>
            </a:r>
            <a:endParaRPr lang="fr-FR" sz="1600" dirty="0"/>
          </a:p>
        </p:txBody>
      </p:sp>
      <p:sp>
        <p:nvSpPr>
          <p:cNvPr id="3" name="Titre 2"/>
          <p:cNvSpPr>
            <a:spLocks noGrp="1"/>
          </p:cNvSpPr>
          <p:nvPr>
            <p:ph type="ctrTitle"/>
          </p:nvPr>
        </p:nvSpPr>
        <p:spPr>
          <a:xfrm>
            <a:off x="685800" y="684897"/>
            <a:ext cx="7772400" cy="1061433"/>
          </a:xfrm>
        </p:spPr>
        <p:txBody>
          <a:bodyPr/>
          <a:lstStyle/>
          <a:p>
            <a:r>
              <a:rPr lang="fr-FR" dirty="0" smtClean="0"/>
              <a:t>EPISODE de soins (EDS)</a:t>
            </a:r>
            <a:br>
              <a:rPr lang="fr-FR" dirty="0" smtClean="0"/>
            </a:br>
            <a:r>
              <a:rPr lang="fr-FR" sz="1800" dirty="0" smtClean="0"/>
              <a:t>(« </a:t>
            </a:r>
            <a:r>
              <a:rPr lang="fr-FR" sz="1800" dirty="0" err="1" smtClean="0"/>
              <a:t>bundleD</a:t>
            </a:r>
            <a:r>
              <a:rPr lang="fr-FR" sz="1800" dirty="0" smtClean="0"/>
              <a:t> </a:t>
            </a:r>
            <a:r>
              <a:rPr lang="fr-FR" sz="1800" dirty="0" err="1" smtClean="0"/>
              <a:t>Payment</a:t>
            </a:r>
            <a:r>
              <a:rPr lang="fr-FR" sz="1800" dirty="0" smtClean="0"/>
              <a:t> »)</a:t>
            </a:r>
            <a:endParaRPr lang="fr-FR" sz="1800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0240863">
            <a:off x="1232602" y="4447396"/>
            <a:ext cx="2080251" cy="1469303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804666">
            <a:off x="5187774" y="4193799"/>
            <a:ext cx="2756514" cy="22488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00351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sénat.tiff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18" y="1543431"/>
            <a:ext cx="7278822" cy="5314569"/>
          </a:xfrm>
          <a:prstGeom prst="rect">
            <a:avLst/>
          </a:prstGeom>
        </p:spPr>
      </p:pic>
      <p:sp>
        <p:nvSpPr>
          <p:cNvPr id="5" name="Titr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pPr algn="ctr"/>
            <a:r>
              <a:rPr lang="fr-FR" dirty="0" smtClean="0"/>
              <a:t>EDS : historique France </a:t>
            </a:r>
            <a:r>
              <a:rPr lang="is-IS" dirty="0" smtClean="0"/>
              <a:t>… 2012...</a:t>
            </a:r>
            <a:endParaRPr lang="fr-FR" dirty="0"/>
          </a:p>
        </p:txBody>
      </p:sp>
      <p:sp>
        <p:nvSpPr>
          <p:cNvPr id="6" name="Ellipse 5"/>
          <p:cNvSpPr>
            <a:spLocks noChangeArrowheads="1"/>
          </p:cNvSpPr>
          <p:nvPr/>
        </p:nvSpPr>
        <p:spPr bwMode="auto">
          <a:xfrm>
            <a:off x="1773193" y="2103539"/>
            <a:ext cx="5806571" cy="595342"/>
          </a:xfrm>
          <a:prstGeom prst="ellipse">
            <a:avLst/>
          </a:prstGeom>
          <a:noFill/>
          <a:ln w="38100">
            <a:solidFill>
              <a:srgbClr val="EE2A4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fr-FR" sz="2400">
              <a:solidFill>
                <a:srgbClr val="000000"/>
              </a:solidFill>
            </a:endParaRPr>
          </a:p>
        </p:txBody>
      </p:sp>
      <p:cxnSp>
        <p:nvCxnSpPr>
          <p:cNvPr id="7" name="Connecteur droit 6"/>
          <p:cNvCxnSpPr/>
          <p:nvPr/>
        </p:nvCxnSpPr>
        <p:spPr>
          <a:xfrm>
            <a:off x="1904862" y="5272333"/>
            <a:ext cx="2857294" cy="0"/>
          </a:xfrm>
          <a:prstGeom prst="line">
            <a:avLst/>
          </a:prstGeom>
          <a:ln w="28575" cmpd="sng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67696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RX.tif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738" y="2454913"/>
            <a:ext cx="8664477" cy="1950612"/>
          </a:xfrm>
          <a:prstGeom prst="rect">
            <a:avLst/>
          </a:prstGeom>
          <a:ln w="28575" cmpd="sng">
            <a:solidFill>
              <a:srgbClr val="7E97AD"/>
            </a:solidFill>
          </a:ln>
        </p:spPr>
      </p:pic>
      <p:sp>
        <p:nvSpPr>
          <p:cNvPr id="5" name="Titr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pPr algn="ctr"/>
            <a:r>
              <a:rPr lang="fr-FR" dirty="0" smtClean="0"/>
              <a:t>EDS : historique France </a:t>
            </a:r>
            <a:r>
              <a:rPr lang="is-IS" dirty="0" smtClean="0"/>
              <a:t>… 2013...</a:t>
            </a:r>
            <a:endParaRPr lang="fr-FR" dirty="0"/>
          </a:p>
        </p:txBody>
      </p:sp>
      <p:sp>
        <p:nvSpPr>
          <p:cNvPr id="6" name="ZoneTexte 5"/>
          <p:cNvSpPr txBox="1"/>
          <p:nvPr/>
        </p:nvSpPr>
        <p:spPr>
          <a:xfrm>
            <a:off x="158738" y="2454913"/>
            <a:ext cx="1455104" cy="369332"/>
          </a:xfrm>
          <a:prstGeom prst="rect">
            <a:avLst/>
          </a:prstGeom>
          <a:noFill/>
          <a:ln w="38100" cmpd="sng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endParaRPr lang="fr-FR" dirty="0"/>
          </a:p>
        </p:txBody>
      </p:sp>
      <p:cxnSp>
        <p:nvCxnSpPr>
          <p:cNvPr id="12" name="Connecteur droit 11"/>
          <p:cNvCxnSpPr/>
          <p:nvPr/>
        </p:nvCxnSpPr>
        <p:spPr>
          <a:xfrm>
            <a:off x="806921" y="3042855"/>
            <a:ext cx="3611301" cy="1"/>
          </a:xfrm>
          <a:prstGeom prst="line">
            <a:avLst/>
          </a:prstGeom>
          <a:ln w="28575" cmpd="sng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Connecteur droit 14"/>
          <p:cNvCxnSpPr/>
          <p:nvPr/>
        </p:nvCxnSpPr>
        <p:spPr>
          <a:xfrm>
            <a:off x="3624529" y="3777366"/>
            <a:ext cx="1991121" cy="1"/>
          </a:xfrm>
          <a:prstGeom prst="line">
            <a:avLst/>
          </a:prstGeom>
          <a:ln w="28575" cmpd="sng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4996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pPr algn="ctr"/>
            <a:r>
              <a:rPr lang="fr-FR" dirty="0" smtClean="0"/>
              <a:t>EDS : historique </a:t>
            </a:r>
            <a:r>
              <a:rPr lang="is-IS" dirty="0" smtClean="0"/>
              <a:t>… 2015...HCAAM</a:t>
            </a:r>
            <a:endParaRPr lang="fr-FR" dirty="0"/>
          </a:p>
        </p:txBody>
      </p:sp>
      <p:pic>
        <p:nvPicPr>
          <p:cNvPr id="7" name="Image 6" descr="HCAAM.tiff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3489" y="1971201"/>
            <a:ext cx="6094030" cy="3082583"/>
          </a:xfrm>
          <a:prstGeom prst="rect">
            <a:avLst/>
          </a:prstGeom>
          <a:ln>
            <a:solidFill>
              <a:srgbClr val="FF0000"/>
            </a:solidFill>
          </a:ln>
        </p:spPr>
      </p:pic>
      <p:cxnSp>
        <p:nvCxnSpPr>
          <p:cNvPr id="8" name="Connecteur droit 7"/>
          <p:cNvCxnSpPr/>
          <p:nvPr/>
        </p:nvCxnSpPr>
        <p:spPr>
          <a:xfrm>
            <a:off x="2348007" y="2441155"/>
            <a:ext cx="1468331" cy="0"/>
          </a:xfrm>
          <a:prstGeom prst="line">
            <a:avLst/>
          </a:prstGeom>
          <a:ln w="28575" cmpd="sng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72881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pPr algn="ctr"/>
            <a:r>
              <a:rPr lang="fr-FR" dirty="0" smtClean="0"/>
              <a:t>EDS : historique France </a:t>
            </a:r>
            <a:r>
              <a:rPr lang="is-IS" dirty="0" smtClean="0"/>
              <a:t>… 2015...</a:t>
            </a:r>
            <a:br>
              <a:rPr lang="is-IS" dirty="0" smtClean="0"/>
            </a:br>
            <a:r>
              <a:rPr lang="is-IS" sz="2000" dirty="0" smtClean="0"/>
              <a:t>HCAAM et LFSS 2014 et 2015: expérimentations:</a:t>
            </a:r>
            <a:endParaRPr lang="fr-FR" sz="2000" dirty="0"/>
          </a:p>
        </p:txBody>
      </p:sp>
      <p:sp>
        <p:nvSpPr>
          <p:cNvPr id="3" name="ZoneTexte 2"/>
          <p:cNvSpPr txBox="1"/>
          <p:nvPr/>
        </p:nvSpPr>
        <p:spPr>
          <a:xfrm>
            <a:off x="389778" y="1475334"/>
            <a:ext cx="6471642" cy="181588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marL="457200" indent="-457200">
              <a:buFontTx/>
              <a:buChar char="-"/>
            </a:pPr>
            <a:r>
              <a:rPr lang="fr-FR" sz="2800" dirty="0" smtClean="0"/>
              <a:t>Insuffisance rénale chronique</a:t>
            </a:r>
          </a:p>
          <a:p>
            <a:pPr marL="457200" indent="-457200">
              <a:buFontTx/>
              <a:buChar char="-"/>
            </a:pPr>
            <a:r>
              <a:rPr lang="fr-FR" sz="2800" dirty="0" smtClean="0"/>
              <a:t>Affections cancéreuses sous </a:t>
            </a:r>
            <a:r>
              <a:rPr lang="fr-FR" sz="2800" dirty="0" err="1" smtClean="0"/>
              <a:t>RxThérapie</a:t>
            </a:r>
            <a:endParaRPr lang="fr-FR" sz="2800" dirty="0" smtClean="0"/>
          </a:p>
          <a:p>
            <a:pPr marL="457200" indent="-457200">
              <a:buFontTx/>
              <a:buChar char="-"/>
            </a:pPr>
            <a:r>
              <a:rPr lang="fr-FR" sz="2800" dirty="0" smtClean="0"/>
              <a:t>Obésité morbide enfants et adolescents</a:t>
            </a:r>
          </a:p>
          <a:p>
            <a:pPr marL="457200" indent="-457200">
              <a:buFontTx/>
              <a:buChar char="-"/>
            </a:pPr>
            <a:r>
              <a:rPr lang="is-IS" sz="2800" dirty="0" smtClean="0"/>
              <a:t>….</a:t>
            </a:r>
            <a:r>
              <a:rPr lang="is-IS" sz="2800" dirty="0" smtClean="0">
                <a:solidFill>
                  <a:srgbClr val="FF0000"/>
                </a:solidFill>
              </a:rPr>
              <a:t> </a:t>
            </a:r>
            <a:r>
              <a:rPr lang="fr-FR" sz="2800" dirty="0" smtClean="0">
                <a:solidFill>
                  <a:srgbClr val="FF0000"/>
                </a:solidFill>
              </a:rPr>
              <a:t>P</a:t>
            </a:r>
            <a:r>
              <a:rPr lang="is-IS" sz="2800" dirty="0" smtClean="0">
                <a:solidFill>
                  <a:srgbClr val="FF0000"/>
                </a:solidFill>
              </a:rPr>
              <a:t>8/8 : </a:t>
            </a:r>
            <a:r>
              <a:rPr lang="fr-FR" sz="2800" dirty="0" smtClean="0">
                <a:solidFill>
                  <a:srgbClr val="FF0000"/>
                </a:solidFill>
              </a:rPr>
              <a:t>Orthopédie</a:t>
            </a:r>
            <a:r>
              <a:rPr lang="fr-FR" sz="2800" dirty="0">
                <a:solidFill>
                  <a:srgbClr val="FF0000"/>
                </a:solidFill>
              </a:rPr>
              <a:t> </a:t>
            </a:r>
            <a:r>
              <a:rPr lang="fr-FR" sz="2800" dirty="0" smtClean="0">
                <a:solidFill>
                  <a:srgbClr val="FF0000"/>
                </a:solidFill>
              </a:rPr>
              <a:t>« froide »</a:t>
            </a:r>
            <a:r>
              <a:rPr lang="is-IS" sz="2800" dirty="0" smtClean="0">
                <a:solidFill>
                  <a:srgbClr val="FF0000"/>
                </a:solidFill>
              </a:rPr>
              <a:t>….</a:t>
            </a:r>
            <a:endParaRPr lang="fr-FR" sz="2800" dirty="0">
              <a:solidFill>
                <a:srgbClr val="FF0000"/>
              </a:solidFill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2189658" y="3290369"/>
            <a:ext cx="5947712" cy="52322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fr-FR" sz="2800" dirty="0" smtClean="0"/>
              <a:t>Logique « silo » =&gt;« l’argent suit le patient »</a:t>
            </a:r>
            <a:endParaRPr lang="fr-FR" sz="2800" dirty="0"/>
          </a:p>
        </p:txBody>
      </p:sp>
      <p:sp>
        <p:nvSpPr>
          <p:cNvPr id="8" name="ZoneTexte 7"/>
          <p:cNvSpPr txBox="1"/>
          <p:nvPr/>
        </p:nvSpPr>
        <p:spPr>
          <a:xfrm>
            <a:off x="947199" y="3761841"/>
            <a:ext cx="4814138" cy="304698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fr-FR" sz="3200" i="1" u="sng" dirty="0" smtClean="0"/>
              <a:t>Risques:</a:t>
            </a:r>
          </a:p>
          <a:p>
            <a:pPr marL="285750" indent="-285750">
              <a:buFontTx/>
              <a:buChar char="-"/>
            </a:pPr>
            <a:r>
              <a:rPr lang="fr-FR" sz="3200" u="sng" dirty="0" smtClean="0"/>
              <a:t>Sélection</a:t>
            </a:r>
            <a:r>
              <a:rPr lang="fr-FR" sz="3200" dirty="0" smtClean="0"/>
              <a:t> des patients</a:t>
            </a:r>
          </a:p>
          <a:p>
            <a:pPr marL="285750" indent="-285750">
              <a:buFontTx/>
              <a:buChar char="-"/>
            </a:pPr>
            <a:r>
              <a:rPr lang="fr-FR" sz="3200" dirty="0" smtClean="0"/>
              <a:t>Baisse </a:t>
            </a:r>
            <a:r>
              <a:rPr lang="fr-FR" sz="3200" u="sng" dirty="0" smtClean="0"/>
              <a:t>qualité</a:t>
            </a:r>
            <a:r>
              <a:rPr lang="fr-FR" sz="3200" dirty="0" smtClean="0"/>
              <a:t> soins</a:t>
            </a:r>
          </a:p>
          <a:p>
            <a:pPr marL="285750" indent="-285750">
              <a:buFontTx/>
              <a:buChar char="-"/>
            </a:pPr>
            <a:r>
              <a:rPr lang="fr-FR" sz="3200" u="sng" dirty="0" smtClean="0"/>
              <a:t>Complexité</a:t>
            </a:r>
            <a:r>
              <a:rPr lang="fr-FR" sz="3200" dirty="0" smtClean="0"/>
              <a:t> circuits financiers</a:t>
            </a:r>
          </a:p>
          <a:p>
            <a:pPr marL="285750" indent="-285750">
              <a:buFontTx/>
              <a:buChar char="-"/>
            </a:pPr>
            <a:r>
              <a:rPr lang="fr-FR" sz="3200" u="sng" dirty="0" smtClean="0"/>
              <a:t>Cout</a:t>
            </a:r>
            <a:r>
              <a:rPr lang="fr-FR" sz="3200" dirty="0" smtClean="0"/>
              <a:t> de gestion</a:t>
            </a:r>
          </a:p>
          <a:p>
            <a:pPr marL="285750" indent="-285750">
              <a:buFontTx/>
              <a:buChar char="-"/>
            </a:pPr>
            <a:r>
              <a:rPr lang="fr-FR" sz="3200" dirty="0" smtClean="0"/>
              <a:t>Codage dévoyé</a:t>
            </a:r>
            <a:endParaRPr lang="fr-FR" sz="3200" dirty="0"/>
          </a:p>
        </p:txBody>
      </p:sp>
    </p:spTree>
    <p:extLst>
      <p:ext uri="{BB962C8B-B14F-4D97-AF65-F5344CB8AC3E}">
        <p14:creationId xmlns:p14="http://schemas.microsoft.com/office/powerpoint/2010/main" val="39848824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pPr algn="ctr"/>
            <a:r>
              <a:rPr lang="fr-FR" dirty="0" smtClean="0"/>
              <a:t>EDS : historique </a:t>
            </a:r>
            <a:r>
              <a:rPr lang="is-IS" dirty="0" smtClean="0"/>
              <a:t>… 2015...CNAM-TS</a:t>
            </a:r>
            <a:endParaRPr lang="fr-FR" dirty="0"/>
          </a:p>
        </p:txBody>
      </p:sp>
      <p:pic>
        <p:nvPicPr>
          <p:cNvPr id="2" name="Image 1" descr="Sans titre.tiff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6484" y="1981074"/>
            <a:ext cx="6477284" cy="3998778"/>
          </a:xfrm>
          <a:prstGeom prst="rect">
            <a:avLst/>
          </a:prstGeom>
          <a:ln>
            <a:solidFill>
              <a:srgbClr val="FF0000"/>
            </a:solidFill>
          </a:ln>
        </p:spPr>
      </p:pic>
    </p:spTree>
    <p:extLst>
      <p:ext uri="{BB962C8B-B14F-4D97-AF65-F5344CB8AC3E}">
        <p14:creationId xmlns:p14="http://schemas.microsoft.com/office/powerpoint/2010/main" val="3645823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pPr algn="ctr"/>
            <a:r>
              <a:rPr lang="fr-FR" dirty="0" smtClean="0"/>
              <a:t>EDS : historique </a:t>
            </a:r>
            <a:r>
              <a:rPr lang="is-IS" dirty="0" smtClean="0"/>
              <a:t>… 2015...CNAM-TS</a:t>
            </a:r>
            <a:endParaRPr lang="fr-FR" dirty="0"/>
          </a:p>
        </p:txBody>
      </p:sp>
      <p:pic>
        <p:nvPicPr>
          <p:cNvPr id="4" name="Image 3" descr="2.tiff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0628" y="1749709"/>
            <a:ext cx="6568959" cy="4689481"/>
          </a:xfrm>
          <a:prstGeom prst="rect">
            <a:avLst/>
          </a:prstGeom>
          <a:ln>
            <a:solidFill>
              <a:srgbClr val="FF0000"/>
            </a:solidFill>
          </a:ln>
        </p:spPr>
      </p:pic>
    </p:spTree>
    <p:extLst>
      <p:ext uri="{BB962C8B-B14F-4D97-AF65-F5344CB8AC3E}">
        <p14:creationId xmlns:p14="http://schemas.microsoft.com/office/powerpoint/2010/main" val="2139230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pPr algn="ctr"/>
            <a:r>
              <a:rPr lang="fr-FR" dirty="0" smtClean="0"/>
              <a:t>EDS : historique </a:t>
            </a:r>
            <a:r>
              <a:rPr lang="is-IS" dirty="0" smtClean="0"/>
              <a:t>… 2015...CNAM-TS</a:t>
            </a:r>
            <a:endParaRPr lang="fr-FR" dirty="0"/>
          </a:p>
        </p:txBody>
      </p:sp>
      <p:pic>
        <p:nvPicPr>
          <p:cNvPr id="3" name="Image 2" descr="1.tif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4414" y="1682711"/>
            <a:ext cx="7463973" cy="4526810"/>
          </a:xfrm>
          <a:prstGeom prst="rect">
            <a:avLst/>
          </a:prstGeom>
          <a:ln>
            <a:solidFill>
              <a:srgbClr val="FF0000"/>
            </a:solidFill>
          </a:ln>
        </p:spPr>
      </p:pic>
    </p:spTree>
    <p:extLst>
      <p:ext uri="{BB962C8B-B14F-4D97-AF65-F5344CB8AC3E}">
        <p14:creationId xmlns:p14="http://schemas.microsoft.com/office/powerpoint/2010/main" val="2427095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pPr algn="ctr"/>
            <a:r>
              <a:rPr lang="fr-FR" dirty="0" smtClean="0"/>
              <a:t>EDS : historique </a:t>
            </a:r>
            <a:r>
              <a:rPr lang="is-IS" dirty="0" smtClean="0"/>
              <a:t>… 2015...CNAM-TS</a:t>
            </a:r>
            <a:endParaRPr lang="fr-FR" dirty="0"/>
          </a:p>
        </p:txBody>
      </p:sp>
      <p:pic>
        <p:nvPicPr>
          <p:cNvPr id="2" name="Image 1" descr="3.tif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1686245"/>
            <a:ext cx="6941603" cy="4888045"/>
          </a:xfrm>
          <a:prstGeom prst="rect">
            <a:avLst/>
          </a:prstGeom>
          <a:ln>
            <a:solidFill>
              <a:srgbClr val="FF0000"/>
            </a:solidFill>
          </a:ln>
        </p:spPr>
      </p:pic>
    </p:spTree>
    <p:extLst>
      <p:ext uri="{BB962C8B-B14F-4D97-AF65-F5344CB8AC3E}">
        <p14:creationId xmlns:p14="http://schemas.microsoft.com/office/powerpoint/2010/main" val="1207567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CNAM.tif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302" y="1417638"/>
            <a:ext cx="8376764" cy="5182512"/>
          </a:xfrm>
          <a:prstGeom prst="rect">
            <a:avLst/>
          </a:prstGeom>
        </p:spPr>
      </p:pic>
      <p:sp>
        <p:nvSpPr>
          <p:cNvPr id="5" name="Titr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pPr algn="ctr"/>
            <a:r>
              <a:rPr lang="fr-FR" dirty="0" smtClean="0"/>
              <a:t>EDS : historique France </a:t>
            </a:r>
            <a:r>
              <a:rPr lang="is-IS" dirty="0" smtClean="0"/>
              <a:t>… 2016</a:t>
            </a:r>
            <a:br>
              <a:rPr lang="is-IS" dirty="0" smtClean="0"/>
            </a:br>
            <a:r>
              <a:rPr lang="is-IS" sz="2000" dirty="0" smtClean="0"/>
              <a:t>Rapport Charges et Produits CNAM pour 2017</a:t>
            </a:r>
            <a:endParaRPr lang="fr-FR" sz="2000" dirty="0"/>
          </a:p>
        </p:txBody>
      </p:sp>
      <p:cxnSp>
        <p:nvCxnSpPr>
          <p:cNvPr id="7" name="Connecteur droit 6"/>
          <p:cNvCxnSpPr/>
          <p:nvPr/>
        </p:nvCxnSpPr>
        <p:spPr>
          <a:xfrm>
            <a:off x="4292554" y="2705751"/>
            <a:ext cx="2096671" cy="0"/>
          </a:xfrm>
          <a:prstGeom prst="line">
            <a:avLst/>
          </a:prstGeom>
          <a:ln w="28575" cmpd="sng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Connecteur droit 8"/>
          <p:cNvCxnSpPr/>
          <p:nvPr/>
        </p:nvCxnSpPr>
        <p:spPr>
          <a:xfrm>
            <a:off x="3346737" y="3089415"/>
            <a:ext cx="3650986" cy="0"/>
          </a:xfrm>
          <a:prstGeom prst="line">
            <a:avLst/>
          </a:prstGeom>
          <a:ln w="28575" cmpd="sng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" name="Connecteur droit 5"/>
          <p:cNvCxnSpPr/>
          <p:nvPr/>
        </p:nvCxnSpPr>
        <p:spPr>
          <a:xfrm>
            <a:off x="846781" y="4876885"/>
            <a:ext cx="1790794" cy="0"/>
          </a:xfrm>
          <a:prstGeom prst="line">
            <a:avLst/>
          </a:prstGeom>
          <a:ln w="28575" cmpd="sng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Connecteur droit 7"/>
          <p:cNvCxnSpPr/>
          <p:nvPr/>
        </p:nvCxnSpPr>
        <p:spPr>
          <a:xfrm>
            <a:off x="846781" y="5354887"/>
            <a:ext cx="3125863" cy="0"/>
          </a:xfrm>
          <a:prstGeom prst="line">
            <a:avLst/>
          </a:prstGeom>
          <a:ln w="28575" cmpd="sng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795067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pPr algn="ctr"/>
            <a:r>
              <a:rPr lang="fr-FR" dirty="0" smtClean="0"/>
              <a:t>EDS : historique France </a:t>
            </a:r>
            <a:r>
              <a:rPr lang="is-IS" dirty="0" smtClean="0"/>
              <a:t>… 2018</a:t>
            </a:r>
            <a:br>
              <a:rPr lang="is-IS" dirty="0" smtClean="0"/>
            </a:br>
            <a:r>
              <a:rPr lang="is-IS" sz="2000" dirty="0" smtClean="0"/>
              <a:t>commande “politique”</a:t>
            </a:r>
            <a:br>
              <a:rPr lang="is-IS" sz="2000" dirty="0" smtClean="0"/>
            </a:br>
            <a:endParaRPr lang="fr-FR" sz="2000" dirty="0"/>
          </a:p>
        </p:txBody>
      </p:sp>
      <p:sp>
        <p:nvSpPr>
          <p:cNvPr id="2" name="ZoneTexte 1"/>
          <p:cNvSpPr txBox="1"/>
          <p:nvPr/>
        </p:nvSpPr>
        <p:spPr>
          <a:xfrm>
            <a:off x="609600" y="5964247"/>
            <a:ext cx="7655160" cy="147732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fr-FR" dirty="0" smtClean="0"/>
              <a:t>« </a:t>
            </a:r>
            <a:r>
              <a:rPr lang="is-IS" dirty="0" smtClean="0"/>
              <a:t>…</a:t>
            </a:r>
            <a:r>
              <a:rPr lang="fr-FR" dirty="0" smtClean="0"/>
              <a:t>discours </a:t>
            </a:r>
            <a:r>
              <a:rPr lang="fr-FR" b="1" dirty="0"/>
              <a:t>d’Eaubonne du 13 </a:t>
            </a:r>
            <a:r>
              <a:rPr lang="fr-FR" b="1" dirty="0" err="1"/>
              <a:t>février</a:t>
            </a:r>
            <a:r>
              <a:rPr lang="fr-FR" b="1" dirty="0"/>
              <a:t> 2018 </a:t>
            </a:r>
            <a:r>
              <a:rPr lang="fr-FR" dirty="0"/>
              <a:t>sur la transformation du </a:t>
            </a:r>
            <a:r>
              <a:rPr lang="fr-FR" dirty="0" err="1"/>
              <a:t>système</a:t>
            </a:r>
            <a:r>
              <a:rPr lang="fr-FR" dirty="0"/>
              <a:t> de santé, </a:t>
            </a:r>
          </a:p>
          <a:p>
            <a:r>
              <a:rPr lang="fr-FR" dirty="0"/>
              <a:t>le Premier Ministre a fait du </a:t>
            </a:r>
            <a:r>
              <a:rPr lang="fr-FR" dirty="0">
                <a:solidFill>
                  <a:srgbClr val="FF0000"/>
                </a:solidFill>
              </a:rPr>
              <a:t>paiement groupé un des chantiers prioritaires</a:t>
            </a:r>
            <a:r>
              <a:rPr lang="fr-FR" dirty="0" smtClean="0"/>
              <a:t>. »</a:t>
            </a:r>
          </a:p>
          <a:p>
            <a:r>
              <a:rPr lang="fr-FR" dirty="0"/>
              <a:t>Décret d’application de </a:t>
            </a:r>
            <a:r>
              <a:rPr lang="fr-FR" dirty="0">
                <a:solidFill>
                  <a:srgbClr val="FF0000"/>
                </a:solidFill>
              </a:rPr>
              <a:t>l’article 51 </a:t>
            </a:r>
            <a:r>
              <a:rPr lang="fr-FR" dirty="0"/>
              <a:t>publié le 21/02/2018</a:t>
            </a:r>
          </a:p>
          <a:p>
            <a:endParaRPr lang="fr-FR" dirty="0"/>
          </a:p>
          <a:p>
            <a:endParaRPr lang="fr-FR" dirty="0"/>
          </a:p>
        </p:txBody>
      </p:sp>
      <p:pic>
        <p:nvPicPr>
          <p:cNvPr id="4" name="Image 3" descr="Sans titre.tif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7418" y="1311568"/>
            <a:ext cx="5580307" cy="4419087"/>
          </a:xfrm>
          <a:prstGeom prst="rect">
            <a:avLst/>
          </a:prstGeom>
          <a:ln>
            <a:solidFill>
              <a:srgbClr val="FF0000"/>
            </a:solidFill>
          </a:ln>
        </p:spPr>
      </p:pic>
    </p:spTree>
    <p:extLst>
      <p:ext uri="{BB962C8B-B14F-4D97-AF65-F5344CB8AC3E}">
        <p14:creationId xmlns:p14="http://schemas.microsoft.com/office/powerpoint/2010/main" val="3283527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dirty="0" smtClean="0"/>
              <a:t>Episode de soins©</a:t>
            </a:r>
            <a:br>
              <a:rPr lang="fr-FR" dirty="0" smtClean="0"/>
            </a:br>
            <a:endParaRPr lang="fr-FR" dirty="0"/>
          </a:p>
        </p:txBody>
      </p:sp>
      <p:pic>
        <p:nvPicPr>
          <p:cNvPr id="4" name="Espace réservé du contenu 3" descr="1.tiff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937" b="6937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022643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pPr algn="ctr"/>
            <a:r>
              <a:rPr lang="fr-FR" dirty="0" smtClean="0"/>
              <a:t>EDS : historique France </a:t>
            </a:r>
            <a:r>
              <a:rPr lang="is-IS" dirty="0" smtClean="0"/>
              <a:t>… 2018</a:t>
            </a:r>
            <a:br>
              <a:rPr lang="is-IS" dirty="0" smtClean="0"/>
            </a:br>
            <a:r>
              <a:rPr lang="is-IS" sz="2000" dirty="0" smtClean="0"/>
              <a:t>commande “politique”</a:t>
            </a:r>
            <a:br>
              <a:rPr lang="is-IS" sz="2000" dirty="0" smtClean="0"/>
            </a:br>
            <a:endParaRPr lang="fr-FR" sz="2000" dirty="0"/>
          </a:p>
        </p:txBody>
      </p:sp>
      <p:pic>
        <p:nvPicPr>
          <p:cNvPr id="3" name="Image 2" descr="EdS - copie.tif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437" y="1747763"/>
            <a:ext cx="5930900" cy="3860800"/>
          </a:xfrm>
          <a:prstGeom prst="rect">
            <a:avLst/>
          </a:prstGeom>
          <a:ln>
            <a:solidFill>
              <a:srgbClr val="FF0000"/>
            </a:solidFill>
          </a:ln>
        </p:spPr>
      </p:pic>
      <p:sp>
        <p:nvSpPr>
          <p:cNvPr id="4" name="ZoneTexte 3"/>
          <p:cNvSpPr txBox="1"/>
          <p:nvPr/>
        </p:nvSpPr>
        <p:spPr>
          <a:xfrm>
            <a:off x="1970041" y="5893403"/>
            <a:ext cx="689819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s-IS" dirty="0" smtClean="0"/>
              <a:t>“…</a:t>
            </a:r>
            <a:r>
              <a:rPr lang="is-IS" i="1" dirty="0" smtClean="0"/>
              <a:t>forfait sera la composante principale du financement de la ville et de l’hôpital</a:t>
            </a:r>
            <a:r>
              <a:rPr lang="is-IS" dirty="0" smtClean="0"/>
              <a:t>”</a:t>
            </a:r>
          </a:p>
          <a:p>
            <a:r>
              <a:rPr lang="is-IS" dirty="0" smtClean="0">
                <a:sym typeface="Wingdings"/>
              </a:rPr>
              <a:t>	</a:t>
            </a:r>
            <a:r>
              <a:rPr lang="is-IS" dirty="0" smtClean="0"/>
              <a:t> fin du paiement à l’acte ! </a:t>
            </a:r>
            <a:endParaRPr lang="fr-FR" dirty="0"/>
          </a:p>
        </p:txBody>
      </p:sp>
      <p:sp>
        <p:nvSpPr>
          <p:cNvPr id="6" name="ZoneTexte 5"/>
          <p:cNvSpPr txBox="1"/>
          <p:nvPr/>
        </p:nvSpPr>
        <p:spPr>
          <a:xfrm>
            <a:off x="5960821" y="1074663"/>
            <a:ext cx="2731487" cy="64633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fr-FR" dirty="0" smtClean="0"/>
              <a:t>« Stratégie  de Transformation </a:t>
            </a:r>
          </a:p>
          <a:p>
            <a:r>
              <a:rPr lang="fr-FR" dirty="0" smtClean="0"/>
              <a:t>du Système de Santé »</a:t>
            </a:r>
            <a:endParaRPr lang="fr-FR" dirty="0"/>
          </a:p>
        </p:txBody>
      </p:sp>
      <p:pic>
        <p:nvPicPr>
          <p:cNvPr id="2" name="Image 1" descr="QdM.tif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70340">
            <a:off x="448029" y="1892035"/>
            <a:ext cx="2766394" cy="3781058"/>
          </a:xfrm>
          <a:prstGeom prst="rect">
            <a:avLst/>
          </a:prstGeom>
        </p:spPr>
      </p:pic>
      <p:sp>
        <p:nvSpPr>
          <p:cNvPr id="7" name="ZoneTexte 6"/>
          <p:cNvSpPr txBox="1"/>
          <p:nvPr/>
        </p:nvSpPr>
        <p:spPr>
          <a:xfrm>
            <a:off x="5323388" y="1797016"/>
            <a:ext cx="20050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Discours 13 juin 2018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9751268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pPr algn="ctr"/>
            <a:r>
              <a:rPr lang="fr-FR" dirty="0" smtClean="0"/>
              <a:t>EDS : historique France </a:t>
            </a:r>
            <a:r>
              <a:rPr lang="is-IS" dirty="0" smtClean="0"/>
              <a:t>… 2018</a:t>
            </a:r>
            <a:br>
              <a:rPr lang="is-IS" dirty="0" smtClean="0"/>
            </a:br>
            <a:r>
              <a:rPr lang="is-IS" sz="2000" dirty="0" smtClean="0"/>
              <a:t>commande “politique”... de tous bords!!!</a:t>
            </a:r>
            <a:endParaRPr lang="fr-FR" sz="2000" dirty="0"/>
          </a:p>
        </p:txBody>
      </p:sp>
      <p:sp>
        <p:nvSpPr>
          <p:cNvPr id="2" name="ZoneTexte 1"/>
          <p:cNvSpPr txBox="1"/>
          <p:nvPr/>
        </p:nvSpPr>
        <p:spPr>
          <a:xfrm>
            <a:off x="841975" y="3866877"/>
            <a:ext cx="7335180" cy="203132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fr-FR" dirty="0" smtClean="0"/>
              <a:t>PPL </a:t>
            </a:r>
            <a:r>
              <a:rPr lang="fr-FR" dirty="0"/>
              <a:t>d</a:t>
            </a:r>
            <a:r>
              <a:rPr lang="fr-FR" dirty="0" smtClean="0"/>
              <a:t>es Républicains :</a:t>
            </a:r>
          </a:p>
          <a:p>
            <a:r>
              <a:rPr lang="fr-FR" dirty="0">
                <a:sym typeface="Wingdings"/>
              </a:rPr>
              <a:t>	</a:t>
            </a:r>
            <a:r>
              <a:rPr lang="fr-FR" dirty="0" smtClean="0">
                <a:sym typeface="Wingdings"/>
              </a:rPr>
              <a:t>(</a:t>
            </a:r>
            <a:r>
              <a:rPr lang="fr-FR" b="1" dirty="0" err="1"/>
              <a:t>Jean-Carles</a:t>
            </a:r>
            <a:r>
              <a:rPr lang="fr-FR" b="1" dirty="0"/>
              <a:t> </a:t>
            </a:r>
            <a:r>
              <a:rPr lang="fr-FR" b="1" dirty="0" err="1" smtClean="0"/>
              <a:t>Grelier</a:t>
            </a:r>
            <a:r>
              <a:rPr lang="fr-FR" b="1" dirty="0" smtClean="0"/>
              <a:t>, Député </a:t>
            </a:r>
            <a:r>
              <a:rPr lang="fr-FR" b="1" dirty="0"/>
              <a:t>Les Républicains de la </a:t>
            </a:r>
            <a:r>
              <a:rPr lang="fr-FR" b="1" smtClean="0"/>
              <a:t>Sarthe)</a:t>
            </a:r>
          </a:p>
          <a:p>
            <a:endParaRPr lang="fr-FR" dirty="0" smtClean="0"/>
          </a:p>
          <a:p>
            <a:r>
              <a:rPr lang="fr-FR" i="1" dirty="0" smtClean="0"/>
              <a:t>« En </a:t>
            </a:r>
            <a:r>
              <a:rPr lang="fr-FR" i="1" dirty="0"/>
              <a:t>matière de financement, la proposition de loi oblige le Gouvernement à présenter au Parlement un projet de loi de programmation en santé et aborde la question du </a:t>
            </a:r>
            <a:r>
              <a:rPr lang="fr-FR" i="1" dirty="0">
                <a:solidFill>
                  <a:srgbClr val="FF0000"/>
                </a:solidFill>
              </a:rPr>
              <a:t>financement des établissements de santé sur la base d'un parcours de soins pour les pathologies</a:t>
            </a:r>
            <a:r>
              <a:rPr lang="fr-FR" i="1" dirty="0"/>
              <a:t> qui s'y prêtent, </a:t>
            </a:r>
            <a:r>
              <a:rPr lang="is-IS" i="1" dirty="0" smtClean="0"/>
              <a:t>…”</a:t>
            </a:r>
            <a:endParaRPr lang="fr-FR" i="1" dirty="0"/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7000" y="1677770"/>
            <a:ext cx="3797300" cy="2146300"/>
          </a:xfrm>
          <a:prstGeom prst="rect">
            <a:avLst/>
          </a:prstGeom>
          <a:ln>
            <a:solidFill>
              <a:srgbClr val="FF0000"/>
            </a:solidFill>
          </a:ln>
        </p:spPr>
      </p:pic>
    </p:spTree>
    <p:extLst>
      <p:ext uri="{BB962C8B-B14F-4D97-AF65-F5344CB8AC3E}">
        <p14:creationId xmlns:p14="http://schemas.microsoft.com/office/powerpoint/2010/main" val="326657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Bras.tiff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1726849"/>
            <a:ext cx="6563277" cy="2056339"/>
          </a:xfrm>
          <a:prstGeom prst="rect">
            <a:avLst/>
          </a:prstGeom>
          <a:ln>
            <a:solidFill>
              <a:srgbClr val="FF0000"/>
            </a:solidFill>
          </a:ln>
        </p:spPr>
      </p:pic>
      <p:sp>
        <p:nvSpPr>
          <p:cNvPr id="4" name="ZoneTexte 3"/>
          <p:cNvSpPr txBox="1"/>
          <p:nvPr/>
        </p:nvSpPr>
        <p:spPr>
          <a:xfrm>
            <a:off x="2969270" y="3756594"/>
            <a:ext cx="4371885" cy="3693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fr-FR" dirty="0" smtClean="0"/>
              <a:t>Pt du  COR (Conseil d’Orientation des Retraites)</a:t>
            </a:r>
            <a:endParaRPr lang="fr-FR" dirty="0"/>
          </a:p>
        </p:txBody>
      </p:sp>
      <p:sp>
        <p:nvSpPr>
          <p:cNvPr id="5" name="Titr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pPr algn="ctr"/>
            <a:r>
              <a:rPr lang="fr-FR" dirty="0" smtClean="0"/>
              <a:t>EDS : historique France </a:t>
            </a:r>
            <a:r>
              <a:rPr lang="is-IS" dirty="0" smtClean="0"/>
              <a:t>… 2018</a:t>
            </a:r>
            <a:br>
              <a:rPr lang="is-IS" dirty="0" smtClean="0"/>
            </a:br>
            <a:r>
              <a:rPr lang="is-IS" sz="2000" dirty="0" smtClean="0"/>
              <a:t>commande “politique”</a:t>
            </a:r>
            <a:br>
              <a:rPr lang="is-IS" sz="2000" dirty="0" smtClean="0"/>
            </a:br>
            <a:r>
              <a:rPr lang="is-IS" sz="2000" dirty="0" smtClean="0"/>
              <a:t>... </a:t>
            </a:r>
            <a:r>
              <a:rPr lang="fr-FR" sz="2000" dirty="0" smtClean="0"/>
              <a:t>C</a:t>
            </a:r>
            <a:r>
              <a:rPr lang="is-IS" sz="2000" dirty="0" smtClean="0"/>
              <a:t>ontestations...</a:t>
            </a:r>
            <a:endParaRPr lang="fr-FR" sz="2000" dirty="0"/>
          </a:p>
        </p:txBody>
      </p:sp>
      <p:sp>
        <p:nvSpPr>
          <p:cNvPr id="2" name="ZoneTexte 1"/>
          <p:cNvSpPr txBox="1"/>
          <p:nvPr/>
        </p:nvSpPr>
        <p:spPr>
          <a:xfrm>
            <a:off x="600592" y="4442621"/>
            <a:ext cx="6921005" cy="1754327"/>
          </a:xfrm>
          <a:prstGeom prst="rect">
            <a:avLst/>
          </a:prstGeom>
          <a:solidFill>
            <a:schemeClr val="tx1">
              <a:lumMod val="75000"/>
            </a:schemeClr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fr-FR" altLang="x-none" dirty="0" smtClean="0">
                <a:solidFill>
                  <a:srgbClr val="FF0000"/>
                </a:solidFill>
              </a:rPr>
              <a:t>Demande </a:t>
            </a:r>
            <a:r>
              <a:rPr lang="fr-FR" altLang="x-none" dirty="0">
                <a:solidFill>
                  <a:srgbClr val="FF0000"/>
                </a:solidFill>
              </a:rPr>
              <a:t>au Congrès </a:t>
            </a:r>
            <a:r>
              <a:rPr lang="fr-FR" altLang="x-none" dirty="0" smtClean="0">
                <a:solidFill>
                  <a:srgbClr val="FF0000"/>
                </a:solidFill>
              </a:rPr>
              <a:t>Américain par </a:t>
            </a:r>
            <a:r>
              <a:rPr lang="fr-FR" altLang="x-none" dirty="0">
                <a:solidFill>
                  <a:srgbClr val="FF0000"/>
                </a:solidFill>
              </a:rPr>
              <a:t>la Commission de Conseil de </a:t>
            </a:r>
            <a:r>
              <a:rPr lang="fr-FR" altLang="x-none" dirty="0" err="1">
                <a:solidFill>
                  <a:srgbClr val="FF0000"/>
                </a:solidFill>
              </a:rPr>
              <a:t>Médicare</a:t>
            </a:r>
            <a:r>
              <a:rPr lang="fr-FR" altLang="x-none" dirty="0">
                <a:solidFill>
                  <a:srgbClr val="FF0000"/>
                </a:solidFill>
              </a:rPr>
              <a:t> de </a:t>
            </a:r>
            <a:r>
              <a:rPr lang="fr-FR" altLang="x-none" b="1" dirty="0">
                <a:solidFill>
                  <a:srgbClr val="FF0000"/>
                </a:solidFill>
              </a:rPr>
              <a:t>SUPPRIMER le programme de BP </a:t>
            </a:r>
            <a:r>
              <a:rPr lang="fr-FR" altLang="x-none" dirty="0">
                <a:solidFill>
                  <a:srgbClr val="FF0000"/>
                </a:solidFill>
              </a:rPr>
              <a:t>car </a:t>
            </a:r>
            <a:r>
              <a:rPr lang="fr-FR" altLang="x-none" b="1" dirty="0">
                <a:solidFill>
                  <a:srgbClr val="FF0000"/>
                </a:solidFill>
              </a:rPr>
              <a:t>trop coûteux </a:t>
            </a:r>
            <a:r>
              <a:rPr lang="fr-FR" altLang="x-none" dirty="0">
                <a:solidFill>
                  <a:srgbClr val="FF0000"/>
                </a:solidFill>
              </a:rPr>
              <a:t>et</a:t>
            </a:r>
            <a:r>
              <a:rPr lang="fr-FR" altLang="x-none" b="1" dirty="0">
                <a:solidFill>
                  <a:srgbClr val="FF0000"/>
                </a:solidFill>
              </a:rPr>
              <a:t> trop </a:t>
            </a:r>
            <a:r>
              <a:rPr lang="fr-FR" altLang="x-none" b="1" dirty="0" smtClean="0">
                <a:solidFill>
                  <a:srgbClr val="FF0000"/>
                </a:solidFill>
              </a:rPr>
              <a:t>inefficace (</a:t>
            </a:r>
            <a:r>
              <a:rPr lang="fr-FR" altLang="x-none" dirty="0" smtClean="0">
                <a:solidFill>
                  <a:srgbClr val="FF0000"/>
                </a:solidFill>
              </a:rPr>
              <a:t>Janvier 2018)</a:t>
            </a:r>
            <a:endParaRPr lang="fr-FR" altLang="x-none" b="1" dirty="0" smtClean="0">
              <a:solidFill>
                <a:srgbClr val="FF0000"/>
              </a:solidFill>
            </a:endParaRPr>
          </a:p>
          <a:p>
            <a:endParaRPr lang="fr-FR" altLang="x-none" b="1" dirty="0">
              <a:solidFill>
                <a:srgbClr val="FF0000"/>
              </a:solidFill>
            </a:endParaRPr>
          </a:p>
          <a:p>
            <a:pPr marL="0" lvl="1"/>
            <a:r>
              <a:rPr lang="fr-FR" altLang="x-none" b="1" dirty="0" smtClean="0">
                <a:solidFill>
                  <a:srgbClr val="FF0000"/>
                </a:solidFill>
              </a:rPr>
              <a:t>«</a:t>
            </a:r>
            <a:r>
              <a:rPr lang="fr-FR" altLang="x-none" b="1" u="sng" dirty="0" smtClean="0">
                <a:solidFill>
                  <a:srgbClr val="FF0000"/>
                </a:solidFill>
              </a:rPr>
              <a:t> </a:t>
            </a:r>
            <a:r>
              <a:rPr lang="fr-FR" altLang="x-none" b="1" i="1" u="sng" dirty="0" smtClean="0">
                <a:solidFill>
                  <a:srgbClr val="FF0000"/>
                </a:solidFill>
              </a:rPr>
              <a:t>Un </a:t>
            </a:r>
            <a:r>
              <a:rPr lang="fr-FR" altLang="x-none" b="1" i="1" u="sng" dirty="0">
                <a:solidFill>
                  <a:srgbClr val="FF0000"/>
                </a:solidFill>
              </a:rPr>
              <a:t>effet de mode qui repose sur un désert de preuves </a:t>
            </a:r>
            <a:r>
              <a:rPr lang="fr-FR" altLang="x-none" b="1" i="1" u="sng" dirty="0" smtClean="0">
                <a:solidFill>
                  <a:srgbClr val="FF0000"/>
                </a:solidFill>
              </a:rPr>
              <a:t>scientifiques</a:t>
            </a:r>
            <a:r>
              <a:rPr lang="fr-FR" altLang="x-none" b="1" dirty="0" smtClean="0">
                <a:solidFill>
                  <a:srgbClr val="FF0000"/>
                </a:solidFill>
              </a:rPr>
              <a:t> »</a:t>
            </a:r>
            <a:endParaRPr lang="fr-FR" altLang="x-none" b="1" dirty="0">
              <a:solidFill>
                <a:srgbClr val="FF0000"/>
              </a:solidFill>
            </a:endParaRP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4318959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 txBox="1">
            <a:spLocks/>
          </p:cNvSpPr>
          <p:nvPr/>
        </p:nvSpPr>
        <p:spPr>
          <a:xfrm>
            <a:off x="762000" y="427038"/>
            <a:ext cx="7924800" cy="11430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000" kern="1200" cap="all" spc="5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fr-FR" dirty="0" smtClean="0"/>
              <a:t>EDS : historique France </a:t>
            </a:r>
            <a:r>
              <a:rPr lang="is-IS" dirty="0" smtClean="0"/>
              <a:t>… 2017</a:t>
            </a:r>
            <a:br>
              <a:rPr lang="is-IS" dirty="0" smtClean="0"/>
            </a:br>
            <a:r>
              <a:rPr lang="is-IS" sz="2000" dirty="0" smtClean="0"/>
              <a:t>rencontre CNP-SOFCOT: “réflexion”... </a:t>
            </a:r>
            <a:r>
              <a:rPr lang="fr-FR" sz="2000" dirty="0" smtClean="0"/>
              <a:t>C</a:t>
            </a:r>
            <a:r>
              <a:rPr lang="is-IS" sz="2000" dirty="0" smtClean="0"/>
              <a:t>o-construction...</a:t>
            </a:r>
            <a:endParaRPr lang="fr-FR" sz="2000" dirty="0"/>
          </a:p>
        </p:txBody>
      </p:sp>
      <p:pic>
        <p:nvPicPr>
          <p:cNvPr id="2" name="Image 1" descr="EdS.tif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8355" y="2933971"/>
            <a:ext cx="4343400" cy="2971800"/>
          </a:xfrm>
          <a:prstGeom prst="rect">
            <a:avLst/>
          </a:prstGeom>
        </p:spPr>
      </p:pic>
      <p:sp>
        <p:nvSpPr>
          <p:cNvPr id="5" name="ZoneTexte 4"/>
          <p:cNvSpPr txBox="1"/>
          <p:nvPr/>
        </p:nvSpPr>
        <p:spPr>
          <a:xfrm>
            <a:off x="5734085" y="1898116"/>
            <a:ext cx="2709959" cy="92333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fr-FR" dirty="0" smtClean="0"/>
              <a:t>Rencontre Directoire 8/06/17 :</a:t>
            </a:r>
          </a:p>
          <a:p>
            <a:r>
              <a:rPr lang="fr-FR" dirty="0" smtClean="0"/>
              <a:t>	-DGOS (</a:t>
            </a:r>
            <a:r>
              <a:rPr lang="fr-FR" dirty="0" err="1" smtClean="0"/>
              <a:t>L.Valdes</a:t>
            </a:r>
            <a:r>
              <a:rPr lang="fr-FR" dirty="0" smtClean="0"/>
              <a:t>)</a:t>
            </a:r>
          </a:p>
          <a:p>
            <a:r>
              <a:rPr lang="fr-FR" dirty="0" smtClean="0"/>
              <a:t>	-CNAM (</a:t>
            </a:r>
            <a:r>
              <a:rPr lang="fr-FR" dirty="0" err="1" smtClean="0"/>
              <a:t>A.Fouard</a:t>
            </a:r>
            <a:r>
              <a:rPr lang="fr-FR" dirty="0" smtClean="0"/>
              <a:t>)</a:t>
            </a:r>
            <a:endParaRPr lang="fr-FR" dirty="0"/>
          </a:p>
        </p:txBody>
      </p:sp>
      <p:pic>
        <p:nvPicPr>
          <p:cNvPr id="6" name="Image 5" descr="EDS.tif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543" y="2933971"/>
            <a:ext cx="3341288" cy="2935698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>
            <a:off x="6956930" y="3696780"/>
            <a:ext cx="2194080" cy="1477328"/>
          </a:xfrm>
          <a:prstGeom prst="rect">
            <a:avLst/>
          </a:prstGeom>
          <a:solidFill>
            <a:srgbClr val="BFBFBF"/>
          </a:solidFill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fr-FR" dirty="0" smtClean="0">
                <a:solidFill>
                  <a:srgbClr val="FF0000"/>
                </a:solidFill>
              </a:rPr>
              <a:t>-Clé de répartition?</a:t>
            </a:r>
          </a:p>
          <a:p>
            <a:r>
              <a:rPr lang="fr-FR" dirty="0" smtClean="0">
                <a:solidFill>
                  <a:srgbClr val="FF0000"/>
                </a:solidFill>
              </a:rPr>
              <a:t>-Secteur 2 ?</a:t>
            </a:r>
          </a:p>
          <a:p>
            <a:r>
              <a:rPr lang="fr-FR" dirty="0" smtClean="0">
                <a:solidFill>
                  <a:srgbClr val="FF0000"/>
                </a:solidFill>
              </a:rPr>
              <a:t>-Complications?</a:t>
            </a:r>
          </a:p>
          <a:p>
            <a:r>
              <a:rPr lang="fr-FR" dirty="0" smtClean="0">
                <a:solidFill>
                  <a:srgbClr val="FF0000"/>
                </a:solidFill>
              </a:rPr>
              <a:t>-Libre choix Chirurgien?</a:t>
            </a:r>
          </a:p>
          <a:p>
            <a:r>
              <a:rPr lang="fr-FR" dirty="0" smtClean="0">
                <a:solidFill>
                  <a:srgbClr val="FF0000"/>
                </a:solidFill>
              </a:rPr>
              <a:t>-Tri des patients ? </a:t>
            </a:r>
            <a:r>
              <a:rPr lang="is-IS" dirty="0" smtClean="0">
                <a:solidFill>
                  <a:srgbClr val="FF0000"/>
                </a:solidFill>
              </a:rPr>
              <a:t>…</a:t>
            </a:r>
            <a:endParaRPr lang="fr-FR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57190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 txBox="1">
            <a:spLocks/>
          </p:cNvSpPr>
          <p:nvPr/>
        </p:nvSpPr>
        <p:spPr>
          <a:xfrm>
            <a:off x="762000" y="199542"/>
            <a:ext cx="7924800" cy="11430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000" kern="1200" cap="all" spc="5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fr-FR" dirty="0" smtClean="0"/>
              <a:t>EDS : historique France </a:t>
            </a:r>
            <a:r>
              <a:rPr lang="is-IS" dirty="0" smtClean="0"/>
              <a:t>… 2017</a:t>
            </a:r>
            <a:br>
              <a:rPr lang="is-IS" dirty="0" smtClean="0"/>
            </a:br>
            <a:r>
              <a:rPr lang="is-IS" sz="2000" dirty="0" smtClean="0"/>
              <a:t>rencontre CNP: “réflexion”... </a:t>
            </a:r>
            <a:r>
              <a:rPr lang="fr-FR" sz="2000" dirty="0" smtClean="0"/>
              <a:t>C</a:t>
            </a:r>
            <a:r>
              <a:rPr lang="is-IS" sz="2000" dirty="0" smtClean="0"/>
              <a:t>o-construction...</a:t>
            </a:r>
            <a:endParaRPr lang="fr-FR" sz="2000" dirty="0"/>
          </a:p>
        </p:txBody>
      </p:sp>
      <p:sp>
        <p:nvSpPr>
          <p:cNvPr id="5" name="ZoneTexte 4"/>
          <p:cNvSpPr txBox="1"/>
          <p:nvPr/>
        </p:nvSpPr>
        <p:spPr>
          <a:xfrm>
            <a:off x="151650" y="3903017"/>
            <a:ext cx="6407994" cy="286232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fr-FR" b="1" dirty="0" smtClean="0"/>
              <a:t>« Elle </a:t>
            </a:r>
            <a:r>
              <a:rPr lang="fr-FR" b="1" dirty="0"/>
              <a:t>veut aussi tester dans 3 ou 4 régions un financement forfaitaire pour </a:t>
            </a:r>
            <a:r>
              <a:rPr lang="fr-FR" b="1" u="sng" dirty="0">
                <a:solidFill>
                  <a:srgbClr val="FF0000"/>
                </a:solidFill>
              </a:rPr>
              <a:t>la prothèse de </a:t>
            </a:r>
            <a:r>
              <a:rPr lang="fr-FR" b="1" u="sng" dirty="0" smtClean="0">
                <a:solidFill>
                  <a:srgbClr val="FF0000"/>
                </a:solidFill>
              </a:rPr>
              <a:t>hanche</a:t>
            </a:r>
            <a:r>
              <a:rPr lang="fr-FR" b="1" dirty="0" smtClean="0"/>
              <a:t>:</a:t>
            </a:r>
          </a:p>
          <a:p>
            <a:r>
              <a:rPr lang="fr-FR" b="1" dirty="0" smtClean="0"/>
              <a:t> </a:t>
            </a:r>
            <a:r>
              <a:rPr lang="fr-FR" b="1" dirty="0"/>
              <a:t>les acteurs de santé recevront </a:t>
            </a:r>
            <a:r>
              <a:rPr lang="fr-FR" b="1" u="sng" dirty="0">
                <a:solidFill>
                  <a:srgbClr val="FF0000"/>
                </a:solidFill>
              </a:rPr>
              <a:t>un «forfait unique et commun à se partager», incluant les reprises et complications</a:t>
            </a:r>
            <a:r>
              <a:rPr lang="fr-FR" b="1" dirty="0"/>
              <a:t>, aujourd'hui payées séparément</a:t>
            </a:r>
            <a:r>
              <a:rPr lang="fr-FR" b="1" dirty="0" smtClean="0"/>
              <a:t>.</a:t>
            </a:r>
          </a:p>
          <a:p>
            <a:r>
              <a:rPr lang="fr-FR" b="1" dirty="0" smtClean="0"/>
              <a:t> </a:t>
            </a:r>
            <a:r>
              <a:rPr lang="fr-FR" b="1" dirty="0"/>
              <a:t>D'autres pathologies pourraient suivre. La mise en place d'un tel forfait constituerait un changement important, incitant à la </a:t>
            </a:r>
            <a:r>
              <a:rPr lang="fr-FR" b="1" dirty="0">
                <a:solidFill>
                  <a:srgbClr val="FF0000"/>
                </a:solidFill>
              </a:rPr>
              <a:t>qualité</a:t>
            </a:r>
            <a:r>
              <a:rPr lang="fr-FR" b="1" dirty="0"/>
              <a:t> et à la </a:t>
            </a:r>
            <a:r>
              <a:rPr lang="fr-FR" b="1" dirty="0">
                <a:solidFill>
                  <a:srgbClr val="FF0000"/>
                </a:solidFill>
              </a:rPr>
              <a:t>coordination</a:t>
            </a:r>
            <a:r>
              <a:rPr lang="fr-FR" b="1" dirty="0"/>
              <a:t> des soins</a:t>
            </a:r>
            <a:r>
              <a:rPr lang="fr-FR" b="1" dirty="0" smtClean="0"/>
              <a:t>.</a:t>
            </a:r>
          </a:p>
          <a:p>
            <a:r>
              <a:rPr lang="fr-FR" b="1" dirty="0" smtClean="0"/>
              <a:t> </a:t>
            </a:r>
            <a:r>
              <a:rPr lang="fr-FR" b="1" dirty="0"/>
              <a:t>Suite à la mise en place d'un tel forfait en Suède, le </a:t>
            </a:r>
            <a:r>
              <a:rPr lang="fr-FR" b="1" i="1" u="sng" dirty="0"/>
              <a:t>taux de reprises pour prothèse de hanche a diminué de 26 %</a:t>
            </a:r>
            <a:r>
              <a:rPr lang="fr-FR" b="1" u="sng" dirty="0"/>
              <a:t> </a:t>
            </a:r>
            <a:r>
              <a:rPr lang="fr-FR" b="1" dirty="0"/>
              <a:t>en quelques </a:t>
            </a:r>
            <a:r>
              <a:rPr lang="fr-FR" b="1" dirty="0" smtClean="0"/>
              <a:t>années ! »</a:t>
            </a:r>
            <a:endParaRPr lang="fr-FR" dirty="0"/>
          </a:p>
        </p:txBody>
      </p:sp>
      <p:pic>
        <p:nvPicPr>
          <p:cNvPr id="6" name="Image 5" descr="QdM.tif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8600" y="4250445"/>
            <a:ext cx="2565400" cy="863600"/>
          </a:xfrm>
          <a:prstGeom prst="rect">
            <a:avLst/>
          </a:prstGeom>
          <a:ln>
            <a:solidFill>
              <a:srgbClr val="FF0000"/>
            </a:solidFill>
          </a:ln>
        </p:spPr>
      </p:pic>
      <p:pic>
        <p:nvPicPr>
          <p:cNvPr id="3" name="Image 2" descr="APM.tiff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207" y="1352604"/>
            <a:ext cx="7663165" cy="24964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6665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 txBox="1">
            <a:spLocks/>
          </p:cNvSpPr>
          <p:nvPr/>
        </p:nvSpPr>
        <p:spPr>
          <a:xfrm>
            <a:off x="762000" y="427038"/>
            <a:ext cx="7924800" cy="11430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000" kern="1200" cap="all" spc="5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fr-FR" dirty="0" smtClean="0"/>
              <a:t>EDS : historique France </a:t>
            </a:r>
            <a:r>
              <a:rPr lang="is-IS" dirty="0" smtClean="0"/>
              <a:t>… 2017</a:t>
            </a:r>
            <a:br>
              <a:rPr lang="is-IS" dirty="0" smtClean="0"/>
            </a:br>
            <a:r>
              <a:rPr lang="is-IS" sz="2000" dirty="0" smtClean="0"/>
              <a:t>rencontre CNP: “réflexion”... </a:t>
            </a:r>
            <a:r>
              <a:rPr lang="fr-FR" sz="2000" dirty="0" smtClean="0"/>
              <a:t>C</a:t>
            </a:r>
            <a:r>
              <a:rPr lang="is-IS" sz="2000" smtClean="0"/>
              <a:t>o-construction...</a:t>
            </a:r>
            <a:endParaRPr lang="fr-FR" sz="2000" dirty="0"/>
          </a:p>
        </p:txBody>
      </p:sp>
      <p:pic>
        <p:nvPicPr>
          <p:cNvPr id="2" name="Image 1" descr="2017 07 28 DGOS épisode de soin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788" y="1570038"/>
            <a:ext cx="3535441" cy="5000940"/>
          </a:xfrm>
          <a:prstGeom prst="rect">
            <a:avLst/>
          </a:prstGeom>
        </p:spPr>
      </p:pic>
      <p:pic>
        <p:nvPicPr>
          <p:cNvPr id="3" name="Image 2" descr="Ulman.tiff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8110" y="2779392"/>
            <a:ext cx="4838690" cy="3945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91624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 txBox="1">
            <a:spLocks/>
          </p:cNvSpPr>
          <p:nvPr/>
        </p:nvSpPr>
        <p:spPr>
          <a:xfrm>
            <a:off x="762000" y="427038"/>
            <a:ext cx="7924800" cy="11430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000" kern="1200" cap="all" spc="5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fr-FR" dirty="0" smtClean="0"/>
              <a:t>EDS : historique France </a:t>
            </a:r>
            <a:r>
              <a:rPr lang="is-IS" dirty="0" smtClean="0"/>
              <a:t>… 2017</a:t>
            </a:r>
            <a:br>
              <a:rPr lang="is-IS" dirty="0" smtClean="0"/>
            </a:br>
            <a:r>
              <a:rPr lang="is-IS" sz="2000" dirty="0" smtClean="0"/>
              <a:t>rencontre CNP: “réflexion”... </a:t>
            </a:r>
            <a:r>
              <a:rPr lang="fr-FR" sz="2000" dirty="0" smtClean="0"/>
              <a:t>C</a:t>
            </a:r>
            <a:r>
              <a:rPr lang="is-IS" sz="2000" smtClean="0"/>
              <a:t>o-construction...</a:t>
            </a:r>
            <a:endParaRPr lang="fr-FR" sz="2000" dirty="0"/>
          </a:p>
        </p:txBody>
      </p:sp>
      <p:pic>
        <p:nvPicPr>
          <p:cNvPr id="2" name="Image 1" descr="2017 07 28 DGOS épisode de soin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788" y="1570039"/>
            <a:ext cx="3535441" cy="5000940"/>
          </a:xfrm>
          <a:prstGeom prst="rect">
            <a:avLst/>
          </a:prstGeom>
        </p:spPr>
      </p:pic>
      <p:pic>
        <p:nvPicPr>
          <p:cNvPr id="3" name="Image 2" descr="CNAM:SOFCOT.tif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7065" y="1749313"/>
            <a:ext cx="4973635" cy="31835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51264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sz="quarter" idx="13"/>
          </p:nvPr>
        </p:nvSpPr>
        <p:spPr>
          <a:xfrm>
            <a:off x="609600" y="1274600"/>
            <a:ext cx="7924800" cy="4114800"/>
          </a:xfrm>
        </p:spPr>
        <p:txBody>
          <a:bodyPr>
            <a:normAutofit/>
          </a:bodyPr>
          <a:lstStyle/>
          <a:p>
            <a:r>
              <a:rPr lang="fr-FR" dirty="0" smtClean="0"/>
              <a:t>Etude lancée par CNP-SOFCOT et Le BLOC</a:t>
            </a:r>
          </a:p>
          <a:p>
            <a:r>
              <a:rPr lang="fr-FR" dirty="0" smtClean="0"/>
              <a:t>Confiée à un économiste: Frédéric BIZARD</a:t>
            </a:r>
          </a:p>
          <a:p>
            <a:pPr lvl="1"/>
            <a:r>
              <a:rPr lang="fr-FR" dirty="0" smtClean="0"/>
              <a:t>SUEDE</a:t>
            </a:r>
          </a:p>
          <a:p>
            <a:pPr lvl="1"/>
            <a:r>
              <a:rPr lang="fr-FR" dirty="0" smtClean="0"/>
              <a:t>USA</a:t>
            </a:r>
          </a:p>
        </p:txBody>
      </p:sp>
      <p:sp>
        <p:nvSpPr>
          <p:cNvPr id="5" name="Titr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pPr algn="ctr"/>
            <a:r>
              <a:rPr lang="fr-FR" dirty="0" smtClean="0"/>
              <a:t>Episode de soins</a:t>
            </a:r>
            <a:br>
              <a:rPr lang="fr-FR" dirty="0" smtClean="0"/>
            </a:br>
            <a:endParaRPr lang="fr-FR" dirty="0"/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89098" y="3655792"/>
            <a:ext cx="2014664" cy="2014664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14119" y="2767920"/>
            <a:ext cx="1320800" cy="1524000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 rotWithShape="1">
          <a:blip r:embed="rId4"/>
          <a:srcRect r="61775"/>
          <a:stretch/>
        </p:blipFill>
        <p:spPr>
          <a:xfrm>
            <a:off x="5938554" y="2735360"/>
            <a:ext cx="1713670" cy="1651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848258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Espace réservé du contenu 4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864519611"/>
              </p:ext>
            </p:extLst>
          </p:nvPr>
        </p:nvGraphicFramePr>
        <p:xfrm>
          <a:off x="609600" y="2023476"/>
          <a:ext cx="7862808" cy="3613104"/>
        </p:xfrm>
        <a:graphic>
          <a:graphicData uri="http://schemas.openxmlformats.org/drawingml/2006/table">
            <a:tbl>
              <a:tblPr firstRow="1" bandRow="1">
                <a:tableStyleId>{8EC20E35-A176-4012-BC5E-935CFFF8708E}</a:tableStyleId>
              </a:tblPr>
              <a:tblGrid>
                <a:gridCol w="2579608"/>
                <a:gridCol w="2641600"/>
                <a:gridCol w="2641600"/>
              </a:tblGrid>
              <a:tr h="451638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SUEDE</a:t>
                      </a:r>
                      <a:endParaRPr lang="fr-FR" dirty="0"/>
                    </a:p>
                  </a:txBody>
                  <a:tcP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FRANCE</a:t>
                      </a:r>
                      <a:endParaRPr lang="fr-FR" dirty="0"/>
                    </a:p>
                  </a:txBody>
                  <a:tcPr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451638">
                <a:tc>
                  <a:txBody>
                    <a:bodyPr/>
                    <a:lstStyle/>
                    <a:p>
                      <a:r>
                        <a:rPr lang="fr-FR" dirty="0" smtClean="0"/>
                        <a:t>Taux d’assurances</a:t>
                      </a:r>
                      <a:r>
                        <a:rPr lang="fr-FR" baseline="0" dirty="0" smtClean="0"/>
                        <a:t> privées</a:t>
                      </a:r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4%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96%</a:t>
                      </a:r>
                      <a:endParaRPr lang="fr-FR" dirty="0"/>
                    </a:p>
                  </a:txBody>
                  <a:tcPr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451638">
                <a:tc>
                  <a:txBody>
                    <a:bodyPr/>
                    <a:lstStyle/>
                    <a:p>
                      <a:r>
                        <a:rPr lang="fr-FR" dirty="0" smtClean="0"/>
                        <a:t>Taux de Cliniques</a:t>
                      </a:r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5%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50%</a:t>
                      </a:r>
                      <a:endParaRPr lang="fr-FR" dirty="0"/>
                    </a:p>
                  </a:txBody>
                  <a:tcPr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451638">
                <a:tc>
                  <a:txBody>
                    <a:bodyPr/>
                    <a:lstStyle/>
                    <a:p>
                      <a:r>
                        <a:rPr lang="fr-FR" dirty="0" smtClean="0"/>
                        <a:t>Chirurgiens</a:t>
                      </a:r>
                      <a:r>
                        <a:rPr lang="fr-FR" baseline="0" dirty="0" smtClean="0"/>
                        <a:t> salariés</a:t>
                      </a:r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90%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&lt;50%</a:t>
                      </a:r>
                      <a:endParaRPr lang="fr-FR" dirty="0"/>
                    </a:p>
                  </a:txBody>
                  <a:tcPr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451638">
                <a:tc>
                  <a:txBody>
                    <a:bodyPr/>
                    <a:lstStyle/>
                    <a:p>
                      <a:r>
                        <a:rPr lang="fr-FR" dirty="0" smtClean="0"/>
                        <a:t>Listes d’attente</a:t>
                      </a:r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+++ parfois 1 an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aucune</a:t>
                      </a:r>
                      <a:endParaRPr lang="fr-FR" dirty="0"/>
                    </a:p>
                  </a:txBody>
                  <a:tcPr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451638">
                <a:tc>
                  <a:txBody>
                    <a:bodyPr/>
                    <a:lstStyle/>
                    <a:p>
                      <a:r>
                        <a:rPr lang="fr-FR" dirty="0" smtClean="0"/>
                        <a:t>Libre choix praticien</a:t>
                      </a:r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NON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OUI</a:t>
                      </a:r>
                      <a:endParaRPr lang="fr-FR" dirty="0"/>
                    </a:p>
                  </a:txBody>
                  <a:tcPr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451638">
                <a:tc>
                  <a:txBody>
                    <a:bodyPr/>
                    <a:lstStyle/>
                    <a:p>
                      <a:r>
                        <a:rPr lang="fr-FR" dirty="0" smtClean="0"/>
                        <a:t>Valeur </a:t>
                      </a:r>
                      <a:r>
                        <a:rPr lang="fr-FR" dirty="0" err="1" smtClean="0"/>
                        <a:t>EdS</a:t>
                      </a:r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5630€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?</a:t>
                      </a:r>
                      <a:endParaRPr lang="fr-FR" dirty="0"/>
                    </a:p>
                  </a:txBody>
                  <a:tcPr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451638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3" name="Image 2"/>
          <p:cNvPicPr>
            <a:picLocks noChangeAspect="1"/>
          </p:cNvPicPr>
          <p:nvPr/>
        </p:nvPicPr>
        <p:blipFill rotWithShape="1">
          <a:blip r:embed="rId2"/>
          <a:srcRect t="5258" b="9488"/>
          <a:stretch/>
        </p:blipFill>
        <p:spPr>
          <a:xfrm>
            <a:off x="6431123" y="374443"/>
            <a:ext cx="2381571" cy="1432650"/>
          </a:xfrm>
          <a:prstGeom prst="rect">
            <a:avLst/>
          </a:prstGeom>
          <a:ln>
            <a:solidFill>
              <a:srgbClr val="FF0000"/>
            </a:solidFill>
          </a:ln>
        </p:spPr>
      </p:pic>
      <p:sp>
        <p:nvSpPr>
          <p:cNvPr id="6" name="ZoneTexte 5"/>
          <p:cNvSpPr txBox="1"/>
          <p:nvPr/>
        </p:nvSpPr>
        <p:spPr>
          <a:xfrm>
            <a:off x="-3402797" y="3142063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fr-FR" dirty="0"/>
          </a:p>
        </p:txBody>
      </p:sp>
      <p:sp>
        <p:nvSpPr>
          <p:cNvPr id="9" name="ZoneTexte 8"/>
          <p:cNvSpPr txBox="1"/>
          <p:nvPr/>
        </p:nvSpPr>
        <p:spPr>
          <a:xfrm>
            <a:off x="293064" y="829576"/>
            <a:ext cx="6178922" cy="1200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s-IS" sz="2400" dirty="0" smtClean="0"/>
              <a:t>SUEDE:</a:t>
            </a:r>
          </a:p>
          <a:p>
            <a:r>
              <a:rPr lang="is-IS" sz="2400" dirty="0" smtClean="0"/>
              <a:t>      “…</a:t>
            </a:r>
            <a:r>
              <a:rPr lang="is-IS" sz="2400" i="1" dirty="0" smtClean="0"/>
              <a:t>EdS a baissé de 26% le taux de complications</a:t>
            </a:r>
          </a:p>
          <a:p>
            <a:r>
              <a:rPr lang="is-IS" sz="2400" i="1" dirty="0" smtClean="0"/>
              <a:t> 	après PTH</a:t>
            </a:r>
            <a:r>
              <a:rPr lang="is-IS" sz="2400" dirty="0" smtClean="0"/>
              <a:t>...”</a:t>
            </a:r>
            <a:endParaRPr lang="fr-FR" sz="2400" dirty="0"/>
          </a:p>
        </p:txBody>
      </p:sp>
    </p:spTree>
    <p:extLst>
      <p:ext uri="{BB962C8B-B14F-4D97-AF65-F5344CB8AC3E}">
        <p14:creationId xmlns:p14="http://schemas.microsoft.com/office/powerpoint/2010/main" val="39444183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Espace réservé du contenu 4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3536604384"/>
              </p:ext>
            </p:extLst>
          </p:nvPr>
        </p:nvGraphicFramePr>
        <p:xfrm>
          <a:off x="609600" y="2023476"/>
          <a:ext cx="7924800" cy="4516380"/>
        </p:xfrm>
        <a:graphic>
          <a:graphicData uri="http://schemas.openxmlformats.org/drawingml/2006/table">
            <a:tbl>
              <a:tblPr firstRow="1" bandRow="1">
                <a:tableStyleId>{8EC20E35-A176-4012-BC5E-935CFFF8708E}</a:tableStyleId>
              </a:tblPr>
              <a:tblGrid>
                <a:gridCol w="2641600"/>
                <a:gridCol w="2641600"/>
                <a:gridCol w="2641600"/>
              </a:tblGrid>
              <a:tr h="451638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SUEDE</a:t>
                      </a:r>
                      <a:endParaRPr lang="fr-FR" dirty="0"/>
                    </a:p>
                  </a:txBody>
                  <a:tcP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FRANCE</a:t>
                      </a:r>
                      <a:endParaRPr lang="fr-FR" dirty="0"/>
                    </a:p>
                  </a:txBody>
                  <a:tcPr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451638">
                <a:tc>
                  <a:txBody>
                    <a:bodyPr/>
                    <a:lstStyle/>
                    <a:p>
                      <a:r>
                        <a:rPr lang="fr-FR" dirty="0" smtClean="0"/>
                        <a:t>Taux d’assurances</a:t>
                      </a:r>
                      <a:r>
                        <a:rPr lang="fr-FR" baseline="0" dirty="0" smtClean="0"/>
                        <a:t> privées</a:t>
                      </a:r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4%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96%</a:t>
                      </a:r>
                      <a:endParaRPr lang="fr-FR" dirty="0"/>
                    </a:p>
                  </a:txBody>
                  <a:tcPr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451638">
                <a:tc>
                  <a:txBody>
                    <a:bodyPr/>
                    <a:lstStyle/>
                    <a:p>
                      <a:r>
                        <a:rPr lang="fr-FR" dirty="0" smtClean="0"/>
                        <a:t>Taux de Cliniques</a:t>
                      </a:r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5%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50%</a:t>
                      </a:r>
                      <a:endParaRPr lang="fr-FR" dirty="0"/>
                    </a:p>
                  </a:txBody>
                  <a:tcPr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451638">
                <a:tc>
                  <a:txBody>
                    <a:bodyPr/>
                    <a:lstStyle/>
                    <a:p>
                      <a:r>
                        <a:rPr lang="fr-FR" dirty="0" smtClean="0"/>
                        <a:t>Chirurgiens</a:t>
                      </a:r>
                      <a:r>
                        <a:rPr lang="fr-FR" baseline="0" dirty="0" smtClean="0"/>
                        <a:t> salariés</a:t>
                      </a:r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90%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&lt;50%</a:t>
                      </a:r>
                      <a:endParaRPr lang="fr-FR" dirty="0"/>
                    </a:p>
                  </a:txBody>
                  <a:tcPr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451638">
                <a:tc>
                  <a:txBody>
                    <a:bodyPr/>
                    <a:lstStyle/>
                    <a:p>
                      <a:r>
                        <a:rPr lang="fr-FR" dirty="0" smtClean="0"/>
                        <a:t>Listes d’attente</a:t>
                      </a:r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+++ parfois 1 an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aucune</a:t>
                      </a:r>
                      <a:endParaRPr lang="fr-FR" dirty="0"/>
                    </a:p>
                  </a:txBody>
                  <a:tcPr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451638">
                <a:tc>
                  <a:txBody>
                    <a:bodyPr/>
                    <a:lstStyle/>
                    <a:p>
                      <a:r>
                        <a:rPr lang="fr-FR" dirty="0" smtClean="0"/>
                        <a:t>Libre choix praticien</a:t>
                      </a:r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NON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OUI</a:t>
                      </a:r>
                      <a:endParaRPr lang="fr-FR" dirty="0"/>
                    </a:p>
                  </a:txBody>
                  <a:tcPr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451638">
                <a:tc>
                  <a:txBody>
                    <a:bodyPr/>
                    <a:lstStyle/>
                    <a:p>
                      <a:r>
                        <a:rPr lang="fr-FR" dirty="0" smtClean="0"/>
                        <a:t>Valeur </a:t>
                      </a:r>
                      <a:r>
                        <a:rPr lang="fr-FR" dirty="0" err="1" smtClean="0"/>
                        <a:t>EdS</a:t>
                      </a:r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5630€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?</a:t>
                      </a:r>
                      <a:endParaRPr lang="fr-FR" dirty="0"/>
                    </a:p>
                  </a:txBody>
                  <a:tcPr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451638">
                <a:tc>
                  <a:txBody>
                    <a:bodyPr/>
                    <a:lstStyle/>
                    <a:p>
                      <a:r>
                        <a:rPr lang="fr-FR" dirty="0" smtClean="0"/>
                        <a:t>Taux de reprise</a:t>
                      </a:r>
                      <a:r>
                        <a:rPr lang="fr-FR" baseline="0" dirty="0" smtClean="0"/>
                        <a:t> à 2 ans</a:t>
                      </a:r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5%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2,22%</a:t>
                      </a:r>
                      <a:endParaRPr lang="fr-FR" dirty="0"/>
                    </a:p>
                  </a:txBody>
                  <a:tcPr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451638">
                <a:tc>
                  <a:txBody>
                    <a:bodyPr/>
                    <a:lstStyle/>
                    <a:p>
                      <a:r>
                        <a:rPr lang="fr-FR" dirty="0" smtClean="0"/>
                        <a:t>Taux </a:t>
                      </a:r>
                      <a:r>
                        <a:rPr lang="fr-FR" baseline="0" dirty="0" smtClean="0"/>
                        <a:t> complications à 6 mois</a:t>
                      </a:r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6%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1,26%</a:t>
                      </a:r>
                      <a:endParaRPr lang="fr-FR" dirty="0"/>
                    </a:p>
                  </a:txBody>
                  <a:tcPr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451638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2" name="ZoneTexte 1"/>
          <p:cNvSpPr txBox="1"/>
          <p:nvPr/>
        </p:nvSpPr>
        <p:spPr>
          <a:xfrm>
            <a:off x="293064" y="829576"/>
            <a:ext cx="6178922" cy="1200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s-IS" sz="2400" dirty="0" smtClean="0"/>
              <a:t>SUEDE:</a:t>
            </a:r>
          </a:p>
          <a:p>
            <a:r>
              <a:rPr lang="is-IS" sz="2400" dirty="0" smtClean="0"/>
              <a:t>      “…</a:t>
            </a:r>
            <a:r>
              <a:rPr lang="is-IS" sz="2400" i="1" dirty="0" smtClean="0"/>
              <a:t>EdS a baissé de 26% le taux de complications</a:t>
            </a:r>
          </a:p>
          <a:p>
            <a:r>
              <a:rPr lang="is-IS" sz="2400" i="1" dirty="0" smtClean="0"/>
              <a:t> 	après PTH</a:t>
            </a:r>
            <a:r>
              <a:rPr lang="is-IS" sz="2400" dirty="0" smtClean="0"/>
              <a:t>...”</a:t>
            </a:r>
            <a:endParaRPr lang="fr-FR" sz="2400" dirty="0"/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 rotWithShape="1">
          <a:blip r:embed="rId2"/>
          <a:srcRect t="5258" b="9488"/>
          <a:stretch/>
        </p:blipFill>
        <p:spPr>
          <a:xfrm>
            <a:off x="6431123" y="374443"/>
            <a:ext cx="2381571" cy="1432650"/>
          </a:xfrm>
          <a:prstGeom prst="rect">
            <a:avLst/>
          </a:prstGeom>
          <a:ln>
            <a:solidFill>
              <a:srgbClr val="FF0000"/>
            </a:solidFill>
          </a:ln>
        </p:spPr>
      </p:pic>
      <p:sp>
        <p:nvSpPr>
          <p:cNvPr id="4" name="ZoneTexte 3"/>
          <p:cNvSpPr txBox="1"/>
          <p:nvPr/>
        </p:nvSpPr>
        <p:spPr>
          <a:xfrm rot="20616697">
            <a:off x="2811341" y="4071310"/>
            <a:ext cx="3475882" cy="646331"/>
          </a:xfrm>
          <a:prstGeom prst="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3600" b="1" dirty="0" smtClean="0">
                <a:solidFill>
                  <a:srgbClr val="FF0000"/>
                </a:solidFill>
              </a:rPr>
              <a:t>France-Suède: 1-0</a:t>
            </a:r>
            <a:endParaRPr lang="fr-FR" sz="36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11228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505920"/>
          </a:xfrm>
        </p:spPr>
        <p:txBody>
          <a:bodyPr/>
          <a:lstStyle/>
          <a:p>
            <a:pPr algn="ctr"/>
            <a:r>
              <a:rPr lang="fr-FR" dirty="0" smtClean="0"/>
              <a:t>Episode de soins (</a:t>
            </a:r>
            <a:r>
              <a:rPr lang="fr-FR" dirty="0" err="1" smtClean="0"/>
              <a:t>eds</a:t>
            </a:r>
            <a:r>
              <a:rPr lang="fr-FR" dirty="0" smtClean="0"/>
              <a:t>)</a:t>
            </a:r>
            <a:endParaRPr lang="fr-FR" dirty="0"/>
          </a:p>
        </p:txBody>
      </p:sp>
      <p:pic>
        <p:nvPicPr>
          <p:cNvPr id="4" name="Espace réservé du contenu 3" descr="Sans titre.tiff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883" b="14883"/>
          <a:stretch>
            <a:fillRect/>
          </a:stretch>
        </p:blipFill>
        <p:spPr>
          <a:xfrm>
            <a:off x="609600" y="1414980"/>
            <a:ext cx="7924800" cy="4114800"/>
          </a:xfrm>
        </p:spPr>
      </p:pic>
      <p:pic>
        <p:nvPicPr>
          <p:cNvPr id="5" name="Image 4" descr="2.tiff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77864">
            <a:off x="7239635" y="5410401"/>
            <a:ext cx="1649645" cy="11145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3523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Espace réservé du contenu 6"/>
          <p:cNvPicPr>
            <a:picLocks noGrp="1" noChangeAspect="1"/>
          </p:cNvPicPr>
          <p:nvPr>
            <p:ph sz="quarter" idx="13"/>
          </p:nvPr>
        </p:nvPicPr>
        <p:blipFill>
          <a:blip r:embed="rId2"/>
          <a:srcRect t="11058" b="11058"/>
          <a:stretch>
            <a:fillRect/>
          </a:stretch>
        </p:blipFill>
        <p:spPr>
          <a:xfrm>
            <a:off x="6376203" y="428037"/>
            <a:ext cx="2436491" cy="1406737"/>
          </a:xfrm>
          <a:ln>
            <a:solidFill>
              <a:srgbClr val="FF0000"/>
            </a:solidFill>
          </a:ln>
        </p:spPr>
      </p:pic>
      <p:sp>
        <p:nvSpPr>
          <p:cNvPr id="10" name="ZoneTexte 9"/>
          <p:cNvSpPr txBox="1"/>
          <p:nvPr/>
        </p:nvSpPr>
        <p:spPr>
          <a:xfrm>
            <a:off x="293064" y="829576"/>
            <a:ext cx="171363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s-IS" sz="2400" dirty="0" smtClean="0"/>
              <a:t>USA:</a:t>
            </a:r>
          </a:p>
          <a:p>
            <a:r>
              <a:rPr lang="is-IS" sz="2400" dirty="0" smtClean="0"/>
              <a:t>      “…</a:t>
            </a:r>
            <a:r>
              <a:rPr lang="is-IS" sz="2400" i="1" dirty="0" smtClean="0"/>
              <a:t>EdS”...</a:t>
            </a:r>
            <a:endParaRPr lang="fr-FR" sz="2400" dirty="0"/>
          </a:p>
        </p:txBody>
      </p:sp>
      <p:sp>
        <p:nvSpPr>
          <p:cNvPr id="2" name="Rectangle 1"/>
          <p:cNvSpPr/>
          <p:nvPr/>
        </p:nvSpPr>
        <p:spPr>
          <a:xfrm>
            <a:off x="804399" y="1647938"/>
            <a:ext cx="4572000" cy="3139321"/>
          </a:xfrm>
          <a:prstGeom prst="rect">
            <a:avLst/>
          </a:prstGeom>
          <a:ln>
            <a:solidFill>
              <a:srgbClr val="FF0000"/>
            </a:solidFill>
          </a:ln>
        </p:spPr>
        <p:txBody>
          <a:bodyPr>
            <a:spAutoFit/>
          </a:bodyPr>
          <a:lstStyle/>
          <a:p>
            <a:r>
              <a:rPr lang="fr-FR" dirty="0" smtClean="0"/>
              <a:t>les </a:t>
            </a:r>
            <a:r>
              <a:rPr lang="fr-FR" dirty="0"/>
              <a:t>effets négatifs l’emportent, avec des conséquences organisationnelles néfastes : </a:t>
            </a:r>
            <a:endParaRPr lang="fr-FR" dirty="0" smtClean="0"/>
          </a:p>
          <a:p>
            <a:r>
              <a:rPr lang="fr-FR" dirty="0" smtClean="0"/>
              <a:t> </a:t>
            </a:r>
            <a:endParaRPr lang="fr-FR" dirty="0"/>
          </a:p>
          <a:p>
            <a:r>
              <a:rPr lang="fr-FR" dirty="0" smtClean="0">
                <a:solidFill>
                  <a:srgbClr val="FF0000"/>
                </a:solidFill>
              </a:rPr>
              <a:t>-</a:t>
            </a:r>
            <a:r>
              <a:rPr lang="fr-FR" dirty="0" smtClean="0"/>
              <a:t>   </a:t>
            </a:r>
            <a:r>
              <a:rPr lang="fr-FR" b="1" dirty="0" smtClean="0">
                <a:solidFill>
                  <a:srgbClr val="FF0000"/>
                </a:solidFill>
              </a:rPr>
              <a:t>effet </a:t>
            </a:r>
            <a:r>
              <a:rPr lang="fr-FR" b="1" dirty="0">
                <a:solidFill>
                  <a:srgbClr val="FF0000"/>
                </a:solidFill>
              </a:rPr>
              <a:t>de sélection des patients </a:t>
            </a:r>
            <a:r>
              <a:rPr lang="fr-FR" dirty="0" smtClean="0">
                <a:solidFill>
                  <a:srgbClr val="FF0000"/>
                </a:solidFill>
              </a:rPr>
              <a:t>	</a:t>
            </a:r>
            <a:r>
              <a:rPr lang="fr-FR" dirty="0" smtClean="0"/>
              <a:t>(</a:t>
            </a:r>
            <a:r>
              <a:rPr lang="fr-FR" dirty="0"/>
              <a:t>population âgée ou fragile)</a:t>
            </a:r>
          </a:p>
          <a:p>
            <a:pPr marL="285750" indent="-285750">
              <a:buFontTx/>
              <a:buChar char="-"/>
            </a:pPr>
            <a:r>
              <a:rPr lang="fr-FR" b="1" dirty="0" smtClean="0">
                <a:solidFill>
                  <a:srgbClr val="FF0000"/>
                </a:solidFill>
              </a:rPr>
              <a:t>pas </a:t>
            </a:r>
            <a:r>
              <a:rPr lang="fr-FR" b="1" dirty="0">
                <a:solidFill>
                  <a:srgbClr val="FF0000"/>
                </a:solidFill>
              </a:rPr>
              <a:t>d’amélioration de la qualité</a:t>
            </a:r>
            <a:r>
              <a:rPr lang="fr-FR" dirty="0">
                <a:solidFill>
                  <a:srgbClr val="FF0000"/>
                </a:solidFill>
              </a:rPr>
              <a:t> </a:t>
            </a:r>
            <a:r>
              <a:rPr lang="fr-FR" dirty="0"/>
              <a:t>des soins </a:t>
            </a:r>
          </a:p>
          <a:p>
            <a:pPr marL="285750" indent="-285750">
              <a:buFontTx/>
              <a:buChar char="-"/>
            </a:pPr>
            <a:r>
              <a:rPr lang="fr-FR" b="1" dirty="0" smtClean="0">
                <a:solidFill>
                  <a:srgbClr val="FF0000"/>
                </a:solidFill>
              </a:rPr>
              <a:t>lourd investissement</a:t>
            </a:r>
            <a:endParaRPr lang="fr-FR" b="1" dirty="0"/>
          </a:p>
          <a:p>
            <a:pPr marL="285750" indent="-285750">
              <a:buFontTx/>
              <a:buChar char="-"/>
            </a:pPr>
            <a:endParaRPr lang="fr-FR" dirty="0" smtClean="0"/>
          </a:p>
          <a:p>
            <a:r>
              <a:rPr lang="fr-FR" dirty="0" smtClean="0"/>
              <a:t> </a:t>
            </a:r>
            <a:r>
              <a:rPr lang="fr-FR" dirty="0"/>
              <a:t>la mise en place du paiement groupé s’est soldée par un échec en Californie et a été abandonnée début 2018. </a:t>
            </a:r>
          </a:p>
        </p:txBody>
      </p:sp>
      <p:sp>
        <p:nvSpPr>
          <p:cNvPr id="9" name="ZoneTexte 8"/>
          <p:cNvSpPr txBox="1"/>
          <p:nvPr/>
        </p:nvSpPr>
        <p:spPr>
          <a:xfrm rot="20616697">
            <a:off x="4502047" y="3203428"/>
            <a:ext cx="3475882" cy="646331"/>
          </a:xfrm>
          <a:prstGeom prst="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3600" b="1" dirty="0" smtClean="0">
                <a:solidFill>
                  <a:srgbClr val="FF0000"/>
                </a:solidFill>
              </a:rPr>
              <a:t>France-USA: 2-0</a:t>
            </a:r>
            <a:endParaRPr lang="fr-FR" sz="3600" b="1" dirty="0">
              <a:solidFill>
                <a:srgbClr val="FF0000"/>
              </a:solidFill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600592" y="4898461"/>
            <a:ext cx="6921005" cy="1754327"/>
          </a:xfrm>
          <a:prstGeom prst="rect">
            <a:avLst/>
          </a:prstGeom>
          <a:solidFill>
            <a:schemeClr val="tx1">
              <a:lumMod val="75000"/>
            </a:schemeClr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fr-FR" altLang="x-none" dirty="0" smtClean="0">
                <a:solidFill>
                  <a:srgbClr val="FF0000"/>
                </a:solidFill>
              </a:rPr>
              <a:t>Demande </a:t>
            </a:r>
            <a:r>
              <a:rPr lang="fr-FR" altLang="x-none" dirty="0">
                <a:solidFill>
                  <a:srgbClr val="FF0000"/>
                </a:solidFill>
              </a:rPr>
              <a:t>au Congrès </a:t>
            </a:r>
            <a:r>
              <a:rPr lang="fr-FR" altLang="x-none" dirty="0" smtClean="0">
                <a:solidFill>
                  <a:srgbClr val="FF0000"/>
                </a:solidFill>
              </a:rPr>
              <a:t>Américain par </a:t>
            </a:r>
            <a:r>
              <a:rPr lang="fr-FR" altLang="x-none" dirty="0">
                <a:solidFill>
                  <a:srgbClr val="FF0000"/>
                </a:solidFill>
              </a:rPr>
              <a:t>la Commission de Conseil de </a:t>
            </a:r>
            <a:r>
              <a:rPr lang="fr-FR" altLang="x-none" dirty="0" err="1">
                <a:solidFill>
                  <a:srgbClr val="FF0000"/>
                </a:solidFill>
              </a:rPr>
              <a:t>Médicare</a:t>
            </a:r>
            <a:r>
              <a:rPr lang="fr-FR" altLang="x-none" dirty="0">
                <a:solidFill>
                  <a:srgbClr val="FF0000"/>
                </a:solidFill>
              </a:rPr>
              <a:t> de </a:t>
            </a:r>
            <a:r>
              <a:rPr lang="fr-FR" altLang="x-none" b="1" dirty="0">
                <a:solidFill>
                  <a:srgbClr val="FF0000"/>
                </a:solidFill>
              </a:rPr>
              <a:t>SUPPRIMER le programme de BP </a:t>
            </a:r>
            <a:r>
              <a:rPr lang="fr-FR" altLang="x-none" dirty="0">
                <a:solidFill>
                  <a:srgbClr val="FF0000"/>
                </a:solidFill>
              </a:rPr>
              <a:t>car </a:t>
            </a:r>
            <a:r>
              <a:rPr lang="fr-FR" altLang="x-none" b="1" dirty="0">
                <a:solidFill>
                  <a:srgbClr val="FF0000"/>
                </a:solidFill>
              </a:rPr>
              <a:t>trop coûteux </a:t>
            </a:r>
            <a:r>
              <a:rPr lang="fr-FR" altLang="x-none" dirty="0">
                <a:solidFill>
                  <a:srgbClr val="FF0000"/>
                </a:solidFill>
              </a:rPr>
              <a:t>et</a:t>
            </a:r>
            <a:r>
              <a:rPr lang="fr-FR" altLang="x-none" b="1" dirty="0">
                <a:solidFill>
                  <a:srgbClr val="FF0000"/>
                </a:solidFill>
              </a:rPr>
              <a:t> trop </a:t>
            </a:r>
            <a:r>
              <a:rPr lang="fr-FR" altLang="x-none" b="1" dirty="0" smtClean="0">
                <a:solidFill>
                  <a:srgbClr val="FF0000"/>
                </a:solidFill>
              </a:rPr>
              <a:t>inefficace (</a:t>
            </a:r>
            <a:r>
              <a:rPr lang="fr-FR" altLang="x-none" dirty="0" smtClean="0">
                <a:solidFill>
                  <a:srgbClr val="FF0000"/>
                </a:solidFill>
              </a:rPr>
              <a:t>Janvier 2018)</a:t>
            </a:r>
            <a:endParaRPr lang="fr-FR" altLang="x-none" b="1" dirty="0" smtClean="0">
              <a:solidFill>
                <a:srgbClr val="FF0000"/>
              </a:solidFill>
            </a:endParaRPr>
          </a:p>
          <a:p>
            <a:endParaRPr lang="fr-FR" altLang="x-none" b="1" dirty="0">
              <a:solidFill>
                <a:srgbClr val="FF0000"/>
              </a:solidFill>
            </a:endParaRPr>
          </a:p>
          <a:p>
            <a:pPr marL="0" lvl="1"/>
            <a:r>
              <a:rPr lang="fr-FR" altLang="x-none" b="1" dirty="0" smtClean="0">
                <a:solidFill>
                  <a:srgbClr val="FF0000"/>
                </a:solidFill>
              </a:rPr>
              <a:t>«</a:t>
            </a:r>
            <a:r>
              <a:rPr lang="fr-FR" altLang="x-none" b="1" u="sng" dirty="0" smtClean="0">
                <a:solidFill>
                  <a:srgbClr val="FF0000"/>
                </a:solidFill>
              </a:rPr>
              <a:t> </a:t>
            </a:r>
            <a:r>
              <a:rPr lang="fr-FR" altLang="x-none" b="1" i="1" u="sng" dirty="0" smtClean="0">
                <a:solidFill>
                  <a:srgbClr val="FF0000"/>
                </a:solidFill>
              </a:rPr>
              <a:t>Un </a:t>
            </a:r>
            <a:r>
              <a:rPr lang="fr-FR" altLang="x-none" b="1" i="1" u="sng" dirty="0">
                <a:solidFill>
                  <a:srgbClr val="FF0000"/>
                </a:solidFill>
              </a:rPr>
              <a:t>effet de mode qui repose sur un désert de preuves </a:t>
            </a:r>
            <a:r>
              <a:rPr lang="fr-FR" altLang="x-none" b="1" i="1" u="sng" dirty="0" smtClean="0">
                <a:solidFill>
                  <a:srgbClr val="FF0000"/>
                </a:solidFill>
              </a:rPr>
              <a:t>scientifiques</a:t>
            </a:r>
            <a:r>
              <a:rPr lang="fr-FR" altLang="x-none" b="1" dirty="0" smtClean="0">
                <a:solidFill>
                  <a:srgbClr val="FF0000"/>
                </a:solidFill>
              </a:rPr>
              <a:t> »</a:t>
            </a:r>
            <a:endParaRPr lang="fr-FR" altLang="x-none" b="1" dirty="0">
              <a:solidFill>
                <a:srgbClr val="FF0000"/>
              </a:solidFill>
            </a:endParaRP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2024874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6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 txBox="1">
            <a:spLocks/>
          </p:cNvSpPr>
          <p:nvPr/>
        </p:nvSpPr>
        <p:spPr>
          <a:xfrm>
            <a:off x="762000" y="427038"/>
            <a:ext cx="7924800" cy="11430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000" kern="1200" cap="all" spc="5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fr-FR" dirty="0" smtClean="0"/>
              <a:t>EDS : historique France </a:t>
            </a:r>
            <a:r>
              <a:rPr lang="is-IS" dirty="0" smtClean="0"/>
              <a:t>… 2018</a:t>
            </a:r>
            <a:br>
              <a:rPr lang="is-IS" dirty="0" smtClean="0"/>
            </a:br>
            <a:r>
              <a:rPr lang="is-IS" sz="2000" dirty="0" smtClean="0"/>
              <a:t>rencontre CNP: “réflexion”... </a:t>
            </a:r>
            <a:r>
              <a:rPr lang="fr-FR" sz="2000" dirty="0" smtClean="0"/>
              <a:t>C</a:t>
            </a:r>
            <a:r>
              <a:rPr lang="is-IS" sz="2000" dirty="0" smtClean="0"/>
              <a:t>o-construction...</a:t>
            </a:r>
            <a:endParaRPr lang="fr-FR" sz="2000" dirty="0"/>
          </a:p>
        </p:txBody>
      </p:sp>
      <p:pic>
        <p:nvPicPr>
          <p:cNvPr id="6" name="Image 5" descr="LE BLOC.tif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212" y="1570038"/>
            <a:ext cx="6074162" cy="5057004"/>
          </a:xfrm>
          <a:prstGeom prst="rect">
            <a:avLst/>
          </a:prstGeom>
        </p:spPr>
      </p:pic>
      <p:sp>
        <p:nvSpPr>
          <p:cNvPr id="5" name="ZoneTexte 4"/>
          <p:cNvSpPr txBox="1"/>
          <p:nvPr/>
        </p:nvSpPr>
        <p:spPr>
          <a:xfrm>
            <a:off x="6593926" y="2735060"/>
            <a:ext cx="2257987" cy="64633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fr-FR" dirty="0" err="1" smtClean="0"/>
              <a:t>Conf</a:t>
            </a:r>
            <a:r>
              <a:rPr lang="fr-FR" dirty="0" smtClean="0"/>
              <a:t> de presse 17/05/18</a:t>
            </a:r>
          </a:p>
          <a:p>
            <a:pPr algn="ctr"/>
            <a:r>
              <a:rPr lang="fr-FR" dirty="0" smtClean="0"/>
              <a:t>Le Bloc/SOFCOT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130254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 txBox="1">
            <a:spLocks/>
          </p:cNvSpPr>
          <p:nvPr/>
        </p:nvSpPr>
        <p:spPr>
          <a:xfrm>
            <a:off x="762000" y="427038"/>
            <a:ext cx="7924800" cy="11430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000" kern="1200" cap="all" spc="5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fr-FR" dirty="0" smtClean="0"/>
              <a:t>EDS : historique France </a:t>
            </a:r>
            <a:r>
              <a:rPr lang="is-IS" dirty="0" smtClean="0"/>
              <a:t>… 2018</a:t>
            </a:r>
            <a:br>
              <a:rPr lang="is-IS" dirty="0" smtClean="0"/>
            </a:br>
            <a:r>
              <a:rPr lang="is-IS" sz="2000" dirty="0" smtClean="0"/>
              <a:t>rencontre CNP: “réflexion”... </a:t>
            </a:r>
            <a:r>
              <a:rPr lang="fr-FR" sz="2000" dirty="0" smtClean="0"/>
              <a:t>C</a:t>
            </a:r>
            <a:r>
              <a:rPr lang="is-IS" sz="2000" dirty="0" smtClean="0"/>
              <a:t>o-construction...</a:t>
            </a:r>
            <a:endParaRPr lang="fr-FR" sz="2000" dirty="0"/>
          </a:p>
        </p:txBody>
      </p:sp>
      <p:pic>
        <p:nvPicPr>
          <p:cNvPr id="5" name="Image 4" descr="SOFCOT.tiff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840" y="1570038"/>
            <a:ext cx="5432891" cy="5095498"/>
          </a:xfrm>
          <a:prstGeom prst="rect">
            <a:avLst/>
          </a:prstGeom>
        </p:spPr>
      </p:pic>
      <p:sp>
        <p:nvSpPr>
          <p:cNvPr id="2" name="ZoneTexte 1"/>
          <p:cNvSpPr txBox="1"/>
          <p:nvPr/>
        </p:nvSpPr>
        <p:spPr>
          <a:xfrm>
            <a:off x="6056653" y="2735060"/>
            <a:ext cx="2257987" cy="64633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fr-FR" dirty="0" err="1" smtClean="0"/>
              <a:t>Conf</a:t>
            </a:r>
            <a:r>
              <a:rPr lang="fr-FR" dirty="0" smtClean="0"/>
              <a:t> de presse 17/05/18</a:t>
            </a:r>
          </a:p>
          <a:p>
            <a:pPr algn="ctr"/>
            <a:r>
              <a:rPr lang="fr-FR" dirty="0" smtClean="0"/>
              <a:t>Le Bloc/SOFCOT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130059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 txBox="1">
            <a:spLocks/>
          </p:cNvSpPr>
          <p:nvPr/>
        </p:nvSpPr>
        <p:spPr>
          <a:xfrm>
            <a:off x="762000" y="427038"/>
            <a:ext cx="7924800" cy="11430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000" kern="1200" cap="all" spc="5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fr-FR" dirty="0" smtClean="0"/>
              <a:t>EDS : historique France </a:t>
            </a:r>
            <a:r>
              <a:rPr lang="is-IS" dirty="0" smtClean="0"/>
              <a:t>… 2018</a:t>
            </a:r>
            <a:br>
              <a:rPr lang="is-IS" dirty="0" smtClean="0"/>
            </a:br>
            <a:r>
              <a:rPr lang="is-IS" sz="2000" dirty="0" smtClean="0"/>
              <a:t>rencontre CNP: “réflexion”... </a:t>
            </a:r>
            <a:r>
              <a:rPr lang="fr-FR" sz="2000" dirty="0" smtClean="0"/>
              <a:t>C</a:t>
            </a:r>
            <a:r>
              <a:rPr lang="is-IS" sz="2000" dirty="0" smtClean="0"/>
              <a:t>o-construction...</a:t>
            </a:r>
            <a:endParaRPr lang="fr-FR" sz="2000" dirty="0"/>
          </a:p>
        </p:txBody>
      </p:sp>
      <p:sp>
        <p:nvSpPr>
          <p:cNvPr id="2" name="Rectangle 1"/>
          <p:cNvSpPr/>
          <p:nvPr/>
        </p:nvSpPr>
        <p:spPr>
          <a:xfrm>
            <a:off x="3185059" y="4649368"/>
            <a:ext cx="4572000" cy="1754327"/>
          </a:xfrm>
          <a:prstGeom prst="rect">
            <a:avLst/>
          </a:prstGeom>
          <a:ln>
            <a:solidFill>
              <a:srgbClr val="FF0000"/>
            </a:solidFill>
          </a:ln>
        </p:spPr>
        <p:txBody>
          <a:bodyPr>
            <a:spAutoFit/>
          </a:bodyPr>
          <a:lstStyle/>
          <a:p>
            <a:r>
              <a:rPr lang="fr-FR" dirty="0"/>
              <a:t>Portés par des établissements de santé comme par des professionnels de ville, libéraux ou centres de santé, ces projets portent sur des</a:t>
            </a:r>
            <a:r>
              <a:rPr lang="fr-FR" dirty="0">
                <a:solidFill>
                  <a:srgbClr val="FF0000"/>
                </a:solidFill>
              </a:rPr>
              <a:t> processus de soins comme la chirurgie orthopédique </a:t>
            </a:r>
            <a:r>
              <a:rPr lang="fr-FR" dirty="0"/>
              <a:t>ou la colectomie mais aussi sur de nouveaux modes de rémunération de professionnels </a:t>
            </a: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4500" y="1873622"/>
            <a:ext cx="3683000" cy="25400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4127500" y="2228671"/>
            <a:ext cx="4572000" cy="923330"/>
          </a:xfrm>
          <a:prstGeom prst="rect">
            <a:avLst/>
          </a:prstGeom>
          <a:ln>
            <a:solidFill>
              <a:srgbClr val="FF0000"/>
            </a:solidFill>
          </a:ln>
        </p:spPr>
        <p:txBody>
          <a:bodyPr>
            <a:spAutoFit/>
          </a:bodyPr>
          <a:lstStyle/>
          <a:p>
            <a:r>
              <a:rPr lang="fr-FR" dirty="0"/>
              <a:t> Interview </a:t>
            </a:r>
            <a:r>
              <a:rPr lang="fr-FR" dirty="0" smtClean="0"/>
              <a:t>exclusive:</a:t>
            </a:r>
            <a:endParaRPr lang="fr-FR" dirty="0"/>
          </a:p>
          <a:p>
            <a:r>
              <a:rPr lang="fr-FR" dirty="0" smtClean="0"/>
              <a:t>« Ce </a:t>
            </a:r>
            <a:r>
              <a:rPr lang="fr-FR" dirty="0"/>
              <a:t>que le directeur de la </a:t>
            </a:r>
            <a:r>
              <a:rPr lang="fr-FR" dirty="0" err="1"/>
              <a:t>Cnam</a:t>
            </a:r>
            <a:r>
              <a:rPr lang="fr-FR" dirty="0"/>
              <a:t> vous </a:t>
            </a:r>
            <a:r>
              <a:rPr lang="fr-FR" dirty="0" smtClean="0"/>
              <a:t>prépare » </a:t>
            </a:r>
            <a:endParaRPr lang="fr-FR" dirty="0"/>
          </a:p>
          <a:p>
            <a:r>
              <a:rPr lang="fr-FR" dirty="0" smtClean="0"/>
              <a:t>	</a:t>
            </a:r>
            <a:r>
              <a:rPr lang="fr-FR" dirty="0" err="1" smtClean="0"/>
              <a:t>Egora</a:t>
            </a:r>
            <a:r>
              <a:rPr lang="fr-FR" dirty="0" smtClean="0"/>
              <a:t> le </a:t>
            </a:r>
            <a:r>
              <a:rPr lang="fr-FR" dirty="0"/>
              <a:t>11-09-2018 </a:t>
            </a:r>
          </a:p>
        </p:txBody>
      </p:sp>
    </p:spTree>
    <p:extLst>
      <p:ext uri="{BB962C8B-B14F-4D97-AF65-F5344CB8AC3E}">
        <p14:creationId xmlns:p14="http://schemas.microsoft.com/office/powerpoint/2010/main" val="3309163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sz="quarter" idx="13"/>
          </p:nvPr>
        </p:nvSpPr>
        <p:spPr>
          <a:xfrm>
            <a:off x="609600" y="1274600"/>
            <a:ext cx="7924800" cy="2355866"/>
          </a:xfrm>
        </p:spPr>
        <p:txBody>
          <a:bodyPr>
            <a:normAutofit/>
          </a:bodyPr>
          <a:lstStyle/>
          <a:p>
            <a:r>
              <a:rPr lang="fr-FR" dirty="0" smtClean="0"/>
              <a:t>Etude lancée par CNP-SOFCOT et Le BLOC</a:t>
            </a:r>
          </a:p>
          <a:p>
            <a:r>
              <a:rPr lang="fr-FR" dirty="0" smtClean="0"/>
              <a:t>Confiée à un économiste: Frédéric BIZARD </a:t>
            </a:r>
          </a:p>
          <a:p>
            <a:pPr lvl="1"/>
            <a:endParaRPr lang="fr-FR" dirty="0" smtClean="0"/>
          </a:p>
          <a:p>
            <a:endParaRPr lang="fr-FR" dirty="0" smtClean="0"/>
          </a:p>
          <a:p>
            <a:r>
              <a:rPr lang="fr-FR" dirty="0" smtClean="0"/>
              <a:t>Nombreuses réunions téléphoniques, physiques (DGOS/CNAM/SOFCOT)</a:t>
            </a:r>
          </a:p>
        </p:txBody>
      </p:sp>
      <p:sp>
        <p:nvSpPr>
          <p:cNvPr id="5" name="Titr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pPr algn="ctr"/>
            <a:r>
              <a:rPr lang="fr-FR" dirty="0" smtClean="0"/>
              <a:t>Episode de soins</a:t>
            </a:r>
            <a:br>
              <a:rPr lang="fr-FR" dirty="0" smtClean="0"/>
            </a:br>
            <a:endParaRPr lang="fr-FR" dirty="0"/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63779" y="5204760"/>
            <a:ext cx="1774665" cy="1480944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4013" y="5110000"/>
            <a:ext cx="1698130" cy="1624544"/>
          </a:xfrm>
          <a:prstGeom prst="rect">
            <a:avLst/>
          </a:prstGeom>
        </p:spPr>
      </p:pic>
      <p:sp>
        <p:nvSpPr>
          <p:cNvPr id="7" name="ZoneTexte 6"/>
          <p:cNvSpPr txBox="1"/>
          <p:nvPr/>
        </p:nvSpPr>
        <p:spPr>
          <a:xfrm>
            <a:off x="439607" y="3355673"/>
            <a:ext cx="3467923" cy="1754327"/>
          </a:xfrm>
          <a:prstGeom prst="rect">
            <a:avLst/>
          </a:prstGeom>
          <a:noFill/>
          <a:ln>
            <a:solidFill>
              <a:srgbClr val="FFFFFF"/>
            </a:solidFill>
          </a:ln>
        </p:spPr>
        <p:txBody>
          <a:bodyPr wrap="square" rtlCol="0">
            <a:spAutoFit/>
          </a:bodyPr>
          <a:lstStyle/>
          <a:p>
            <a:r>
              <a:rPr lang="fr-FR" u="sng" dirty="0">
                <a:solidFill>
                  <a:srgbClr val="FF0000"/>
                </a:solidFill>
              </a:rPr>
              <a:t>Volonté de « forcer » </a:t>
            </a:r>
            <a:r>
              <a:rPr lang="fr-FR" dirty="0" smtClean="0">
                <a:solidFill>
                  <a:srgbClr val="FF0000"/>
                </a:solidFill>
              </a:rPr>
              <a:t>(DGOS/CNAM)</a:t>
            </a:r>
          </a:p>
          <a:p>
            <a:r>
              <a:rPr lang="fr-FR" dirty="0" smtClean="0"/>
              <a:t>Natacha </a:t>
            </a:r>
            <a:r>
              <a:rPr lang="fr-FR" dirty="0"/>
              <a:t>Lemaire :</a:t>
            </a:r>
            <a:r>
              <a:rPr lang="fr-FR" dirty="0" smtClean="0"/>
              <a:t> </a:t>
            </a:r>
            <a:r>
              <a:rPr lang="fr-FR" dirty="0"/>
              <a:t>« </a:t>
            </a:r>
            <a:r>
              <a:rPr lang="fr-FR" i="1" dirty="0"/>
              <a:t>rapport </a:t>
            </a:r>
            <a:r>
              <a:rPr lang="fr-FR" i="1" dirty="0" err="1"/>
              <a:t>Bizard</a:t>
            </a:r>
            <a:r>
              <a:rPr lang="fr-FR" i="1" dirty="0"/>
              <a:t>  indigent</a:t>
            </a:r>
            <a:r>
              <a:rPr lang="fr-FR" dirty="0"/>
              <a:t> </a:t>
            </a:r>
            <a:r>
              <a:rPr lang="fr-FR" dirty="0" smtClean="0"/>
              <a:t>»</a:t>
            </a:r>
          </a:p>
          <a:p>
            <a:r>
              <a:rPr lang="fr-FR" b="1" dirty="0"/>
              <a:t> (</a:t>
            </a:r>
            <a:r>
              <a:rPr lang="fr-FR" dirty="0"/>
              <a:t>rapporteur général du conseil stratégique de l'innovation en santé)</a:t>
            </a:r>
          </a:p>
          <a:p>
            <a:endParaRPr lang="fr-FR" dirty="0"/>
          </a:p>
        </p:txBody>
      </p:sp>
      <p:sp>
        <p:nvSpPr>
          <p:cNvPr id="8" name="ZoneTexte 7"/>
          <p:cNvSpPr txBox="1"/>
          <p:nvPr/>
        </p:nvSpPr>
        <p:spPr>
          <a:xfrm>
            <a:off x="6094557" y="3581625"/>
            <a:ext cx="2762482" cy="1200329"/>
          </a:xfrm>
          <a:prstGeom prst="rect">
            <a:avLst/>
          </a:prstGeom>
          <a:noFill/>
          <a:ln>
            <a:solidFill>
              <a:srgbClr val="FFFFFF"/>
            </a:solidFill>
          </a:ln>
        </p:spPr>
        <p:txBody>
          <a:bodyPr wrap="none" rtlCol="0">
            <a:spAutoFit/>
          </a:bodyPr>
          <a:lstStyle/>
          <a:p>
            <a:pPr marL="0" lvl="1"/>
            <a:r>
              <a:rPr lang="fr-FR" u="sng" dirty="0" smtClean="0">
                <a:solidFill>
                  <a:srgbClr val="FF0000"/>
                </a:solidFill>
              </a:rPr>
              <a:t>Volonté </a:t>
            </a:r>
            <a:r>
              <a:rPr lang="fr-FR" u="sng" dirty="0">
                <a:solidFill>
                  <a:srgbClr val="FF0000"/>
                </a:solidFill>
              </a:rPr>
              <a:t>de résister  </a:t>
            </a:r>
            <a:r>
              <a:rPr lang="fr-FR" dirty="0">
                <a:solidFill>
                  <a:srgbClr val="FF0000"/>
                </a:solidFill>
              </a:rPr>
              <a:t>(directoire</a:t>
            </a:r>
            <a:r>
              <a:rPr lang="fr-FR" dirty="0" smtClean="0">
                <a:solidFill>
                  <a:srgbClr val="FF0000"/>
                </a:solidFill>
              </a:rPr>
              <a:t>)</a:t>
            </a:r>
          </a:p>
          <a:p>
            <a:pPr marL="285750" lvl="1" indent="-285750">
              <a:buFont typeface="Arial"/>
              <a:buChar char="•"/>
            </a:pPr>
            <a:r>
              <a:rPr lang="fr-FR" dirty="0" smtClean="0"/>
              <a:t>=</a:t>
            </a:r>
            <a:r>
              <a:rPr lang="fr-FR" dirty="0"/>
              <a:t>&gt; pertinence, parcours </a:t>
            </a:r>
            <a:r>
              <a:rPr lang="is-IS" dirty="0" smtClean="0"/>
              <a:t>…</a:t>
            </a:r>
            <a:endParaRPr lang="fr-FR" dirty="0" smtClean="0"/>
          </a:p>
          <a:p>
            <a:pPr marL="285750" lvl="1" indent="-285750">
              <a:buFont typeface="Arial"/>
              <a:buChar char="•"/>
            </a:pPr>
            <a:r>
              <a:rPr lang="fr-FR" dirty="0" smtClean="0"/>
              <a:t> mais</a:t>
            </a:r>
            <a:r>
              <a:rPr lang="is-IS" dirty="0"/>
              <a:t>… parcours </a:t>
            </a:r>
            <a:r>
              <a:rPr lang="is-IS" dirty="0">
                <a:sym typeface="Wingdings"/>
              </a:rPr>
              <a:t> EdS !</a:t>
            </a:r>
            <a:endParaRPr lang="fr-FR" dirty="0"/>
          </a:p>
          <a:p>
            <a:endParaRPr lang="fr-FR" dirty="0"/>
          </a:p>
        </p:txBody>
      </p:sp>
      <p:pic>
        <p:nvPicPr>
          <p:cNvPr id="9" name="Imag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00582" y="3831133"/>
            <a:ext cx="1547362" cy="869421"/>
          </a:xfrm>
          <a:prstGeom prst="rect">
            <a:avLst/>
          </a:prstGeom>
          <a:ln>
            <a:solidFill>
              <a:srgbClr val="FFFFFF"/>
            </a:solidFill>
          </a:ln>
        </p:spPr>
      </p:pic>
    </p:spTree>
    <p:extLst>
      <p:ext uri="{BB962C8B-B14F-4D97-AF65-F5344CB8AC3E}">
        <p14:creationId xmlns:p14="http://schemas.microsoft.com/office/powerpoint/2010/main" val="2158898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dirty="0" smtClean="0"/>
              <a:t>EDS : historique</a:t>
            </a:r>
            <a:r>
              <a:rPr lang="is-IS" dirty="0" smtClean="0"/>
              <a:t>…US</a:t>
            </a:r>
            <a:endParaRPr lang="fr-FR" dirty="0"/>
          </a:p>
        </p:txBody>
      </p:sp>
      <p:pic>
        <p:nvPicPr>
          <p:cNvPr id="4" name="Espace réservé du contenu 3" descr="4.tiff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69" r="2469"/>
          <a:stretch>
            <a:fillRect/>
          </a:stretch>
        </p:blipFill>
        <p:spPr>
          <a:xfrm>
            <a:off x="768338" y="1600200"/>
            <a:ext cx="7924800" cy="4114800"/>
          </a:xfrm>
        </p:spPr>
      </p:pic>
      <p:sp>
        <p:nvSpPr>
          <p:cNvPr id="5" name="Ellipse 4"/>
          <p:cNvSpPr>
            <a:spLocks noChangeArrowheads="1"/>
          </p:cNvSpPr>
          <p:nvPr/>
        </p:nvSpPr>
        <p:spPr bwMode="auto">
          <a:xfrm rot="5400000">
            <a:off x="6442751" y="4309223"/>
            <a:ext cx="3399871" cy="1100902"/>
          </a:xfrm>
          <a:prstGeom prst="ellipse">
            <a:avLst/>
          </a:prstGeom>
          <a:noFill/>
          <a:ln w="38100">
            <a:solidFill>
              <a:srgbClr val="EE2A4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fr-FR" sz="2400">
              <a:solidFill>
                <a:srgbClr val="000000"/>
              </a:solidFill>
            </a:endParaRP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46288" y="1417638"/>
            <a:ext cx="796089" cy="938359"/>
          </a:xfrm>
          <a:prstGeom prst="rect">
            <a:avLst/>
          </a:prstGeom>
          <a:ln>
            <a:solidFill>
              <a:srgbClr val="FF0000"/>
            </a:solidFill>
          </a:ln>
        </p:spPr>
      </p:pic>
      <p:pic>
        <p:nvPicPr>
          <p:cNvPr id="6" name="Image 5"/>
          <p:cNvPicPr>
            <a:picLocks noChangeAspect="1"/>
          </p:cNvPicPr>
          <p:nvPr/>
        </p:nvPicPr>
        <p:blipFill rotWithShape="1">
          <a:blip r:embed="rId4"/>
          <a:srcRect l="21920" t="7522"/>
          <a:stretch/>
        </p:blipFill>
        <p:spPr>
          <a:xfrm>
            <a:off x="3170871" y="1398404"/>
            <a:ext cx="1315414" cy="1038653"/>
          </a:xfrm>
          <a:prstGeom prst="rect">
            <a:avLst/>
          </a:prstGeom>
          <a:ln>
            <a:solidFill>
              <a:srgbClr val="FF0000"/>
            </a:solidFill>
          </a:ln>
        </p:spPr>
      </p:pic>
    </p:spTree>
    <p:extLst>
      <p:ext uri="{BB962C8B-B14F-4D97-AF65-F5344CB8AC3E}">
        <p14:creationId xmlns:p14="http://schemas.microsoft.com/office/powerpoint/2010/main" val="13838972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770517"/>
          </a:xfrm>
        </p:spPr>
        <p:txBody>
          <a:bodyPr/>
          <a:lstStyle/>
          <a:p>
            <a:pPr algn="ctr"/>
            <a:r>
              <a:rPr lang="fr-FR" dirty="0" err="1" smtClean="0"/>
              <a:t>Eds</a:t>
            </a:r>
            <a:r>
              <a:rPr lang="fr-FR" dirty="0" smtClean="0"/>
              <a:t> : historique</a:t>
            </a:r>
            <a:r>
              <a:rPr lang="is-IS" dirty="0" smtClean="0"/>
              <a:t>… US</a:t>
            </a:r>
            <a:endParaRPr lang="fr-FR" dirty="0"/>
          </a:p>
        </p:txBody>
      </p:sp>
      <p:pic>
        <p:nvPicPr>
          <p:cNvPr id="7" name="Espace réservé du contenu 6" descr="3.tiff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89" b="1689"/>
          <a:stretch>
            <a:fillRect/>
          </a:stretch>
        </p:blipFill>
        <p:spPr>
          <a:xfrm>
            <a:off x="609600" y="1375290"/>
            <a:ext cx="7924800" cy="4114800"/>
          </a:xfrm>
          <a:ln>
            <a:solidFill>
              <a:srgbClr val="FF0000"/>
            </a:solidFill>
          </a:ln>
        </p:spPr>
      </p:pic>
      <p:sp>
        <p:nvSpPr>
          <p:cNvPr id="8" name="ZoneTexte 7"/>
          <p:cNvSpPr txBox="1"/>
          <p:nvPr/>
        </p:nvSpPr>
        <p:spPr>
          <a:xfrm>
            <a:off x="701100" y="6151854"/>
            <a:ext cx="13941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CCAM : PTG :</a:t>
            </a:r>
            <a:endParaRPr lang="fr-FR" dirty="0"/>
          </a:p>
        </p:txBody>
      </p:sp>
      <p:graphicFrame>
        <p:nvGraphicFramePr>
          <p:cNvPr id="9" name="Tableau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45616469"/>
              </p:ext>
            </p:extLst>
          </p:nvPr>
        </p:nvGraphicFramePr>
        <p:xfrm>
          <a:off x="2195643" y="6013103"/>
          <a:ext cx="6695913" cy="647942"/>
        </p:xfrm>
        <a:graphic>
          <a:graphicData uri="http://schemas.openxmlformats.org/drawingml/2006/table">
            <a:tbl>
              <a:tblPr/>
              <a:tblGrid>
                <a:gridCol w="1166405"/>
                <a:gridCol w="41124"/>
                <a:gridCol w="3516849"/>
                <a:gridCol w="41124"/>
                <a:gridCol w="41124"/>
                <a:gridCol w="41124"/>
                <a:gridCol w="1848163"/>
              </a:tblGrid>
              <a:tr h="21620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solidFill>
                            <a:srgbClr val="FF0000"/>
                          </a:solidFill>
                          <a:effectLst/>
                          <a:latin typeface="Arial"/>
                        </a:rPr>
                        <a:t>NFKA007</a:t>
                      </a:r>
                    </a:p>
                  </a:txBody>
                  <a:tcPr marL="7862" marR="7862" marT="786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1C7C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6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7862" marR="7862" marT="786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1C7C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700" b="1" i="0" u="none" strike="noStrike" dirty="0">
                          <a:solidFill>
                            <a:srgbClr val="FF0000"/>
                          </a:solidFill>
                          <a:effectLst/>
                          <a:latin typeface="Arial"/>
                        </a:rPr>
                        <a:t>Remplacement de l'articulation du genou par prothèse </a:t>
                      </a:r>
                      <a:r>
                        <a:rPr lang="fr-FR" sz="700" b="1" i="0" u="none" strike="noStrike" dirty="0" err="1">
                          <a:solidFill>
                            <a:srgbClr val="FF0000"/>
                          </a:solidFill>
                          <a:effectLst/>
                          <a:latin typeface="Arial"/>
                        </a:rPr>
                        <a:t>tricompartimentaire</a:t>
                      </a:r>
                      <a:r>
                        <a:rPr lang="fr-FR" sz="700" b="1" i="0" u="none" strike="noStrike" dirty="0">
                          <a:solidFill>
                            <a:srgbClr val="FF0000"/>
                          </a:solidFill>
                          <a:effectLst/>
                          <a:latin typeface="Arial"/>
                        </a:rPr>
                        <a:t> sur une déformation inférieure ou égale à 10° dans le plan frontal</a:t>
                      </a:r>
                    </a:p>
                  </a:txBody>
                  <a:tcPr marL="94343" marR="7862" marT="7862" marB="0" anchor="ctr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1C7C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600" b="0" i="0" u="none" strike="noStrike">
                          <a:effectLst/>
                          <a:latin typeface="Arial"/>
                        </a:rPr>
                        <a:t>1</a:t>
                      </a:r>
                    </a:p>
                  </a:txBody>
                  <a:tcPr marL="7862" marR="7862" marT="7862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1C7C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600" b="0" i="0" u="none" strike="noStrike">
                          <a:effectLst/>
                          <a:latin typeface="Arial"/>
                        </a:rPr>
                        <a:t>0</a:t>
                      </a:r>
                    </a:p>
                  </a:txBody>
                  <a:tcPr marL="7862" marR="7862" marT="7862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1C7C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s-IS" sz="700" b="1" i="0" u="none" strike="noStrike">
                          <a:effectLst/>
                          <a:latin typeface="Arial"/>
                        </a:rPr>
                        <a:t>578,54</a:t>
                      </a:r>
                    </a:p>
                  </a:txBody>
                  <a:tcPr marL="7862" marR="7862" marT="7862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1C7C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Arial"/>
                        </a:rPr>
                        <a:t>555 €  (684 $)</a:t>
                      </a:r>
                      <a:endParaRPr lang="fr-FR" sz="1400" b="1" i="0" u="none" strike="noStrike" dirty="0">
                        <a:solidFill>
                          <a:srgbClr val="FF0000"/>
                        </a:solidFill>
                        <a:effectLst/>
                        <a:latin typeface="Arial"/>
                      </a:endParaRPr>
                    </a:p>
                  </a:txBody>
                  <a:tcPr marL="7862" marR="7862" marT="7862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1C7C9"/>
                    </a:solidFill>
                  </a:tcPr>
                </a:tc>
              </a:tr>
            </a:tbl>
          </a:graphicData>
        </a:graphic>
      </p:graphicFrame>
      <p:sp>
        <p:nvSpPr>
          <p:cNvPr id="6" name="Ellipse 5"/>
          <p:cNvSpPr>
            <a:spLocks noChangeArrowheads="1"/>
          </p:cNvSpPr>
          <p:nvPr/>
        </p:nvSpPr>
        <p:spPr bwMode="auto">
          <a:xfrm rot="5400000">
            <a:off x="7740765" y="5607237"/>
            <a:ext cx="407754" cy="1496992"/>
          </a:xfrm>
          <a:prstGeom prst="ellipse">
            <a:avLst/>
          </a:prstGeom>
          <a:noFill/>
          <a:ln w="38100">
            <a:solidFill>
              <a:srgbClr val="EE2A4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fr-FR" sz="2400">
              <a:solidFill>
                <a:srgbClr val="000000"/>
              </a:solidFill>
            </a:endParaRPr>
          </a:p>
        </p:txBody>
      </p:sp>
      <p:sp>
        <p:nvSpPr>
          <p:cNvPr id="10" name="Ellipse 9"/>
          <p:cNvSpPr>
            <a:spLocks noChangeArrowheads="1"/>
          </p:cNvSpPr>
          <p:nvPr/>
        </p:nvSpPr>
        <p:spPr bwMode="auto">
          <a:xfrm>
            <a:off x="1363118" y="3373600"/>
            <a:ext cx="3399871" cy="463044"/>
          </a:xfrm>
          <a:prstGeom prst="ellipse">
            <a:avLst/>
          </a:prstGeom>
          <a:noFill/>
          <a:ln w="38100">
            <a:solidFill>
              <a:srgbClr val="EE2A4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fr-FR" sz="24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11272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29" name="Table 229"/>
          <p:cNvGraphicFramePr/>
          <p:nvPr>
            <p:extLst>
              <p:ext uri="{D42A27DB-BD31-4B8C-83A1-F6EECF244321}">
                <p14:modId xmlns:p14="http://schemas.microsoft.com/office/powerpoint/2010/main" val="1038688490"/>
              </p:ext>
            </p:extLst>
          </p:nvPr>
        </p:nvGraphicFramePr>
        <p:xfrm>
          <a:off x="311010" y="314609"/>
          <a:ext cx="6470847" cy="6172200"/>
        </p:xfrm>
        <a:graphic>
          <a:graphicData uri="http://schemas.openxmlformats.org/drawingml/2006/table">
            <a:tbl>
              <a:tblPr/>
              <a:tblGrid>
                <a:gridCol w="1184208"/>
                <a:gridCol w="1325185"/>
                <a:gridCol w="803570"/>
                <a:gridCol w="859960"/>
                <a:gridCol w="944545"/>
                <a:gridCol w="733080"/>
                <a:gridCol w="620299"/>
              </a:tblGrid>
              <a:tr h="201908">
                <a:tc rowSpan="2">
                  <a:txBody>
                    <a:bodyPr/>
                    <a:lstStyle/>
                    <a:p>
                      <a:pPr algn="l" defTabSz="911225">
                        <a:defRPr sz="1800"/>
                      </a:pPr>
                      <a:r>
                        <a:rPr sz="1500">
                          <a:solidFill>
                            <a:srgbClr val="FF0000"/>
                          </a:solidFill>
                        </a:rPr>
                        <a:t>Country</a:t>
                      </a:r>
                    </a:p>
                  </a:txBody>
                  <a:tcPr marL="0" marR="0" marT="0" marB="0" anchor="ctr" horzOverflow="overflow">
                    <a:solidFill>
                      <a:srgbClr val="F3F9FA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l" defTabSz="911225">
                        <a:defRPr sz="1800"/>
                      </a:pPr>
                      <a:r>
                        <a:rPr sz="1500">
                          <a:solidFill>
                            <a:srgbClr val="FF0000"/>
                          </a:solidFill>
                        </a:rPr>
                        <a:t>Is capitation payment adjusted in any way?</a:t>
                      </a:r>
                    </a:p>
                  </a:txBody>
                  <a:tcPr marL="0" marR="0" marT="0" marB="0" anchor="ctr" horzOverflow="overflow">
                    <a:solidFill>
                      <a:srgbClr val="F3F9FA"/>
                    </a:solidFill>
                  </a:tcPr>
                </a:tc>
                <a:tc gridSpan="5">
                  <a:txBody>
                    <a:bodyPr/>
                    <a:lstStyle/>
                    <a:p>
                      <a:pPr algn="l" defTabSz="911225">
                        <a:defRPr sz="1800"/>
                      </a:pPr>
                      <a:r>
                        <a:rPr sz="1500">
                          <a:solidFill>
                            <a:srgbClr val="FF0000"/>
                          </a:solidFill>
                        </a:rPr>
                        <a:t>If yes, what risk factor is adjusted</a:t>
                      </a:r>
                    </a:p>
                  </a:txBody>
                  <a:tcPr marL="0" marR="0" marT="0" marB="0" anchor="b" horzOverflow="overflow">
                    <a:solidFill>
                      <a:srgbClr val="F3F9F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</a:tr>
              <a:tr h="605724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defTabSz="911225">
                        <a:defRPr sz="1800"/>
                      </a:pPr>
                      <a:r>
                        <a:rPr sz="1500">
                          <a:solidFill>
                            <a:srgbClr val="FF0000"/>
                          </a:solidFill>
                        </a:rPr>
                        <a:t>Age</a:t>
                      </a:r>
                    </a:p>
                  </a:txBody>
                  <a:tcPr marL="0" marR="0" marT="0" marB="0" anchor="ctr" horzOverflow="overflow"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1225">
                        <a:defRPr sz="1800"/>
                      </a:pPr>
                      <a:r>
                        <a:rPr sz="1500">
                          <a:solidFill>
                            <a:srgbClr val="FF0000"/>
                          </a:solidFill>
                        </a:rPr>
                        <a:t>Gender</a:t>
                      </a:r>
                    </a:p>
                  </a:txBody>
                  <a:tcPr marL="0" marR="0" marT="0" marB="0" anchor="ctr" horzOverflow="overflow"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1225">
                        <a:defRPr sz="1800"/>
                      </a:pPr>
                      <a:r>
                        <a:rPr sz="1500">
                          <a:solidFill>
                            <a:srgbClr val="FF0000"/>
                          </a:solidFill>
                        </a:rPr>
                        <a:t>Health Status</a:t>
                      </a:r>
                    </a:p>
                  </a:txBody>
                  <a:tcPr marL="0" marR="0" marT="0" marB="0" anchor="ctr" horzOverflow="overflow"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1225">
                        <a:defRPr sz="1800"/>
                      </a:pPr>
                      <a:r>
                        <a:rPr sz="1500">
                          <a:solidFill>
                            <a:srgbClr val="FF0000"/>
                          </a:solidFill>
                        </a:rPr>
                        <a:t>Utilisation of services</a:t>
                      </a:r>
                    </a:p>
                  </a:txBody>
                  <a:tcPr marL="0" marR="0" marT="0" marB="0" anchor="ctr" horzOverflow="overflow"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1225">
                        <a:defRPr sz="1800"/>
                      </a:pPr>
                      <a:r>
                        <a:rPr sz="1500">
                          <a:solidFill>
                            <a:srgbClr val="FF0000"/>
                          </a:solidFill>
                        </a:rPr>
                        <a:t>Other</a:t>
                      </a:r>
                    </a:p>
                  </a:txBody>
                  <a:tcPr marL="0" marR="0" marT="0" marB="0" anchor="ctr" horzOverflow="overflow">
                    <a:solidFill>
                      <a:srgbClr val="F3F9FA"/>
                    </a:solidFill>
                  </a:tcPr>
                </a:tc>
              </a:tr>
              <a:tr h="201908">
                <a:tc>
                  <a:txBody>
                    <a:bodyPr/>
                    <a:lstStyle/>
                    <a:p>
                      <a:pPr algn="l" defTabSz="911225">
                        <a:defRPr sz="1800"/>
                      </a:pPr>
                      <a:r>
                        <a:rPr sz="1500">
                          <a:solidFill>
                            <a:srgbClr val="FF0000"/>
                          </a:solidFill>
                        </a:rPr>
                        <a:t>Belgium</a:t>
                      </a:r>
                    </a:p>
                  </a:txBody>
                  <a:tcPr marL="0" marR="0" marT="0" marB="0" anchor="b" horzOverflow="overflow"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1225">
                        <a:defRPr sz="1800"/>
                      </a:pPr>
                      <a:r>
                        <a:rPr sz="1500">
                          <a:solidFill>
                            <a:srgbClr val="FF0000"/>
                          </a:solidFill>
                        </a:rPr>
                        <a:t>No</a:t>
                      </a:r>
                    </a:p>
                  </a:txBody>
                  <a:tcPr marL="0" marR="0" marT="0" marB="0" anchor="b" horzOverflow="overflow"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1225">
                        <a:defRPr sz="1800"/>
                      </a:pPr>
                      <a:r>
                        <a:rPr sz="1500">
                          <a:solidFill>
                            <a:srgbClr val="FF0000"/>
                          </a:solidFill>
                        </a:rPr>
                        <a:t>○</a:t>
                      </a:r>
                    </a:p>
                  </a:txBody>
                  <a:tcPr marL="0" marR="0" marT="0" marB="0" anchor="b" horzOverflow="overflow"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1225">
                        <a:defRPr sz="1800"/>
                      </a:pPr>
                      <a:r>
                        <a:rPr sz="1500">
                          <a:solidFill>
                            <a:srgbClr val="FF0000"/>
                          </a:solidFill>
                        </a:rPr>
                        <a:t>○</a:t>
                      </a:r>
                    </a:p>
                  </a:txBody>
                  <a:tcPr marL="0" marR="0" marT="0" marB="0" anchor="b" horzOverflow="overflow"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1225">
                        <a:defRPr sz="1800"/>
                      </a:pPr>
                      <a:r>
                        <a:rPr sz="1500">
                          <a:solidFill>
                            <a:srgbClr val="FF0000"/>
                          </a:solidFill>
                        </a:rPr>
                        <a:t>○</a:t>
                      </a:r>
                    </a:p>
                  </a:txBody>
                  <a:tcPr marL="0" marR="0" marT="0" marB="0" anchor="b" horzOverflow="overflow"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1225">
                        <a:defRPr sz="1800"/>
                      </a:pPr>
                      <a:r>
                        <a:rPr sz="1500">
                          <a:solidFill>
                            <a:srgbClr val="FF0000"/>
                          </a:solidFill>
                        </a:rPr>
                        <a:t>○</a:t>
                      </a:r>
                    </a:p>
                  </a:txBody>
                  <a:tcPr marL="0" marR="0" marT="0" marB="0" anchor="b" horzOverflow="overflow"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1225">
                        <a:defRPr sz="1800"/>
                      </a:pPr>
                      <a:r>
                        <a:rPr sz="1500">
                          <a:solidFill>
                            <a:srgbClr val="FF0000"/>
                          </a:solidFill>
                        </a:rPr>
                        <a:t>○</a:t>
                      </a:r>
                    </a:p>
                  </a:txBody>
                  <a:tcPr marL="0" marR="0" marT="0" marB="0" anchor="b" horzOverflow="overflow">
                    <a:solidFill>
                      <a:srgbClr val="F3F9FA"/>
                    </a:solidFill>
                  </a:tcPr>
                </a:tc>
              </a:tr>
              <a:tr h="201908">
                <a:tc>
                  <a:txBody>
                    <a:bodyPr/>
                    <a:lstStyle/>
                    <a:p>
                      <a:pPr algn="l" defTabSz="911225">
                        <a:defRPr sz="1800"/>
                      </a:pPr>
                      <a:r>
                        <a:rPr sz="1500">
                          <a:solidFill>
                            <a:srgbClr val="FF0000"/>
                          </a:solidFill>
                        </a:rPr>
                        <a:t>Canada</a:t>
                      </a:r>
                    </a:p>
                  </a:txBody>
                  <a:tcPr marL="0" marR="0" marT="0" marB="0" anchor="b" horzOverflow="overflow"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1225">
                        <a:defRPr sz="1800"/>
                      </a:pPr>
                      <a:r>
                        <a:rPr sz="1500">
                          <a:solidFill>
                            <a:srgbClr val="FF0000"/>
                          </a:solidFill>
                        </a:rPr>
                        <a:t>Yes</a:t>
                      </a:r>
                    </a:p>
                  </a:txBody>
                  <a:tcPr marL="0" marR="0" marT="0" marB="0" anchor="b" horzOverflow="overflow"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1225">
                        <a:defRPr sz="1800"/>
                      </a:pPr>
                      <a:r>
                        <a:rPr sz="1500">
                          <a:solidFill>
                            <a:srgbClr val="FF0000"/>
                          </a:solidFill>
                        </a:rPr>
                        <a:t>●</a:t>
                      </a:r>
                    </a:p>
                  </a:txBody>
                  <a:tcPr marL="0" marR="0" marT="0" marB="0" anchor="b" horzOverflow="overflow"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1225">
                        <a:defRPr sz="1800"/>
                      </a:pPr>
                      <a:r>
                        <a:rPr sz="1500">
                          <a:solidFill>
                            <a:srgbClr val="FF0000"/>
                          </a:solidFill>
                        </a:rPr>
                        <a:t>●</a:t>
                      </a:r>
                    </a:p>
                  </a:txBody>
                  <a:tcPr marL="0" marR="0" marT="0" marB="0" anchor="b" horzOverflow="overflow"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1225">
                        <a:defRPr sz="1800"/>
                      </a:pPr>
                      <a:r>
                        <a:rPr sz="1500">
                          <a:solidFill>
                            <a:srgbClr val="FF0000"/>
                          </a:solidFill>
                        </a:rPr>
                        <a:t>○</a:t>
                      </a:r>
                    </a:p>
                  </a:txBody>
                  <a:tcPr marL="0" marR="0" marT="0" marB="0" anchor="b" horzOverflow="overflow"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1225">
                        <a:defRPr sz="1800"/>
                      </a:pPr>
                      <a:r>
                        <a:rPr sz="1500">
                          <a:solidFill>
                            <a:srgbClr val="FF0000"/>
                          </a:solidFill>
                        </a:rPr>
                        <a:t>○</a:t>
                      </a:r>
                    </a:p>
                  </a:txBody>
                  <a:tcPr marL="0" marR="0" marT="0" marB="0" anchor="b" horzOverflow="overflow"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1225">
                        <a:defRPr sz="1800"/>
                      </a:pPr>
                      <a:r>
                        <a:rPr sz="1500">
                          <a:solidFill>
                            <a:srgbClr val="FF0000"/>
                          </a:solidFill>
                        </a:rPr>
                        <a:t>○</a:t>
                      </a:r>
                    </a:p>
                  </a:txBody>
                  <a:tcPr marL="0" marR="0" marT="0" marB="0" anchor="b" horzOverflow="overflow">
                    <a:solidFill>
                      <a:srgbClr val="F3F9FA"/>
                    </a:solidFill>
                  </a:tcPr>
                </a:tc>
              </a:tr>
              <a:tr h="201908">
                <a:tc>
                  <a:txBody>
                    <a:bodyPr/>
                    <a:lstStyle/>
                    <a:p>
                      <a:pPr algn="l" defTabSz="911225">
                        <a:defRPr sz="1800"/>
                      </a:pPr>
                      <a:r>
                        <a:rPr sz="1500">
                          <a:solidFill>
                            <a:srgbClr val="FF0000"/>
                          </a:solidFill>
                        </a:rPr>
                        <a:t>Chile</a:t>
                      </a:r>
                    </a:p>
                  </a:txBody>
                  <a:tcPr marL="0" marR="0" marT="0" marB="0" anchor="b" horzOverflow="overflow"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1225">
                        <a:defRPr sz="1800"/>
                      </a:pPr>
                      <a:r>
                        <a:rPr sz="1500">
                          <a:solidFill>
                            <a:srgbClr val="FF0000"/>
                          </a:solidFill>
                        </a:rPr>
                        <a:t>Yes</a:t>
                      </a:r>
                    </a:p>
                  </a:txBody>
                  <a:tcPr marL="0" marR="0" marT="0" marB="0" anchor="b" horzOverflow="overflow"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1225">
                        <a:defRPr sz="1800"/>
                      </a:pPr>
                      <a:r>
                        <a:rPr sz="1500">
                          <a:solidFill>
                            <a:srgbClr val="FF0000"/>
                          </a:solidFill>
                        </a:rPr>
                        <a:t>●</a:t>
                      </a:r>
                    </a:p>
                  </a:txBody>
                  <a:tcPr marL="0" marR="0" marT="0" marB="0" anchor="b" horzOverflow="overflow"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1225">
                        <a:defRPr sz="1800"/>
                      </a:pPr>
                      <a:r>
                        <a:rPr sz="1500" dirty="0">
                          <a:solidFill>
                            <a:srgbClr val="FF0000"/>
                          </a:solidFill>
                        </a:rPr>
                        <a:t>●</a:t>
                      </a:r>
                    </a:p>
                  </a:txBody>
                  <a:tcPr marL="0" marR="0" marT="0" marB="0" anchor="b" horzOverflow="overflow"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1225">
                        <a:defRPr sz="1800"/>
                      </a:pPr>
                      <a:r>
                        <a:rPr sz="1500">
                          <a:solidFill>
                            <a:srgbClr val="FF0000"/>
                          </a:solidFill>
                        </a:rPr>
                        <a:t>●</a:t>
                      </a:r>
                    </a:p>
                  </a:txBody>
                  <a:tcPr marL="0" marR="0" marT="0" marB="0" anchor="b" horzOverflow="overflow"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1225">
                        <a:defRPr sz="1800"/>
                      </a:pPr>
                      <a:r>
                        <a:rPr sz="1500">
                          <a:solidFill>
                            <a:srgbClr val="FF0000"/>
                          </a:solidFill>
                        </a:rPr>
                        <a:t>○</a:t>
                      </a:r>
                    </a:p>
                  </a:txBody>
                  <a:tcPr marL="0" marR="0" marT="0" marB="0" anchor="b" horzOverflow="overflow"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1225">
                        <a:defRPr sz="1800"/>
                      </a:pPr>
                      <a:r>
                        <a:rPr sz="1500">
                          <a:solidFill>
                            <a:srgbClr val="FF0000"/>
                          </a:solidFill>
                        </a:rPr>
                        <a:t>●</a:t>
                      </a:r>
                    </a:p>
                  </a:txBody>
                  <a:tcPr marL="0" marR="0" marT="0" marB="0" anchor="b" horzOverflow="overflow">
                    <a:solidFill>
                      <a:srgbClr val="F3F9FA"/>
                    </a:solidFill>
                  </a:tcPr>
                </a:tc>
              </a:tr>
              <a:tr h="201908">
                <a:tc>
                  <a:txBody>
                    <a:bodyPr/>
                    <a:lstStyle/>
                    <a:p>
                      <a:pPr algn="l" defTabSz="911225">
                        <a:defRPr sz="1800"/>
                      </a:pPr>
                      <a:r>
                        <a:rPr sz="1500">
                          <a:solidFill>
                            <a:srgbClr val="FF0000"/>
                          </a:solidFill>
                        </a:rPr>
                        <a:t>Czech Republic</a:t>
                      </a:r>
                    </a:p>
                  </a:txBody>
                  <a:tcPr marL="0" marR="0" marT="0" marB="0" anchor="b" horzOverflow="overflow"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1225">
                        <a:defRPr sz="1800"/>
                      </a:pPr>
                      <a:r>
                        <a:rPr sz="1500">
                          <a:solidFill>
                            <a:srgbClr val="FF0000"/>
                          </a:solidFill>
                        </a:rPr>
                        <a:t>Yes</a:t>
                      </a:r>
                    </a:p>
                  </a:txBody>
                  <a:tcPr marL="0" marR="0" marT="0" marB="0" anchor="b" horzOverflow="overflow"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1225">
                        <a:defRPr sz="1800"/>
                      </a:pPr>
                      <a:r>
                        <a:rPr sz="1500">
                          <a:solidFill>
                            <a:srgbClr val="FF0000"/>
                          </a:solidFill>
                        </a:rPr>
                        <a:t>●</a:t>
                      </a:r>
                    </a:p>
                  </a:txBody>
                  <a:tcPr marL="0" marR="0" marT="0" marB="0" anchor="b" horzOverflow="overflow"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1225">
                        <a:defRPr sz="1800"/>
                      </a:pPr>
                      <a:r>
                        <a:rPr sz="1500">
                          <a:solidFill>
                            <a:srgbClr val="FF0000"/>
                          </a:solidFill>
                        </a:rPr>
                        <a:t>○</a:t>
                      </a:r>
                    </a:p>
                  </a:txBody>
                  <a:tcPr marL="0" marR="0" marT="0" marB="0" anchor="b" horzOverflow="overflow"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1225">
                        <a:defRPr sz="1800"/>
                      </a:pPr>
                      <a:r>
                        <a:rPr sz="1500">
                          <a:solidFill>
                            <a:srgbClr val="FF0000"/>
                          </a:solidFill>
                        </a:rPr>
                        <a:t>○</a:t>
                      </a:r>
                    </a:p>
                  </a:txBody>
                  <a:tcPr marL="0" marR="0" marT="0" marB="0" anchor="b" horzOverflow="overflow"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1225">
                        <a:defRPr sz="1800"/>
                      </a:pPr>
                      <a:r>
                        <a:rPr sz="1500">
                          <a:solidFill>
                            <a:srgbClr val="FF0000"/>
                          </a:solidFill>
                        </a:rPr>
                        <a:t>●</a:t>
                      </a:r>
                    </a:p>
                  </a:txBody>
                  <a:tcPr marL="0" marR="0" marT="0" marB="0" anchor="b" horzOverflow="overflow"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1225">
                        <a:defRPr sz="1800"/>
                      </a:pPr>
                      <a:r>
                        <a:rPr sz="1500">
                          <a:solidFill>
                            <a:srgbClr val="FF0000"/>
                          </a:solidFill>
                        </a:rPr>
                        <a:t>●</a:t>
                      </a:r>
                    </a:p>
                  </a:txBody>
                  <a:tcPr marL="0" marR="0" marT="0" marB="0" anchor="b" horzOverflow="overflow">
                    <a:solidFill>
                      <a:srgbClr val="F3F9FA"/>
                    </a:solidFill>
                  </a:tcPr>
                </a:tc>
              </a:tr>
              <a:tr h="201908">
                <a:tc>
                  <a:txBody>
                    <a:bodyPr/>
                    <a:lstStyle/>
                    <a:p>
                      <a:pPr algn="l" defTabSz="911225">
                        <a:defRPr sz="1800"/>
                      </a:pPr>
                      <a:r>
                        <a:rPr sz="1500">
                          <a:solidFill>
                            <a:srgbClr val="FF0000"/>
                          </a:solidFill>
                        </a:rPr>
                        <a:t>Denmark</a:t>
                      </a:r>
                    </a:p>
                  </a:txBody>
                  <a:tcPr marL="0" marR="0" marT="0" marB="0" anchor="b" horzOverflow="overflow"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1225">
                        <a:defRPr sz="1800"/>
                      </a:pPr>
                      <a:r>
                        <a:rPr sz="1500">
                          <a:solidFill>
                            <a:srgbClr val="FF0000"/>
                          </a:solidFill>
                        </a:rPr>
                        <a:t>No</a:t>
                      </a:r>
                    </a:p>
                  </a:txBody>
                  <a:tcPr marL="0" marR="0" marT="0" marB="0" anchor="b" horzOverflow="overflow"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1225">
                        <a:defRPr sz="1800"/>
                      </a:pPr>
                      <a:r>
                        <a:rPr sz="1500">
                          <a:solidFill>
                            <a:srgbClr val="FF0000"/>
                          </a:solidFill>
                        </a:rPr>
                        <a:t>○</a:t>
                      </a:r>
                    </a:p>
                  </a:txBody>
                  <a:tcPr marL="0" marR="0" marT="0" marB="0" anchor="b" horzOverflow="overflow"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1225">
                        <a:defRPr sz="1800"/>
                      </a:pPr>
                      <a:r>
                        <a:rPr sz="1500">
                          <a:solidFill>
                            <a:srgbClr val="FF0000"/>
                          </a:solidFill>
                        </a:rPr>
                        <a:t>○</a:t>
                      </a:r>
                    </a:p>
                  </a:txBody>
                  <a:tcPr marL="0" marR="0" marT="0" marB="0" anchor="b" horzOverflow="overflow"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1225">
                        <a:defRPr sz="1800"/>
                      </a:pPr>
                      <a:r>
                        <a:rPr sz="1500">
                          <a:solidFill>
                            <a:srgbClr val="FF0000"/>
                          </a:solidFill>
                        </a:rPr>
                        <a:t>○</a:t>
                      </a:r>
                    </a:p>
                  </a:txBody>
                  <a:tcPr marL="0" marR="0" marT="0" marB="0" anchor="b" horzOverflow="overflow"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1225">
                        <a:defRPr sz="1800"/>
                      </a:pPr>
                      <a:r>
                        <a:rPr sz="1500">
                          <a:solidFill>
                            <a:srgbClr val="FF0000"/>
                          </a:solidFill>
                        </a:rPr>
                        <a:t>○</a:t>
                      </a:r>
                    </a:p>
                  </a:txBody>
                  <a:tcPr marL="0" marR="0" marT="0" marB="0" anchor="b" horzOverflow="overflow"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1225">
                        <a:defRPr sz="1800"/>
                      </a:pPr>
                      <a:r>
                        <a:rPr sz="1500">
                          <a:solidFill>
                            <a:srgbClr val="FF0000"/>
                          </a:solidFill>
                        </a:rPr>
                        <a:t>○</a:t>
                      </a:r>
                    </a:p>
                  </a:txBody>
                  <a:tcPr marL="0" marR="0" marT="0" marB="0" anchor="b" horzOverflow="overflow">
                    <a:solidFill>
                      <a:srgbClr val="F3F9FA"/>
                    </a:solidFill>
                  </a:tcPr>
                </a:tc>
              </a:tr>
              <a:tr h="201908">
                <a:tc>
                  <a:txBody>
                    <a:bodyPr/>
                    <a:lstStyle/>
                    <a:p>
                      <a:pPr algn="l" defTabSz="911225">
                        <a:defRPr sz="1800"/>
                      </a:pPr>
                      <a:r>
                        <a:rPr sz="1500">
                          <a:solidFill>
                            <a:srgbClr val="FF0000"/>
                          </a:solidFill>
                        </a:rPr>
                        <a:t>Estonia</a:t>
                      </a:r>
                    </a:p>
                  </a:txBody>
                  <a:tcPr marL="0" marR="0" marT="0" marB="0" anchor="b" horzOverflow="overflow"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1225">
                        <a:defRPr sz="1800"/>
                      </a:pPr>
                      <a:r>
                        <a:rPr sz="1500">
                          <a:solidFill>
                            <a:srgbClr val="FF0000"/>
                          </a:solidFill>
                        </a:rPr>
                        <a:t>Yes</a:t>
                      </a:r>
                    </a:p>
                  </a:txBody>
                  <a:tcPr marL="0" marR="0" marT="0" marB="0" anchor="b" horzOverflow="overflow"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1225">
                        <a:defRPr sz="1800"/>
                      </a:pPr>
                      <a:r>
                        <a:rPr sz="1500">
                          <a:solidFill>
                            <a:srgbClr val="FF0000"/>
                          </a:solidFill>
                        </a:rPr>
                        <a:t>●</a:t>
                      </a:r>
                    </a:p>
                  </a:txBody>
                  <a:tcPr marL="0" marR="0" marT="0" marB="0" anchor="b" horzOverflow="overflow"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1225">
                        <a:defRPr sz="1800"/>
                      </a:pPr>
                      <a:r>
                        <a:rPr sz="1500">
                          <a:solidFill>
                            <a:srgbClr val="FF0000"/>
                          </a:solidFill>
                        </a:rPr>
                        <a:t>○</a:t>
                      </a:r>
                    </a:p>
                  </a:txBody>
                  <a:tcPr marL="0" marR="0" marT="0" marB="0" anchor="b" horzOverflow="overflow"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1225">
                        <a:defRPr sz="1800"/>
                      </a:pPr>
                      <a:r>
                        <a:rPr sz="1500">
                          <a:solidFill>
                            <a:srgbClr val="FF0000"/>
                          </a:solidFill>
                        </a:rPr>
                        <a:t>○</a:t>
                      </a:r>
                    </a:p>
                  </a:txBody>
                  <a:tcPr marL="0" marR="0" marT="0" marB="0" anchor="b" horzOverflow="overflow"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1225">
                        <a:defRPr sz="1800"/>
                      </a:pPr>
                      <a:r>
                        <a:rPr sz="1500">
                          <a:solidFill>
                            <a:srgbClr val="FF0000"/>
                          </a:solidFill>
                        </a:rPr>
                        <a:t>○</a:t>
                      </a:r>
                    </a:p>
                  </a:txBody>
                  <a:tcPr marL="0" marR="0" marT="0" marB="0" anchor="b" horzOverflow="overflow"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1225">
                        <a:defRPr sz="1800"/>
                      </a:pPr>
                      <a:r>
                        <a:rPr sz="1500">
                          <a:solidFill>
                            <a:srgbClr val="FF0000"/>
                          </a:solidFill>
                        </a:rPr>
                        <a:t>○</a:t>
                      </a:r>
                    </a:p>
                  </a:txBody>
                  <a:tcPr marL="0" marR="0" marT="0" marB="0" anchor="b" horzOverflow="overflow">
                    <a:solidFill>
                      <a:srgbClr val="F3F9FA"/>
                    </a:solidFill>
                  </a:tcPr>
                </a:tc>
              </a:tr>
              <a:tr h="201908">
                <a:tc>
                  <a:txBody>
                    <a:bodyPr/>
                    <a:lstStyle/>
                    <a:p>
                      <a:pPr algn="l" defTabSz="911225">
                        <a:defRPr sz="1800"/>
                      </a:pPr>
                      <a:r>
                        <a:rPr sz="1500">
                          <a:solidFill>
                            <a:srgbClr val="FF0000"/>
                          </a:solidFill>
                        </a:rPr>
                        <a:t>Hungary</a:t>
                      </a:r>
                    </a:p>
                  </a:txBody>
                  <a:tcPr marL="0" marR="0" marT="0" marB="0" anchor="b" horzOverflow="overflow"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1225">
                        <a:defRPr sz="1800"/>
                      </a:pPr>
                      <a:r>
                        <a:rPr sz="1500">
                          <a:solidFill>
                            <a:srgbClr val="FF0000"/>
                          </a:solidFill>
                        </a:rPr>
                        <a:t>Yes</a:t>
                      </a:r>
                    </a:p>
                  </a:txBody>
                  <a:tcPr marL="0" marR="0" marT="0" marB="0" anchor="b" horzOverflow="overflow"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1225">
                        <a:defRPr sz="1800"/>
                      </a:pPr>
                      <a:r>
                        <a:rPr sz="1500">
                          <a:solidFill>
                            <a:srgbClr val="FF0000"/>
                          </a:solidFill>
                        </a:rPr>
                        <a:t>●</a:t>
                      </a:r>
                    </a:p>
                  </a:txBody>
                  <a:tcPr marL="0" marR="0" marT="0" marB="0" anchor="b" horzOverflow="overflow"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1225">
                        <a:defRPr sz="1800"/>
                      </a:pPr>
                      <a:r>
                        <a:rPr sz="1500">
                          <a:solidFill>
                            <a:srgbClr val="FF0000"/>
                          </a:solidFill>
                        </a:rPr>
                        <a:t>○</a:t>
                      </a:r>
                    </a:p>
                  </a:txBody>
                  <a:tcPr marL="0" marR="0" marT="0" marB="0" anchor="b" horzOverflow="overflow"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1225">
                        <a:defRPr sz="1800"/>
                      </a:pPr>
                      <a:r>
                        <a:rPr sz="1500">
                          <a:solidFill>
                            <a:srgbClr val="FF0000"/>
                          </a:solidFill>
                        </a:rPr>
                        <a:t>○</a:t>
                      </a:r>
                    </a:p>
                  </a:txBody>
                  <a:tcPr marL="0" marR="0" marT="0" marB="0" anchor="b" horzOverflow="overflow"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1225">
                        <a:defRPr sz="1800"/>
                      </a:pPr>
                      <a:r>
                        <a:rPr sz="1500">
                          <a:solidFill>
                            <a:srgbClr val="FF0000"/>
                          </a:solidFill>
                        </a:rPr>
                        <a:t>○</a:t>
                      </a:r>
                    </a:p>
                  </a:txBody>
                  <a:tcPr marL="0" marR="0" marT="0" marB="0" anchor="b" horzOverflow="overflow"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1225">
                        <a:defRPr sz="1800"/>
                      </a:pPr>
                      <a:r>
                        <a:rPr sz="1500">
                          <a:solidFill>
                            <a:srgbClr val="FF0000"/>
                          </a:solidFill>
                        </a:rPr>
                        <a:t>●</a:t>
                      </a:r>
                    </a:p>
                  </a:txBody>
                  <a:tcPr marL="0" marR="0" marT="0" marB="0" anchor="b" horzOverflow="overflow">
                    <a:solidFill>
                      <a:srgbClr val="F3F9FA"/>
                    </a:solidFill>
                  </a:tcPr>
                </a:tc>
              </a:tr>
              <a:tr h="201908">
                <a:tc>
                  <a:txBody>
                    <a:bodyPr/>
                    <a:lstStyle/>
                    <a:p>
                      <a:pPr algn="l" defTabSz="911225">
                        <a:defRPr sz="1800"/>
                      </a:pPr>
                      <a:r>
                        <a:rPr sz="1500">
                          <a:solidFill>
                            <a:srgbClr val="FF0000"/>
                          </a:solidFill>
                        </a:rPr>
                        <a:t>Ireland</a:t>
                      </a:r>
                    </a:p>
                  </a:txBody>
                  <a:tcPr marL="0" marR="0" marT="0" marB="0" anchor="b" horzOverflow="overflow"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1225">
                        <a:defRPr sz="1800"/>
                      </a:pPr>
                      <a:r>
                        <a:rPr sz="1500" dirty="0">
                          <a:solidFill>
                            <a:srgbClr val="FF0000"/>
                          </a:solidFill>
                        </a:rPr>
                        <a:t>Yes</a:t>
                      </a:r>
                    </a:p>
                  </a:txBody>
                  <a:tcPr marL="0" marR="0" marT="0" marB="0" anchor="b" horzOverflow="overflow"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1225">
                        <a:defRPr sz="1800"/>
                      </a:pPr>
                      <a:r>
                        <a:rPr sz="1500">
                          <a:solidFill>
                            <a:srgbClr val="FF0000"/>
                          </a:solidFill>
                        </a:rPr>
                        <a:t>●</a:t>
                      </a:r>
                    </a:p>
                  </a:txBody>
                  <a:tcPr marL="0" marR="0" marT="0" marB="0" anchor="b" horzOverflow="overflow"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1225">
                        <a:defRPr sz="1800"/>
                      </a:pPr>
                      <a:r>
                        <a:rPr sz="1500">
                          <a:solidFill>
                            <a:srgbClr val="FF0000"/>
                          </a:solidFill>
                        </a:rPr>
                        <a:t>●</a:t>
                      </a:r>
                    </a:p>
                  </a:txBody>
                  <a:tcPr marL="0" marR="0" marT="0" marB="0" anchor="b" horzOverflow="overflow"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1225">
                        <a:defRPr sz="1800"/>
                      </a:pPr>
                      <a:r>
                        <a:rPr sz="1500">
                          <a:solidFill>
                            <a:srgbClr val="FF0000"/>
                          </a:solidFill>
                        </a:rPr>
                        <a:t>○</a:t>
                      </a:r>
                    </a:p>
                  </a:txBody>
                  <a:tcPr marL="0" marR="0" marT="0" marB="0" anchor="b" horzOverflow="overflow"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1225">
                        <a:defRPr sz="1800"/>
                      </a:pPr>
                      <a:r>
                        <a:rPr sz="1500">
                          <a:solidFill>
                            <a:srgbClr val="FF0000"/>
                          </a:solidFill>
                        </a:rPr>
                        <a:t>○</a:t>
                      </a:r>
                    </a:p>
                  </a:txBody>
                  <a:tcPr marL="0" marR="0" marT="0" marB="0" anchor="b" horzOverflow="overflow"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1225">
                        <a:defRPr sz="1800"/>
                      </a:pPr>
                      <a:r>
                        <a:rPr sz="1500">
                          <a:solidFill>
                            <a:srgbClr val="FF0000"/>
                          </a:solidFill>
                        </a:rPr>
                        <a:t>○</a:t>
                      </a:r>
                    </a:p>
                  </a:txBody>
                  <a:tcPr marL="0" marR="0" marT="0" marB="0" anchor="b" horzOverflow="overflow">
                    <a:solidFill>
                      <a:srgbClr val="F3F9FA"/>
                    </a:solidFill>
                  </a:tcPr>
                </a:tc>
              </a:tr>
              <a:tr h="201908">
                <a:tc>
                  <a:txBody>
                    <a:bodyPr/>
                    <a:lstStyle/>
                    <a:p>
                      <a:pPr algn="l" defTabSz="911225">
                        <a:defRPr sz="1800"/>
                      </a:pPr>
                      <a:r>
                        <a:rPr sz="1500">
                          <a:solidFill>
                            <a:srgbClr val="FF0000"/>
                          </a:solidFill>
                        </a:rPr>
                        <a:t>Israel</a:t>
                      </a:r>
                    </a:p>
                  </a:txBody>
                  <a:tcPr marL="0" marR="0" marT="0" marB="0" anchor="b" horzOverflow="overflow"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1225">
                        <a:defRPr sz="1800"/>
                      </a:pPr>
                      <a:r>
                        <a:rPr sz="1500">
                          <a:solidFill>
                            <a:srgbClr val="FF0000"/>
                          </a:solidFill>
                        </a:rPr>
                        <a:t>Yes</a:t>
                      </a:r>
                    </a:p>
                  </a:txBody>
                  <a:tcPr marL="0" marR="0" marT="0" marB="0" anchor="b" horzOverflow="overflow"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1225">
                        <a:defRPr sz="1800"/>
                      </a:pPr>
                      <a:r>
                        <a:rPr sz="1500">
                          <a:solidFill>
                            <a:srgbClr val="FF0000"/>
                          </a:solidFill>
                        </a:rPr>
                        <a:t>○</a:t>
                      </a:r>
                    </a:p>
                  </a:txBody>
                  <a:tcPr marL="0" marR="0" marT="0" marB="0" anchor="b" horzOverflow="overflow"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1225">
                        <a:defRPr sz="1800"/>
                      </a:pPr>
                      <a:r>
                        <a:rPr sz="1500">
                          <a:solidFill>
                            <a:srgbClr val="FF0000"/>
                          </a:solidFill>
                        </a:rPr>
                        <a:t>○</a:t>
                      </a:r>
                    </a:p>
                  </a:txBody>
                  <a:tcPr marL="0" marR="0" marT="0" marB="0" anchor="b" horzOverflow="overflow"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1225">
                        <a:defRPr sz="1800"/>
                      </a:pPr>
                      <a:r>
                        <a:rPr sz="1500">
                          <a:solidFill>
                            <a:srgbClr val="FF0000"/>
                          </a:solidFill>
                        </a:rPr>
                        <a:t>●</a:t>
                      </a:r>
                    </a:p>
                  </a:txBody>
                  <a:tcPr marL="0" marR="0" marT="0" marB="0" anchor="b" horzOverflow="overflow"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1225">
                        <a:defRPr sz="1800"/>
                      </a:pPr>
                      <a:r>
                        <a:rPr sz="1500">
                          <a:solidFill>
                            <a:srgbClr val="FF0000"/>
                          </a:solidFill>
                        </a:rPr>
                        <a:t>○</a:t>
                      </a:r>
                    </a:p>
                  </a:txBody>
                  <a:tcPr marL="0" marR="0" marT="0" marB="0" anchor="b" horzOverflow="overflow"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1225">
                        <a:defRPr sz="1800"/>
                      </a:pPr>
                      <a:r>
                        <a:rPr sz="1500">
                          <a:solidFill>
                            <a:srgbClr val="FF0000"/>
                          </a:solidFill>
                        </a:rPr>
                        <a:t>○</a:t>
                      </a:r>
                    </a:p>
                  </a:txBody>
                  <a:tcPr marL="0" marR="0" marT="0" marB="0" anchor="b" horzOverflow="overflow">
                    <a:solidFill>
                      <a:srgbClr val="F3F9FA"/>
                    </a:solidFill>
                  </a:tcPr>
                </a:tc>
              </a:tr>
              <a:tr h="201908">
                <a:tc>
                  <a:txBody>
                    <a:bodyPr/>
                    <a:lstStyle/>
                    <a:p>
                      <a:pPr algn="l" defTabSz="911225">
                        <a:defRPr sz="1800"/>
                      </a:pPr>
                      <a:r>
                        <a:rPr sz="1500">
                          <a:solidFill>
                            <a:srgbClr val="FF0000"/>
                          </a:solidFill>
                        </a:rPr>
                        <a:t>Italy</a:t>
                      </a:r>
                    </a:p>
                  </a:txBody>
                  <a:tcPr marL="0" marR="0" marT="0" marB="0" anchor="b" horzOverflow="overflow"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1225">
                        <a:defRPr sz="1800"/>
                      </a:pPr>
                      <a:r>
                        <a:rPr sz="1500">
                          <a:solidFill>
                            <a:srgbClr val="FF0000"/>
                          </a:solidFill>
                        </a:rPr>
                        <a:t>Yes</a:t>
                      </a:r>
                    </a:p>
                  </a:txBody>
                  <a:tcPr marL="0" marR="0" marT="0" marB="0" anchor="b" horzOverflow="overflow"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1225">
                        <a:defRPr sz="1800"/>
                      </a:pPr>
                      <a:r>
                        <a:rPr sz="1500">
                          <a:solidFill>
                            <a:srgbClr val="FF0000"/>
                          </a:solidFill>
                        </a:rPr>
                        <a:t>●</a:t>
                      </a:r>
                    </a:p>
                  </a:txBody>
                  <a:tcPr marL="0" marR="0" marT="0" marB="0" anchor="b" horzOverflow="overflow"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1225">
                        <a:defRPr sz="1800"/>
                      </a:pPr>
                      <a:r>
                        <a:rPr sz="1500">
                          <a:solidFill>
                            <a:srgbClr val="FF0000"/>
                          </a:solidFill>
                        </a:rPr>
                        <a:t>○</a:t>
                      </a:r>
                    </a:p>
                  </a:txBody>
                  <a:tcPr marL="0" marR="0" marT="0" marB="0" anchor="b" horzOverflow="overflow"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1225">
                        <a:defRPr sz="1800"/>
                      </a:pPr>
                      <a:r>
                        <a:rPr sz="1500">
                          <a:solidFill>
                            <a:srgbClr val="FF0000"/>
                          </a:solidFill>
                        </a:rPr>
                        <a:t>●</a:t>
                      </a:r>
                    </a:p>
                  </a:txBody>
                  <a:tcPr marL="0" marR="0" marT="0" marB="0" anchor="b" horzOverflow="overflow"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1225">
                        <a:defRPr sz="1800"/>
                      </a:pPr>
                      <a:r>
                        <a:rPr sz="1500">
                          <a:solidFill>
                            <a:srgbClr val="FF0000"/>
                          </a:solidFill>
                        </a:rPr>
                        <a:t>○</a:t>
                      </a:r>
                    </a:p>
                  </a:txBody>
                  <a:tcPr marL="0" marR="0" marT="0" marB="0" anchor="b" horzOverflow="overflow"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1225">
                        <a:defRPr sz="1800"/>
                      </a:pPr>
                      <a:r>
                        <a:rPr sz="1500">
                          <a:solidFill>
                            <a:srgbClr val="FF0000"/>
                          </a:solidFill>
                        </a:rPr>
                        <a:t>○</a:t>
                      </a:r>
                    </a:p>
                  </a:txBody>
                  <a:tcPr marL="0" marR="0" marT="0" marB="0" anchor="b" horzOverflow="overflow">
                    <a:solidFill>
                      <a:srgbClr val="F3F9FA"/>
                    </a:solidFill>
                  </a:tcPr>
                </a:tc>
              </a:tr>
              <a:tr h="201908">
                <a:tc>
                  <a:txBody>
                    <a:bodyPr/>
                    <a:lstStyle/>
                    <a:p>
                      <a:pPr algn="l" defTabSz="911225">
                        <a:defRPr sz="1800"/>
                      </a:pPr>
                      <a:r>
                        <a:rPr sz="1500">
                          <a:solidFill>
                            <a:srgbClr val="FF0000"/>
                          </a:solidFill>
                        </a:rPr>
                        <a:t>Mexico</a:t>
                      </a:r>
                    </a:p>
                  </a:txBody>
                  <a:tcPr marL="0" marR="0" marT="0" marB="0" anchor="b" horzOverflow="overflow"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1225">
                        <a:defRPr sz="1800"/>
                      </a:pPr>
                      <a:r>
                        <a:rPr sz="1500">
                          <a:solidFill>
                            <a:srgbClr val="FF0000"/>
                          </a:solidFill>
                        </a:rPr>
                        <a:t>No</a:t>
                      </a:r>
                    </a:p>
                  </a:txBody>
                  <a:tcPr marL="0" marR="0" marT="0" marB="0" anchor="b" horzOverflow="overflow"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1225">
                        <a:defRPr sz="1800"/>
                      </a:pPr>
                      <a:r>
                        <a:rPr sz="1500">
                          <a:solidFill>
                            <a:srgbClr val="FF0000"/>
                          </a:solidFill>
                        </a:rPr>
                        <a:t>○</a:t>
                      </a:r>
                    </a:p>
                  </a:txBody>
                  <a:tcPr marL="0" marR="0" marT="0" marB="0" anchor="b" horzOverflow="overflow"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1225">
                        <a:defRPr sz="1800"/>
                      </a:pPr>
                      <a:r>
                        <a:rPr sz="1500">
                          <a:solidFill>
                            <a:srgbClr val="FF0000"/>
                          </a:solidFill>
                        </a:rPr>
                        <a:t>○</a:t>
                      </a:r>
                    </a:p>
                  </a:txBody>
                  <a:tcPr marL="0" marR="0" marT="0" marB="0" anchor="b" horzOverflow="overflow"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1225">
                        <a:defRPr sz="1800"/>
                      </a:pPr>
                      <a:r>
                        <a:rPr sz="1500">
                          <a:solidFill>
                            <a:srgbClr val="FF0000"/>
                          </a:solidFill>
                        </a:rPr>
                        <a:t>○</a:t>
                      </a:r>
                    </a:p>
                  </a:txBody>
                  <a:tcPr marL="0" marR="0" marT="0" marB="0" anchor="b" horzOverflow="overflow"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1225">
                        <a:defRPr sz="1800"/>
                      </a:pPr>
                      <a:r>
                        <a:rPr sz="1500" dirty="0">
                          <a:solidFill>
                            <a:srgbClr val="FF0000"/>
                          </a:solidFill>
                        </a:rPr>
                        <a:t>○</a:t>
                      </a:r>
                    </a:p>
                  </a:txBody>
                  <a:tcPr marL="0" marR="0" marT="0" marB="0" anchor="b" horzOverflow="overflow"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1225">
                        <a:defRPr sz="1800"/>
                      </a:pPr>
                      <a:r>
                        <a:rPr sz="1500">
                          <a:solidFill>
                            <a:srgbClr val="FF0000"/>
                          </a:solidFill>
                        </a:rPr>
                        <a:t>○</a:t>
                      </a:r>
                    </a:p>
                  </a:txBody>
                  <a:tcPr marL="0" marR="0" marT="0" marB="0" anchor="b" horzOverflow="overflow">
                    <a:solidFill>
                      <a:srgbClr val="F3F9FA"/>
                    </a:solidFill>
                  </a:tcPr>
                </a:tc>
              </a:tr>
              <a:tr h="201908">
                <a:tc>
                  <a:txBody>
                    <a:bodyPr/>
                    <a:lstStyle/>
                    <a:p>
                      <a:pPr algn="l" defTabSz="911225">
                        <a:defRPr sz="1800"/>
                      </a:pPr>
                      <a:r>
                        <a:rPr sz="1500">
                          <a:solidFill>
                            <a:srgbClr val="FF0000"/>
                          </a:solidFill>
                        </a:rPr>
                        <a:t>Netherlands</a:t>
                      </a:r>
                    </a:p>
                  </a:txBody>
                  <a:tcPr marL="0" marR="0" marT="0" marB="0" anchor="b" horzOverflow="overflow"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1225">
                        <a:defRPr sz="1800"/>
                      </a:pPr>
                      <a:r>
                        <a:rPr sz="1500">
                          <a:solidFill>
                            <a:srgbClr val="FF0000"/>
                          </a:solidFill>
                        </a:rPr>
                        <a:t>Yes</a:t>
                      </a:r>
                    </a:p>
                  </a:txBody>
                  <a:tcPr marL="0" marR="0" marT="0" marB="0" anchor="b" horzOverflow="overflow"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1225">
                        <a:defRPr sz="1800"/>
                      </a:pPr>
                      <a:r>
                        <a:rPr sz="1500">
                          <a:solidFill>
                            <a:srgbClr val="FF0000"/>
                          </a:solidFill>
                        </a:rPr>
                        <a:t>●</a:t>
                      </a:r>
                    </a:p>
                  </a:txBody>
                  <a:tcPr marL="0" marR="0" marT="0" marB="0" anchor="b" horzOverflow="overflow"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1225">
                        <a:defRPr sz="1800"/>
                      </a:pPr>
                      <a:r>
                        <a:rPr sz="1500">
                          <a:solidFill>
                            <a:srgbClr val="FF0000"/>
                          </a:solidFill>
                        </a:rPr>
                        <a:t>●</a:t>
                      </a:r>
                    </a:p>
                  </a:txBody>
                  <a:tcPr marL="0" marR="0" marT="0" marB="0" anchor="b" horzOverflow="overflow"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1225">
                        <a:defRPr sz="1800"/>
                      </a:pPr>
                      <a:r>
                        <a:rPr sz="1500">
                          <a:solidFill>
                            <a:srgbClr val="FF0000"/>
                          </a:solidFill>
                        </a:rPr>
                        <a:t>○</a:t>
                      </a:r>
                    </a:p>
                  </a:txBody>
                  <a:tcPr marL="0" marR="0" marT="0" marB="0" anchor="b" horzOverflow="overflow"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1225">
                        <a:defRPr sz="1800"/>
                      </a:pPr>
                      <a:r>
                        <a:rPr sz="1500">
                          <a:solidFill>
                            <a:srgbClr val="FF0000"/>
                          </a:solidFill>
                        </a:rPr>
                        <a:t>○</a:t>
                      </a:r>
                    </a:p>
                  </a:txBody>
                  <a:tcPr marL="0" marR="0" marT="0" marB="0" anchor="b" horzOverflow="overflow"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1225">
                        <a:defRPr sz="1800"/>
                      </a:pPr>
                      <a:r>
                        <a:rPr sz="1500">
                          <a:solidFill>
                            <a:srgbClr val="FF0000"/>
                          </a:solidFill>
                        </a:rPr>
                        <a:t>●</a:t>
                      </a:r>
                    </a:p>
                  </a:txBody>
                  <a:tcPr marL="0" marR="0" marT="0" marB="0" anchor="b" horzOverflow="overflow">
                    <a:solidFill>
                      <a:srgbClr val="F3F9FA"/>
                    </a:solidFill>
                  </a:tcPr>
                </a:tc>
              </a:tr>
              <a:tr h="201908">
                <a:tc>
                  <a:txBody>
                    <a:bodyPr/>
                    <a:lstStyle/>
                    <a:p>
                      <a:pPr algn="l" defTabSz="911225">
                        <a:defRPr sz="1800"/>
                      </a:pPr>
                      <a:r>
                        <a:rPr sz="1500">
                          <a:solidFill>
                            <a:srgbClr val="FF0000"/>
                          </a:solidFill>
                        </a:rPr>
                        <a:t>New Zealand</a:t>
                      </a:r>
                    </a:p>
                  </a:txBody>
                  <a:tcPr marL="0" marR="0" marT="0" marB="0" anchor="b" horzOverflow="overflow"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1225">
                        <a:defRPr sz="1800"/>
                      </a:pPr>
                      <a:r>
                        <a:rPr sz="1500">
                          <a:solidFill>
                            <a:srgbClr val="FF0000"/>
                          </a:solidFill>
                        </a:rPr>
                        <a:t>Yes</a:t>
                      </a:r>
                    </a:p>
                  </a:txBody>
                  <a:tcPr marL="0" marR="0" marT="0" marB="0" anchor="b" horzOverflow="overflow"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1225">
                        <a:defRPr sz="1800"/>
                      </a:pPr>
                      <a:r>
                        <a:rPr sz="1500">
                          <a:solidFill>
                            <a:srgbClr val="FF0000"/>
                          </a:solidFill>
                        </a:rPr>
                        <a:t>●</a:t>
                      </a:r>
                    </a:p>
                  </a:txBody>
                  <a:tcPr marL="0" marR="0" marT="0" marB="0" anchor="b" horzOverflow="overflow"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1225">
                        <a:defRPr sz="1800"/>
                      </a:pPr>
                      <a:r>
                        <a:rPr sz="1500">
                          <a:solidFill>
                            <a:srgbClr val="FF0000"/>
                          </a:solidFill>
                        </a:rPr>
                        <a:t>●</a:t>
                      </a:r>
                    </a:p>
                  </a:txBody>
                  <a:tcPr marL="0" marR="0" marT="0" marB="0" anchor="b" horzOverflow="overflow"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1225">
                        <a:defRPr sz="1800"/>
                      </a:pPr>
                      <a:r>
                        <a:rPr sz="1500">
                          <a:solidFill>
                            <a:srgbClr val="FF0000"/>
                          </a:solidFill>
                        </a:rPr>
                        <a:t>●</a:t>
                      </a:r>
                    </a:p>
                  </a:txBody>
                  <a:tcPr marL="0" marR="0" marT="0" marB="0" anchor="b" horzOverflow="overflow"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1225">
                        <a:defRPr sz="1800"/>
                      </a:pPr>
                      <a:r>
                        <a:rPr sz="1500">
                          <a:solidFill>
                            <a:srgbClr val="FF0000"/>
                          </a:solidFill>
                        </a:rPr>
                        <a:t>●</a:t>
                      </a:r>
                    </a:p>
                  </a:txBody>
                  <a:tcPr marL="0" marR="0" marT="0" marB="0" anchor="b" horzOverflow="overflow"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1225">
                        <a:defRPr sz="1800"/>
                      </a:pPr>
                      <a:r>
                        <a:rPr sz="1500">
                          <a:solidFill>
                            <a:srgbClr val="FF0000"/>
                          </a:solidFill>
                        </a:rPr>
                        <a:t>●</a:t>
                      </a:r>
                    </a:p>
                  </a:txBody>
                  <a:tcPr marL="0" marR="0" marT="0" marB="0" anchor="b" horzOverflow="overflow">
                    <a:solidFill>
                      <a:srgbClr val="F3F9FA"/>
                    </a:solidFill>
                  </a:tcPr>
                </a:tc>
              </a:tr>
              <a:tr h="201908">
                <a:tc>
                  <a:txBody>
                    <a:bodyPr/>
                    <a:lstStyle/>
                    <a:p>
                      <a:pPr algn="l" defTabSz="911225">
                        <a:defRPr sz="1800"/>
                      </a:pPr>
                      <a:r>
                        <a:rPr sz="1500">
                          <a:solidFill>
                            <a:srgbClr val="FF0000"/>
                          </a:solidFill>
                        </a:rPr>
                        <a:t>Norway</a:t>
                      </a:r>
                    </a:p>
                  </a:txBody>
                  <a:tcPr marL="0" marR="0" marT="0" marB="0" anchor="b" horzOverflow="overflow"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1225">
                        <a:defRPr sz="1800"/>
                      </a:pPr>
                      <a:r>
                        <a:rPr sz="1500">
                          <a:solidFill>
                            <a:srgbClr val="FF0000"/>
                          </a:solidFill>
                        </a:rPr>
                        <a:t>No</a:t>
                      </a:r>
                    </a:p>
                  </a:txBody>
                  <a:tcPr marL="0" marR="0" marT="0" marB="0" anchor="b" horzOverflow="overflow"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1225">
                        <a:defRPr sz="1800"/>
                      </a:pPr>
                      <a:r>
                        <a:rPr sz="1500">
                          <a:solidFill>
                            <a:srgbClr val="FF0000"/>
                          </a:solidFill>
                        </a:rPr>
                        <a:t>○</a:t>
                      </a:r>
                    </a:p>
                  </a:txBody>
                  <a:tcPr marL="0" marR="0" marT="0" marB="0" anchor="b" horzOverflow="overflow"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1225">
                        <a:defRPr sz="1800"/>
                      </a:pPr>
                      <a:r>
                        <a:rPr sz="1500">
                          <a:solidFill>
                            <a:srgbClr val="FF0000"/>
                          </a:solidFill>
                        </a:rPr>
                        <a:t>○</a:t>
                      </a:r>
                    </a:p>
                  </a:txBody>
                  <a:tcPr marL="0" marR="0" marT="0" marB="0" anchor="b" horzOverflow="overflow"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1225">
                        <a:defRPr sz="1800"/>
                      </a:pPr>
                      <a:r>
                        <a:rPr sz="1500">
                          <a:solidFill>
                            <a:srgbClr val="FF0000"/>
                          </a:solidFill>
                        </a:rPr>
                        <a:t>○</a:t>
                      </a:r>
                    </a:p>
                  </a:txBody>
                  <a:tcPr marL="0" marR="0" marT="0" marB="0" anchor="b" horzOverflow="overflow"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1225">
                        <a:defRPr sz="1800"/>
                      </a:pPr>
                      <a:r>
                        <a:rPr sz="1500">
                          <a:solidFill>
                            <a:srgbClr val="FF0000"/>
                          </a:solidFill>
                        </a:rPr>
                        <a:t>○</a:t>
                      </a:r>
                    </a:p>
                  </a:txBody>
                  <a:tcPr marL="0" marR="0" marT="0" marB="0" anchor="b" horzOverflow="overflow"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1225">
                        <a:defRPr sz="1800"/>
                      </a:pPr>
                      <a:r>
                        <a:rPr sz="1500">
                          <a:solidFill>
                            <a:srgbClr val="FF0000"/>
                          </a:solidFill>
                        </a:rPr>
                        <a:t>○</a:t>
                      </a:r>
                    </a:p>
                  </a:txBody>
                  <a:tcPr marL="0" marR="0" marT="0" marB="0" anchor="b" horzOverflow="overflow">
                    <a:solidFill>
                      <a:srgbClr val="F3F9FA"/>
                    </a:solidFill>
                  </a:tcPr>
                </a:tc>
              </a:tr>
              <a:tr h="201908">
                <a:tc>
                  <a:txBody>
                    <a:bodyPr/>
                    <a:lstStyle/>
                    <a:p>
                      <a:pPr algn="l" defTabSz="911225">
                        <a:defRPr sz="1800"/>
                      </a:pPr>
                      <a:r>
                        <a:rPr sz="1500">
                          <a:solidFill>
                            <a:srgbClr val="FF0000"/>
                          </a:solidFill>
                        </a:rPr>
                        <a:t>Poland</a:t>
                      </a:r>
                    </a:p>
                  </a:txBody>
                  <a:tcPr marL="0" marR="0" marT="0" marB="0" anchor="b" horzOverflow="overflow"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1225">
                        <a:defRPr sz="1800"/>
                      </a:pPr>
                      <a:r>
                        <a:rPr sz="1500">
                          <a:solidFill>
                            <a:srgbClr val="FF0000"/>
                          </a:solidFill>
                        </a:rPr>
                        <a:t>Yes</a:t>
                      </a:r>
                    </a:p>
                  </a:txBody>
                  <a:tcPr marL="0" marR="0" marT="0" marB="0" anchor="b" horzOverflow="overflow"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1225">
                        <a:defRPr sz="1800"/>
                      </a:pPr>
                      <a:r>
                        <a:rPr sz="1500">
                          <a:solidFill>
                            <a:srgbClr val="FF0000"/>
                          </a:solidFill>
                        </a:rPr>
                        <a:t>●</a:t>
                      </a:r>
                    </a:p>
                  </a:txBody>
                  <a:tcPr marL="0" marR="0" marT="0" marB="0" anchor="b" horzOverflow="overflow"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1225">
                        <a:defRPr sz="1800"/>
                      </a:pPr>
                      <a:r>
                        <a:rPr sz="1500">
                          <a:solidFill>
                            <a:srgbClr val="FF0000"/>
                          </a:solidFill>
                        </a:rPr>
                        <a:t>○</a:t>
                      </a:r>
                    </a:p>
                  </a:txBody>
                  <a:tcPr marL="0" marR="0" marT="0" marB="0" anchor="b" horzOverflow="overflow"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1225">
                        <a:defRPr sz="1800"/>
                      </a:pPr>
                      <a:r>
                        <a:rPr sz="1500">
                          <a:solidFill>
                            <a:srgbClr val="FF0000"/>
                          </a:solidFill>
                        </a:rPr>
                        <a:t>●</a:t>
                      </a:r>
                    </a:p>
                  </a:txBody>
                  <a:tcPr marL="0" marR="0" marT="0" marB="0" anchor="b" horzOverflow="overflow"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1225">
                        <a:defRPr sz="1800"/>
                      </a:pPr>
                      <a:r>
                        <a:rPr sz="1500">
                          <a:solidFill>
                            <a:srgbClr val="FF0000"/>
                          </a:solidFill>
                        </a:rPr>
                        <a:t>○</a:t>
                      </a:r>
                    </a:p>
                  </a:txBody>
                  <a:tcPr marL="0" marR="0" marT="0" marB="0" anchor="b" horzOverflow="overflow"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1225">
                        <a:defRPr sz="1800"/>
                      </a:pPr>
                      <a:r>
                        <a:rPr sz="1500">
                          <a:solidFill>
                            <a:srgbClr val="FF0000"/>
                          </a:solidFill>
                        </a:rPr>
                        <a:t>●</a:t>
                      </a:r>
                    </a:p>
                  </a:txBody>
                  <a:tcPr marL="0" marR="0" marT="0" marB="0" anchor="b" horzOverflow="overflow">
                    <a:solidFill>
                      <a:srgbClr val="F3F9FA"/>
                    </a:solidFill>
                  </a:tcPr>
                </a:tc>
              </a:tr>
              <a:tr h="201908">
                <a:tc>
                  <a:txBody>
                    <a:bodyPr/>
                    <a:lstStyle/>
                    <a:p>
                      <a:pPr algn="l" defTabSz="911225">
                        <a:defRPr sz="1800"/>
                      </a:pPr>
                      <a:r>
                        <a:rPr sz="1500">
                          <a:solidFill>
                            <a:srgbClr val="FF0000"/>
                          </a:solidFill>
                        </a:rPr>
                        <a:t>Portugal</a:t>
                      </a:r>
                    </a:p>
                  </a:txBody>
                  <a:tcPr marL="0" marR="0" marT="0" marB="0" anchor="b" horzOverflow="overflow"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1225">
                        <a:defRPr sz="1800"/>
                      </a:pPr>
                      <a:r>
                        <a:rPr sz="1500">
                          <a:solidFill>
                            <a:srgbClr val="FF0000"/>
                          </a:solidFill>
                        </a:rPr>
                        <a:t>Yes</a:t>
                      </a:r>
                    </a:p>
                  </a:txBody>
                  <a:tcPr marL="0" marR="0" marT="0" marB="0" anchor="b" horzOverflow="overflow"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1225">
                        <a:defRPr sz="1800"/>
                      </a:pPr>
                      <a:r>
                        <a:rPr sz="1500">
                          <a:solidFill>
                            <a:srgbClr val="FF0000"/>
                          </a:solidFill>
                        </a:rPr>
                        <a:t>●</a:t>
                      </a:r>
                    </a:p>
                  </a:txBody>
                  <a:tcPr marL="0" marR="0" marT="0" marB="0" anchor="b" horzOverflow="overflow"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1225">
                        <a:defRPr sz="1800"/>
                      </a:pPr>
                      <a:r>
                        <a:rPr sz="1500">
                          <a:solidFill>
                            <a:srgbClr val="FF0000"/>
                          </a:solidFill>
                        </a:rPr>
                        <a:t>●</a:t>
                      </a:r>
                    </a:p>
                  </a:txBody>
                  <a:tcPr marL="0" marR="0" marT="0" marB="0" anchor="b" horzOverflow="overflow"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1225">
                        <a:defRPr sz="1800"/>
                      </a:pPr>
                      <a:r>
                        <a:rPr sz="1500">
                          <a:solidFill>
                            <a:srgbClr val="FF0000"/>
                          </a:solidFill>
                        </a:rPr>
                        <a:t>●</a:t>
                      </a:r>
                    </a:p>
                  </a:txBody>
                  <a:tcPr marL="0" marR="0" marT="0" marB="0" anchor="b" horzOverflow="overflow"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1225">
                        <a:defRPr sz="1800"/>
                      </a:pPr>
                      <a:r>
                        <a:rPr sz="1500">
                          <a:solidFill>
                            <a:srgbClr val="FF0000"/>
                          </a:solidFill>
                        </a:rPr>
                        <a:t>●</a:t>
                      </a:r>
                    </a:p>
                  </a:txBody>
                  <a:tcPr marL="0" marR="0" marT="0" marB="0" anchor="b" horzOverflow="overflow"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1225">
                        <a:defRPr sz="1800"/>
                      </a:pPr>
                      <a:r>
                        <a:rPr sz="1500">
                          <a:solidFill>
                            <a:srgbClr val="FF0000"/>
                          </a:solidFill>
                        </a:rPr>
                        <a:t>●</a:t>
                      </a:r>
                    </a:p>
                  </a:txBody>
                  <a:tcPr marL="0" marR="0" marT="0" marB="0" anchor="b" horzOverflow="overflow">
                    <a:solidFill>
                      <a:srgbClr val="F3F9FA"/>
                    </a:solidFill>
                  </a:tcPr>
                </a:tc>
              </a:tr>
              <a:tr h="201908">
                <a:tc>
                  <a:txBody>
                    <a:bodyPr/>
                    <a:lstStyle/>
                    <a:p>
                      <a:pPr algn="l" defTabSz="911225">
                        <a:defRPr sz="1800"/>
                      </a:pPr>
                      <a:r>
                        <a:rPr sz="1500">
                          <a:solidFill>
                            <a:srgbClr val="FF0000"/>
                          </a:solidFill>
                        </a:rPr>
                        <a:t>Slovak Republic</a:t>
                      </a:r>
                    </a:p>
                  </a:txBody>
                  <a:tcPr marL="0" marR="0" marT="0" marB="0" anchor="b" horzOverflow="overflow"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1225">
                        <a:defRPr sz="1800"/>
                      </a:pPr>
                      <a:r>
                        <a:rPr sz="1500">
                          <a:solidFill>
                            <a:srgbClr val="FF0000"/>
                          </a:solidFill>
                        </a:rPr>
                        <a:t>Yes</a:t>
                      </a:r>
                    </a:p>
                  </a:txBody>
                  <a:tcPr marL="0" marR="0" marT="0" marB="0" anchor="b" horzOverflow="overflow"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1225">
                        <a:defRPr sz="1800"/>
                      </a:pPr>
                      <a:r>
                        <a:rPr sz="1500">
                          <a:solidFill>
                            <a:srgbClr val="FF0000"/>
                          </a:solidFill>
                        </a:rPr>
                        <a:t>●</a:t>
                      </a:r>
                    </a:p>
                  </a:txBody>
                  <a:tcPr marL="0" marR="0" marT="0" marB="0" anchor="b" horzOverflow="overflow"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1225">
                        <a:defRPr sz="1800"/>
                      </a:pPr>
                      <a:r>
                        <a:rPr sz="1500">
                          <a:solidFill>
                            <a:srgbClr val="FF0000"/>
                          </a:solidFill>
                        </a:rPr>
                        <a:t>○</a:t>
                      </a:r>
                    </a:p>
                  </a:txBody>
                  <a:tcPr marL="0" marR="0" marT="0" marB="0" anchor="b" horzOverflow="overflow"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1225">
                        <a:defRPr sz="1800"/>
                      </a:pPr>
                      <a:r>
                        <a:rPr sz="1500">
                          <a:solidFill>
                            <a:srgbClr val="FF0000"/>
                          </a:solidFill>
                        </a:rPr>
                        <a:t>○</a:t>
                      </a:r>
                    </a:p>
                  </a:txBody>
                  <a:tcPr marL="0" marR="0" marT="0" marB="0" anchor="b" horzOverflow="overflow"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1225">
                        <a:defRPr sz="1800"/>
                      </a:pPr>
                      <a:r>
                        <a:rPr sz="1500">
                          <a:solidFill>
                            <a:srgbClr val="FF0000"/>
                          </a:solidFill>
                        </a:rPr>
                        <a:t>○</a:t>
                      </a:r>
                    </a:p>
                  </a:txBody>
                  <a:tcPr marL="0" marR="0" marT="0" marB="0" anchor="b" horzOverflow="overflow"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1225">
                        <a:defRPr sz="1800"/>
                      </a:pPr>
                      <a:r>
                        <a:rPr sz="1500">
                          <a:solidFill>
                            <a:srgbClr val="FF0000"/>
                          </a:solidFill>
                        </a:rPr>
                        <a:t>○</a:t>
                      </a:r>
                    </a:p>
                  </a:txBody>
                  <a:tcPr marL="0" marR="0" marT="0" marB="0" anchor="b" horzOverflow="overflow">
                    <a:solidFill>
                      <a:srgbClr val="F3F9FA"/>
                    </a:solidFill>
                  </a:tcPr>
                </a:tc>
              </a:tr>
              <a:tr h="201908">
                <a:tc>
                  <a:txBody>
                    <a:bodyPr/>
                    <a:lstStyle/>
                    <a:p>
                      <a:pPr algn="l" defTabSz="911225">
                        <a:defRPr sz="1800"/>
                      </a:pPr>
                      <a:r>
                        <a:rPr sz="1500">
                          <a:solidFill>
                            <a:srgbClr val="FF0000"/>
                          </a:solidFill>
                        </a:rPr>
                        <a:t>Slovenia</a:t>
                      </a:r>
                    </a:p>
                  </a:txBody>
                  <a:tcPr marL="0" marR="0" marT="0" marB="0" anchor="b" horzOverflow="overflow"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1225">
                        <a:defRPr sz="1800"/>
                      </a:pPr>
                      <a:r>
                        <a:rPr sz="1500">
                          <a:solidFill>
                            <a:srgbClr val="FF0000"/>
                          </a:solidFill>
                        </a:rPr>
                        <a:t>Yes</a:t>
                      </a:r>
                    </a:p>
                  </a:txBody>
                  <a:tcPr marL="0" marR="0" marT="0" marB="0" anchor="b" horzOverflow="overflow"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1225">
                        <a:defRPr sz="1800"/>
                      </a:pPr>
                      <a:r>
                        <a:rPr sz="1500">
                          <a:solidFill>
                            <a:srgbClr val="FF0000"/>
                          </a:solidFill>
                        </a:rPr>
                        <a:t>●</a:t>
                      </a:r>
                    </a:p>
                  </a:txBody>
                  <a:tcPr marL="0" marR="0" marT="0" marB="0" anchor="b" horzOverflow="overflow"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1225">
                        <a:defRPr sz="1800"/>
                      </a:pPr>
                      <a:r>
                        <a:rPr sz="1500">
                          <a:solidFill>
                            <a:srgbClr val="FF0000"/>
                          </a:solidFill>
                        </a:rPr>
                        <a:t>○</a:t>
                      </a:r>
                    </a:p>
                  </a:txBody>
                  <a:tcPr marL="0" marR="0" marT="0" marB="0" anchor="b" horzOverflow="overflow"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1225">
                        <a:defRPr sz="1800"/>
                      </a:pPr>
                      <a:r>
                        <a:rPr sz="1500">
                          <a:solidFill>
                            <a:srgbClr val="FF0000"/>
                          </a:solidFill>
                        </a:rPr>
                        <a:t>○</a:t>
                      </a:r>
                    </a:p>
                  </a:txBody>
                  <a:tcPr marL="0" marR="0" marT="0" marB="0" anchor="b" horzOverflow="overflow"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1225">
                        <a:defRPr sz="1800"/>
                      </a:pPr>
                      <a:r>
                        <a:rPr sz="1500">
                          <a:solidFill>
                            <a:srgbClr val="FF0000"/>
                          </a:solidFill>
                        </a:rPr>
                        <a:t>○</a:t>
                      </a:r>
                    </a:p>
                  </a:txBody>
                  <a:tcPr marL="0" marR="0" marT="0" marB="0" anchor="b" horzOverflow="overflow"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1225">
                        <a:defRPr sz="1800"/>
                      </a:pPr>
                      <a:r>
                        <a:rPr sz="1500">
                          <a:solidFill>
                            <a:srgbClr val="FF0000"/>
                          </a:solidFill>
                        </a:rPr>
                        <a:t>○</a:t>
                      </a:r>
                    </a:p>
                  </a:txBody>
                  <a:tcPr marL="0" marR="0" marT="0" marB="0" anchor="b" horzOverflow="overflow">
                    <a:solidFill>
                      <a:srgbClr val="F3F9FA"/>
                    </a:solidFill>
                  </a:tcPr>
                </a:tc>
              </a:tr>
              <a:tr h="201908">
                <a:tc>
                  <a:txBody>
                    <a:bodyPr/>
                    <a:lstStyle/>
                    <a:p>
                      <a:pPr algn="l" defTabSz="911225">
                        <a:defRPr sz="1800"/>
                      </a:pPr>
                      <a:r>
                        <a:rPr sz="1500">
                          <a:solidFill>
                            <a:srgbClr val="FF0000"/>
                          </a:solidFill>
                        </a:rPr>
                        <a:t>Spain</a:t>
                      </a:r>
                    </a:p>
                  </a:txBody>
                  <a:tcPr marL="0" marR="0" marT="0" marB="0" anchor="b" horzOverflow="overflow"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1225">
                        <a:defRPr sz="1800"/>
                      </a:pPr>
                      <a:r>
                        <a:rPr sz="1500">
                          <a:solidFill>
                            <a:srgbClr val="FF0000"/>
                          </a:solidFill>
                        </a:rPr>
                        <a:t>Yes</a:t>
                      </a:r>
                    </a:p>
                  </a:txBody>
                  <a:tcPr marL="0" marR="0" marT="0" marB="0" anchor="b" horzOverflow="overflow"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1225">
                        <a:defRPr sz="1800"/>
                      </a:pPr>
                      <a:r>
                        <a:rPr sz="1500">
                          <a:solidFill>
                            <a:srgbClr val="FF0000"/>
                          </a:solidFill>
                        </a:rPr>
                        <a:t>●</a:t>
                      </a:r>
                    </a:p>
                  </a:txBody>
                  <a:tcPr marL="0" marR="0" marT="0" marB="0" anchor="b" horzOverflow="overflow"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1225">
                        <a:defRPr sz="1800"/>
                      </a:pPr>
                      <a:r>
                        <a:rPr sz="1500">
                          <a:solidFill>
                            <a:srgbClr val="FF0000"/>
                          </a:solidFill>
                        </a:rPr>
                        <a:t>○</a:t>
                      </a:r>
                    </a:p>
                  </a:txBody>
                  <a:tcPr marL="0" marR="0" marT="0" marB="0" anchor="b" horzOverflow="overflow"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1225">
                        <a:defRPr sz="1800"/>
                      </a:pPr>
                      <a:r>
                        <a:rPr sz="1500">
                          <a:solidFill>
                            <a:srgbClr val="FF0000"/>
                          </a:solidFill>
                        </a:rPr>
                        <a:t>○</a:t>
                      </a:r>
                    </a:p>
                  </a:txBody>
                  <a:tcPr marL="0" marR="0" marT="0" marB="0" anchor="b" horzOverflow="overflow"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1225">
                        <a:defRPr sz="1800"/>
                      </a:pPr>
                      <a:r>
                        <a:rPr sz="1500">
                          <a:solidFill>
                            <a:srgbClr val="FF0000"/>
                          </a:solidFill>
                        </a:rPr>
                        <a:t>○</a:t>
                      </a:r>
                    </a:p>
                  </a:txBody>
                  <a:tcPr marL="0" marR="0" marT="0" marB="0" anchor="b" horzOverflow="overflow"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1225">
                        <a:defRPr sz="1800"/>
                      </a:pPr>
                      <a:r>
                        <a:rPr sz="1500">
                          <a:solidFill>
                            <a:srgbClr val="FF0000"/>
                          </a:solidFill>
                        </a:rPr>
                        <a:t>●</a:t>
                      </a:r>
                    </a:p>
                  </a:txBody>
                  <a:tcPr marL="0" marR="0" marT="0" marB="0" anchor="b" horzOverflow="overflow">
                    <a:solidFill>
                      <a:srgbClr val="F3F9FA"/>
                    </a:solidFill>
                  </a:tcPr>
                </a:tc>
              </a:tr>
              <a:tr h="201908">
                <a:tc>
                  <a:txBody>
                    <a:bodyPr/>
                    <a:lstStyle/>
                    <a:p>
                      <a:pPr algn="l" defTabSz="911225">
                        <a:defRPr sz="1800"/>
                      </a:pPr>
                      <a:r>
                        <a:rPr sz="1500">
                          <a:solidFill>
                            <a:srgbClr val="FF0000"/>
                          </a:solidFill>
                        </a:rPr>
                        <a:t>Sweden</a:t>
                      </a:r>
                    </a:p>
                  </a:txBody>
                  <a:tcPr marL="0" marR="0" marT="0" marB="0" anchor="b" horzOverflow="overflow"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1225">
                        <a:defRPr sz="1800"/>
                      </a:pPr>
                      <a:r>
                        <a:rPr sz="1500">
                          <a:solidFill>
                            <a:srgbClr val="FF0000"/>
                          </a:solidFill>
                        </a:rPr>
                        <a:t>Yes</a:t>
                      </a:r>
                    </a:p>
                  </a:txBody>
                  <a:tcPr marL="0" marR="0" marT="0" marB="0" anchor="b" horzOverflow="overflow"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1225">
                        <a:defRPr sz="1800"/>
                      </a:pPr>
                      <a:r>
                        <a:rPr sz="1500">
                          <a:solidFill>
                            <a:srgbClr val="FF0000"/>
                          </a:solidFill>
                        </a:rPr>
                        <a:t>●</a:t>
                      </a:r>
                    </a:p>
                  </a:txBody>
                  <a:tcPr marL="0" marR="0" marT="0" marB="0" anchor="b" horzOverflow="overflow"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1225">
                        <a:defRPr sz="1800"/>
                      </a:pPr>
                      <a:r>
                        <a:rPr sz="1500">
                          <a:solidFill>
                            <a:srgbClr val="FF0000"/>
                          </a:solidFill>
                        </a:rPr>
                        <a:t>●</a:t>
                      </a:r>
                    </a:p>
                  </a:txBody>
                  <a:tcPr marL="0" marR="0" marT="0" marB="0" anchor="b" horzOverflow="overflow"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1225">
                        <a:defRPr sz="1800"/>
                      </a:pPr>
                      <a:r>
                        <a:rPr sz="1500">
                          <a:solidFill>
                            <a:srgbClr val="FF0000"/>
                          </a:solidFill>
                        </a:rPr>
                        <a:t>●</a:t>
                      </a:r>
                    </a:p>
                  </a:txBody>
                  <a:tcPr marL="0" marR="0" marT="0" marB="0" anchor="b" horzOverflow="overflow"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1225">
                        <a:defRPr sz="1800"/>
                      </a:pPr>
                      <a:r>
                        <a:rPr sz="1500">
                          <a:solidFill>
                            <a:srgbClr val="FF0000"/>
                          </a:solidFill>
                        </a:rPr>
                        <a:t>●</a:t>
                      </a:r>
                    </a:p>
                  </a:txBody>
                  <a:tcPr marL="0" marR="0" marT="0" marB="0" anchor="b" horzOverflow="overflow"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1225">
                        <a:defRPr sz="1800"/>
                      </a:pPr>
                      <a:r>
                        <a:rPr sz="1500">
                          <a:solidFill>
                            <a:srgbClr val="FF0000"/>
                          </a:solidFill>
                        </a:rPr>
                        <a:t>●</a:t>
                      </a:r>
                    </a:p>
                  </a:txBody>
                  <a:tcPr marL="0" marR="0" marT="0" marB="0" anchor="b" horzOverflow="overflow">
                    <a:solidFill>
                      <a:srgbClr val="F3F9FA"/>
                    </a:solidFill>
                  </a:tcPr>
                </a:tc>
              </a:tr>
              <a:tr h="201908">
                <a:tc>
                  <a:txBody>
                    <a:bodyPr/>
                    <a:lstStyle/>
                    <a:p>
                      <a:pPr algn="l" defTabSz="911225">
                        <a:defRPr sz="1800"/>
                      </a:pPr>
                      <a:r>
                        <a:rPr sz="1500">
                          <a:solidFill>
                            <a:srgbClr val="FF0000"/>
                          </a:solidFill>
                        </a:rPr>
                        <a:t>Switzerland</a:t>
                      </a:r>
                    </a:p>
                  </a:txBody>
                  <a:tcPr marL="0" marR="0" marT="0" marB="0" anchor="b" horzOverflow="overflow"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1225">
                        <a:defRPr sz="1800"/>
                      </a:pPr>
                      <a:r>
                        <a:rPr sz="1500">
                          <a:solidFill>
                            <a:srgbClr val="FF0000"/>
                          </a:solidFill>
                        </a:rPr>
                        <a:t>Yes</a:t>
                      </a:r>
                    </a:p>
                  </a:txBody>
                  <a:tcPr marL="0" marR="0" marT="0" marB="0" anchor="b" horzOverflow="overflow"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1225">
                        <a:defRPr sz="1800"/>
                      </a:pPr>
                      <a:r>
                        <a:rPr sz="1500">
                          <a:solidFill>
                            <a:srgbClr val="FF0000"/>
                          </a:solidFill>
                        </a:rPr>
                        <a:t>●</a:t>
                      </a:r>
                    </a:p>
                  </a:txBody>
                  <a:tcPr marL="0" marR="0" marT="0" marB="0" anchor="b" horzOverflow="overflow"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1225">
                        <a:defRPr sz="1800"/>
                      </a:pPr>
                      <a:r>
                        <a:rPr sz="1500">
                          <a:solidFill>
                            <a:srgbClr val="FF0000"/>
                          </a:solidFill>
                        </a:rPr>
                        <a:t>●</a:t>
                      </a:r>
                    </a:p>
                  </a:txBody>
                  <a:tcPr marL="0" marR="0" marT="0" marB="0" anchor="b" horzOverflow="overflow"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1225">
                        <a:defRPr sz="1800"/>
                      </a:pPr>
                      <a:r>
                        <a:rPr sz="1500">
                          <a:solidFill>
                            <a:srgbClr val="FF0000"/>
                          </a:solidFill>
                        </a:rPr>
                        <a:t>●</a:t>
                      </a:r>
                    </a:p>
                  </a:txBody>
                  <a:tcPr marL="0" marR="0" marT="0" marB="0" anchor="b" horzOverflow="overflow"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1225">
                        <a:defRPr sz="1800"/>
                      </a:pPr>
                      <a:r>
                        <a:rPr sz="1500">
                          <a:solidFill>
                            <a:srgbClr val="FF0000"/>
                          </a:solidFill>
                        </a:rPr>
                        <a:t>●</a:t>
                      </a:r>
                    </a:p>
                  </a:txBody>
                  <a:tcPr marL="0" marR="0" marT="0" marB="0" anchor="b" horzOverflow="overflow"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1225">
                        <a:defRPr sz="1800"/>
                      </a:pPr>
                      <a:r>
                        <a:rPr sz="1500">
                          <a:solidFill>
                            <a:srgbClr val="FF0000"/>
                          </a:solidFill>
                        </a:rPr>
                        <a:t>●</a:t>
                      </a:r>
                    </a:p>
                  </a:txBody>
                  <a:tcPr marL="0" marR="0" marT="0" marB="0" anchor="b" horzOverflow="overflow">
                    <a:solidFill>
                      <a:srgbClr val="F3F9FA"/>
                    </a:solidFill>
                  </a:tcPr>
                </a:tc>
              </a:tr>
              <a:tr h="201908">
                <a:tc>
                  <a:txBody>
                    <a:bodyPr/>
                    <a:lstStyle/>
                    <a:p>
                      <a:pPr algn="l" defTabSz="911225">
                        <a:defRPr sz="1800"/>
                      </a:pPr>
                      <a:r>
                        <a:rPr sz="1500">
                          <a:solidFill>
                            <a:srgbClr val="FF0000"/>
                          </a:solidFill>
                        </a:rPr>
                        <a:t>Turkey</a:t>
                      </a:r>
                    </a:p>
                  </a:txBody>
                  <a:tcPr marL="0" marR="0" marT="0" marB="0" anchor="b" horzOverflow="overflow"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1225">
                        <a:defRPr sz="1800"/>
                      </a:pPr>
                      <a:r>
                        <a:rPr sz="1500">
                          <a:solidFill>
                            <a:srgbClr val="FF0000"/>
                          </a:solidFill>
                        </a:rPr>
                        <a:t>Yes</a:t>
                      </a:r>
                    </a:p>
                  </a:txBody>
                  <a:tcPr marL="0" marR="0" marT="0" marB="0" anchor="b" horzOverflow="overflow"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1225">
                        <a:defRPr sz="1800"/>
                      </a:pPr>
                      <a:r>
                        <a:rPr sz="1500">
                          <a:solidFill>
                            <a:srgbClr val="FF0000"/>
                          </a:solidFill>
                        </a:rPr>
                        <a:t>●</a:t>
                      </a:r>
                    </a:p>
                  </a:txBody>
                  <a:tcPr marL="0" marR="0" marT="0" marB="0" anchor="b" horzOverflow="overflow"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1225">
                        <a:defRPr sz="1800"/>
                      </a:pPr>
                      <a:r>
                        <a:rPr sz="1500">
                          <a:solidFill>
                            <a:srgbClr val="FF0000"/>
                          </a:solidFill>
                        </a:rPr>
                        <a:t>○</a:t>
                      </a:r>
                    </a:p>
                  </a:txBody>
                  <a:tcPr marL="0" marR="0" marT="0" marB="0" anchor="b" horzOverflow="overflow"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1225">
                        <a:defRPr sz="1800"/>
                      </a:pPr>
                      <a:r>
                        <a:rPr sz="1500">
                          <a:solidFill>
                            <a:srgbClr val="FF0000"/>
                          </a:solidFill>
                        </a:rPr>
                        <a:t>○</a:t>
                      </a:r>
                    </a:p>
                  </a:txBody>
                  <a:tcPr marL="0" marR="0" marT="0" marB="0" anchor="b" horzOverflow="overflow"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1225">
                        <a:defRPr sz="1800"/>
                      </a:pPr>
                      <a:r>
                        <a:rPr sz="1500">
                          <a:solidFill>
                            <a:srgbClr val="FF0000"/>
                          </a:solidFill>
                        </a:rPr>
                        <a:t>○</a:t>
                      </a:r>
                    </a:p>
                  </a:txBody>
                  <a:tcPr marL="0" marR="0" marT="0" marB="0" anchor="b" horzOverflow="overflow"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1225">
                        <a:defRPr sz="1800"/>
                      </a:pPr>
                      <a:r>
                        <a:rPr sz="1500">
                          <a:solidFill>
                            <a:srgbClr val="FF0000"/>
                          </a:solidFill>
                        </a:rPr>
                        <a:t>●</a:t>
                      </a:r>
                    </a:p>
                  </a:txBody>
                  <a:tcPr marL="0" marR="0" marT="0" marB="0" anchor="b" horzOverflow="overflow">
                    <a:solidFill>
                      <a:srgbClr val="F3F9FA"/>
                    </a:solidFill>
                  </a:tcPr>
                </a:tc>
              </a:tr>
              <a:tr h="201908">
                <a:tc>
                  <a:txBody>
                    <a:bodyPr/>
                    <a:lstStyle/>
                    <a:p>
                      <a:pPr algn="l" defTabSz="911225">
                        <a:defRPr sz="1800"/>
                      </a:pPr>
                      <a:r>
                        <a:rPr sz="1500" dirty="0">
                          <a:solidFill>
                            <a:srgbClr val="FF0000"/>
                          </a:solidFill>
                        </a:rPr>
                        <a:t>United Kingdom</a:t>
                      </a:r>
                    </a:p>
                  </a:txBody>
                  <a:tcPr marL="0" marR="0" marT="0" marB="0" anchor="b" horzOverflow="overflow"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1225">
                        <a:defRPr sz="1800"/>
                      </a:pPr>
                      <a:r>
                        <a:rPr sz="1500">
                          <a:solidFill>
                            <a:srgbClr val="FF0000"/>
                          </a:solidFill>
                        </a:rPr>
                        <a:t>Yes</a:t>
                      </a:r>
                    </a:p>
                  </a:txBody>
                  <a:tcPr marL="0" marR="0" marT="0" marB="0" anchor="b" horzOverflow="overflow"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1225">
                        <a:defRPr sz="1800"/>
                      </a:pPr>
                      <a:r>
                        <a:rPr sz="1500">
                          <a:solidFill>
                            <a:srgbClr val="FF0000"/>
                          </a:solidFill>
                        </a:rPr>
                        <a:t>●</a:t>
                      </a:r>
                    </a:p>
                  </a:txBody>
                  <a:tcPr marL="0" marR="0" marT="0" marB="0" anchor="b" horzOverflow="overflow"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1225">
                        <a:defRPr sz="1800"/>
                      </a:pPr>
                      <a:r>
                        <a:rPr sz="1500">
                          <a:solidFill>
                            <a:srgbClr val="FF0000"/>
                          </a:solidFill>
                        </a:rPr>
                        <a:t>●</a:t>
                      </a:r>
                    </a:p>
                  </a:txBody>
                  <a:tcPr marL="0" marR="0" marT="0" marB="0" anchor="b" horzOverflow="overflow"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1225">
                        <a:defRPr sz="1800"/>
                      </a:pPr>
                      <a:r>
                        <a:rPr sz="1500">
                          <a:solidFill>
                            <a:srgbClr val="FF0000"/>
                          </a:solidFill>
                        </a:rPr>
                        <a:t>●</a:t>
                      </a:r>
                    </a:p>
                  </a:txBody>
                  <a:tcPr marL="0" marR="0" marT="0" marB="0" anchor="b" horzOverflow="overflow"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1225">
                        <a:defRPr sz="1800"/>
                      </a:pPr>
                      <a:r>
                        <a:rPr sz="1500">
                          <a:solidFill>
                            <a:srgbClr val="FF0000"/>
                          </a:solidFill>
                        </a:rPr>
                        <a:t>○</a:t>
                      </a:r>
                    </a:p>
                  </a:txBody>
                  <a:tcPr marL="0" marR="0" marT="0" marB="0" anchor="b" horzOverflow="overflow"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1225">
                        <a:defRPr sz="1800"/>
                      </a:pPr>
                      <a:r>
                        <a:rPr sz="1500" dirty="0">
                          <a:solidFill>
                            <a:srgbClr val="FF0000"/>
                          </a:solidFill>
                        </a:rPr>
                        <a:t>●</a:t>
                      </a:r>
                    </a:p>
                  </a:txBody>
                  <a:tcPr marL="0" marR="0" marT="0" marB="0" anchor="b" horzOverflow="overflow">
                    <a:solidFill>
                      <a:srgbClr val="F3F9FA"/>
                    </a:solidFill>
                  </a:tcPr>
                </a:tc>
              </a:tr>
            </a:tbl>
          </a:graphicData>
        </a:graphic>
      </p:graphicFrame>
      <p:sp>
        <p:nvSpPr>
          <p:cNvPr id="2" name="ZoneTexte 1"/>
          <p:cNvSpPr txBox="1"/>
          <p:nvPr/>
        </p:nvSpPr>
        <p:spPr>
          <a:xfrm>
            <a:off x="7184179" y="1382762"/>
            <a:ext cx="1475083" cy="584776"/>
          </a:xfrm>
          <a:prstGeom prst="rect">
            <a:avLst/>
          </a:prstGeom>
          <a:noFill/>
          <a:ln w="28575" cmpd="sng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fr-FR" sz="3200" dirty="0" smtClean="0"/>
              <a:t>Ailleurs?</a:t>
            </a:r>
            <a:endParaRPr lang="fr-FR" sz="3200" dirty="0"/>
          </a:p>
        </p:txBody>
      </p:sp>
      <p:pic>
        <p:nvPicPr>
          <p:cNvPr id="3" name="Image 2" descr="1.tif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4422" y="5862781"/>
            <a:ext cx="59944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5038651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1"/>
          <p:cNvSpPr txBox="1">
            <a:spLocks/>
          </p:cNvSpPr>
          <p:nvPr/>
        </p:nvSpPr>
        <p:spPr>
          <a:xfrm>
            <a:off x="609600" y="274638"/>
            <a:ext cx="7924800" cy="770517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000" kern="1200" cap="all" spc="5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fr-FR" dirty="0" err="1" smtClean="0"/>
              <a:t>Eds</a:t>
            </a:r>
            <a:r>
              <a:rPr lang="fr-FR" dirty="0" smtClean="0"/>
              <a:t> : historique</a:t>
            </a:r>
            <a:r>
              <a:rPr lang="is-IS" dirty="0" smtClean="0"/>
              <a:t>… Suede</a:t>
            </a:r>
            <a:endParaRPr lang="fr-FR" dirty="0"/>
          </a:p>
        </p:txBody>
      </p:sp>
      <p:sp>
        <p:nvSpPr>
          <p:cNvPr id="2" name="Rectangle 1"/>
          <p:cNvSpPr/>
          <p:nvPr/>
        </p:nvSpPr>
        <p:spPr>
          <a:xfrm>
            <a:off x="609600" y="3704252"/>
            <a:ext cx="7096934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b="1" dirty="0" smtClean="0"/>
              <a:t>« Les </a:t>
            </a:r>
            <a:r>
              <a:rPr lang="fr-FR" sz="2000" b="1" dirty="0"/>
              <a:t>restructurations </a:t>
            </a:r>
            <a:r>
              <a:rPr lang="fr-FR" sz="2000" b="1" dirty="0" err="1"/>
              <a:t>effectuées</a:t>
            </a:r>
            <a:r>
              <a:rPr lang="fr-FR" sz="2000" b="1" dirty="0"/>
              <a:t> en </a:t>
            </a:r>
            <a:r>
              <a:rPr lang="fr-FR" sz="2000" b="1" dirty="0" err="1"/>
              <a:t>Suède</a:t>
            </a:r>
            <a:r>
              <a:rPr lang="fr-FR" sz="2000" b="1" dirty="0"/>
              <a:t> sont </a:t>
            </a:r>
            <a:r>
              <a:rPr lang="fr-FR" sz="2000" b="1" dirty="0" err="1"/>
              <a:t>très</a:t>
            </a:r>
            <a:r>
              <a:rPr lang="fr-FR" sz="2000" b="1" dirty="0"/>
              <a:t> </a:t>
            </a:r>
            <a:r>
              <a:rPr lang="fr-FR" sz="2000" b="1" dirty="0" smtClean="0"/>
              <a:t>remarquables »</a:t>
            </a:r>
          </a:p>
          <a:p>
            <a:endParaRPr lang="fr-FR" sz="2000" b="1" dirty="0" smtClean="0"/>
          </a:p>
          <a:p>
            <a:r>
              <a:rPr lang="fr-FR" sz="2000" b="1" baseline="30000" dirty="0" smtClean="0"/>
              <a:t>45</a:t>
            </a:r>
            <a:r>
              <a:rPr lang="fr-FR" sz="2000" baseline="30000" dirty="0" smtClean="0"/>
              <a:t> </a:t>
            </a:r>
            <a:r>
              <a:rPr lang="fr-FR" sz="2000" b="1" baseline="30000" dirty="0"/>
              <a:t>% des lits d'hôpitaux ont été fermés au cours des années 1990 (contre 19</a:t>
            </a:r>
            <a:r>
              <a:rPr lang="fr-FR" sz="2000" baseline="30000" dirty="0"/>
              <a:t> </a:t>
            </a:r>
            <a:r>
              <a:rPr lang="fr-FR" sz="2000" b="1" baseline="30000" dirty="0"/>
              <a:t>% en France au cours de la </a:t>
            </a:r>
            <a:r>
              <a:rPr lang="fr-FR" sz="2000" b="1" baseline="30000" dirty="0" err="1"/>
              <a:t>même</a:t>
            </a:r>
            <a:r>
              <a:rPr lang="fr-FR" sz="2000" b="1" baseline="30000" dirty="0"/>
              <a:t> période) et le </a:t>
            </a:r>
            <a:r>
              <a:rPr lang="fr-FR" sz="2000" b="1" baseline="30000" dirty="0" err="1"/>
              <a:t>système</a:t>
            </a:r>
            <a:r>
              <a:rPr lang="fr-FR" sz="2000" b="1" baseline="30000" dirty="0"/>
              <a:t> emploie aujourd'hui 20 % de personnel en moins par rapport à </a:t>
            </a:r>
            <a:r>
              <a:rPr lang="fr-FR" sz="2000" b="1" baseline="30000" dirty="0" smtClean="0"/>
              <a:t>1990</a:t>
            </a:r>
            <a:r>
              <a:rPr lang="fr-FR" sz="2000" baseline="30000" dirty="0" smtClean="0"/>
              <a:t>. »</a:t>
            </a:r>
          </a:p>
          <a:p>
            <a:r>
              <a:rPr lang="fr-FR" sz="2000" i="1" dirty="0" smtClean="0"/>
              <a:t>« Le </a:t>
            </a:r>
            <a:r>
              <a:rPr lang="fr-FR" sz="2000" i="1" dirty="0"/>
              <a:t>nombre de lits est passé de 15 pour 1 000 habitants en 1985 à 5,6 en 2000</a:t>
            </a:r>
            <a:r>
              <a:rPr lang="fr-FR" sz="2000" i="1" dirty="0" smtClean="0"/>
              <a:t>. »</a:t>
            </a:r>
          </a:p>
          <a:p>
            <a:r>
              <a:rPr lang="fr-FR" sz="2000" dirty="0" smtClean="0"/>
              <a:t>« la </a:t>
            </a:r>
            <a:r>
              <a:rPr lang="fr-FR" sz="2000" dirty="0"/>
              <a:t>participation </a:t>
            </a:r>
            <a:r>
              <a:rPr lang="fr-FR" sz="2000" dirty="0" err="1"/>
              <a:t>financière</a:t>
            </a:r>
            <a:r>
              <a:rPr lang="fr-FR" sz="2000" dirty="0"/>
              <a:t> du patient est devenue un </a:t>
            </a:r>
            <a:r>
              <a:rPr lang="fr-FR" sz="2000" dirty="0" err="1"/>
              <a:t>élément</a:t>
            </a:r>
            <a:r>
              <a:rPr lang="fr-FR" sz="2000" dirty="0"/>
              <a:t> obligé de </a:t>
            </a:r>
            <a:r>
              <a:rPr lang="fr-FR" sz="2000" dirty="0" err="1"/>
              <a:t>maîtrise</a:t>
            </a:r>
            <a:r>
              <a:rPr lang="fr-FR" sz="2000" dirty="0"/>
              <a:t> de la </a:t>
            </a:r>
            <a:r>
              <a:rPr lang="fr-FR" sz="2000" dirty="0" err="1" smtClean="0"/>
              <a:t>dépense</a:t>
            </a:r>
            <a:r>
              <a:rPr lang="fr-FR" sz="2000" dirty="0" smtClean="0"/>
              <a:t> »</a:t>
            </a:r>
            <a:endParaRPr lang="fr-FR" sz="2000" dirty="0"/>
          </a:p>
          <a:p>
            <a:endParaRPr lang="fr-FR" sz="2000" i="1" dirty="0" smtClean="0"/>
          </a:p>
          <a:p>
            <a:r>
              <a:rPr lang="fr-FR" sz="2000" i="1" dirty="0"/>
              <a:t/>
            </a:r>
            <a:br>
              <a:rPr lang="fr-FR" sz="2000" i="1" dirty="0"/>
            </a:br>
            <a:endParaRPr lang="fr-FR" sz="2000" dirty="0"/>
          </a:p>
          <a:p>
            <a:endParaRPr lang="fr-FR" sz="2000" baseline="30000" dirty="0"/>
          </a:p>
          <a:p>
            <a:endParaRPr lang="fr-FR" dirty="0"/>
          </a:p>
          <a:p>
            <a:endParaRPr lang="fr-FR" dirty="0"/>
          </a:p>
        </p:txBody>
      </p:sp>
      <p:pic>
        <p:nvPicPr>
          <p:cNvPr id="3" name="Image 2" descr="Sans titre.tiff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5856"/>
          <a:stretch/>
        </p:blipFill>
        <p:spPr>
          <a:xfrm>
            <a:off x="337789" y="1426643"/>
            <a:ext cx="6374115" cy="1912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40507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5.tif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5042" y="1547886"/>
            <a:ext cx="6207121" cy="4225269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 rotWithShape="1">
          <a:blip r:embed="rId3"/>
          <a:srcRect l="13505" t="2014" r="15793" b="7795"/>
          <a:stretch/>
        </p:blipFill>
        <p:spPr>
          <a:xfrm rot="20904119">
            <a:off x="609600" y="3511887"/>
            <a:ext cx="2169426" cy="2759040"/>
          </a:xfrm>
          <a:prstGeom prst="rect">
            <a:avLst/>
          </a:prstGeom>
        </p:spPr>
      </p:pic>
      <p:sp>
        <p:nvSpPr>
          <p:cNvPr id="6" name="Titre 1"/>
          <p:cNvSpPr txBox="1">
            <a:spLocks/>
          </p:cNvSpPr>
          <p:nvPr/>
        </p:nvSpPr>
        <p:spPr>
          <a:xfrm>
            <a:off x="609600" y="274638"/>
            <a:ext cx="7924800" cy="770517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000" kern="1200" cap="all" spc="5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fr-FR" dirty="0" err="1" smtClean="0"/>
              <a:t>Eds</a:t>
            </a:r>
            <a:r>
              <a:rPr lang="fr-FR" dirty="0" smtClean="0"/>
              <a:t> : historique</a:t>
            </a:r>
            <a:r>
              <a:rPr lang="is-IS" smtClean="0"/>
              <a:t>… Suede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936618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dirty="0" smtClean="0"/>
              <a:t>EDS : historique France </a:t>
            </a:r>
            <a:r>
              <a:rPr lang="is-IS" dirty="0" smtClean="0"/>
              <a:t>… 2012...</a:t>
            </a:r>
            <a:endParaRPr lang="fr-FR" dirty="0"/>
          </a:p>
        </p:txBody>
      </p:sp>
      <p:pic>
        <p:nvPicPr>
          <p:cNvPr id="6" name="Image 5" descr="LeMenn.tiff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4083" y="1728643"/>
            <a:ext cx="6141196" cy="4534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3037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Horizon">
  <a:themeElements>
    <a:clrScheme name="Horizon">
      <a:dk1>
        <a:srgbClr val="000000"/>
      </a:dk1>
      <a:lt1>
        <a:srgbClr val="FFFFFF"/>
      </a:lt1>
      <a:dk2>
        <a:srgbClr val="1F2123"/>
      </a:dk2>
      <a:lt2>
        <a:srgbClr val="DC9E1F"/>
      </a:lt2>
      <a:accent1>
        <a:srgbClr val="7E97AD"/>
      </a:accent1>
      <a:accent2>
        <a:srgbClr val="CC8E60"/>
      </a:accent2>
      <a:accent3>
        <a:srgbClr val="7A6A60"/>
      </a:accent3>
      <a:accent4>
        <a:srgbClr val="B4936D"/>
      </a:accent4>
      <a:accent5>
        <a:srgbClr val="67787B"/>
      </a:accent5>
      <a:accent6>
        <a:srgbClr val="9D936F"/>
      </a:accent6>
      <a:hlink>
        <a:srgbClr val="646464"/>
      </a:hlink>
      <a:folHlink>
        <a:srgbClr val="969696"/>
      </a:folHlink>
    </a:clrScheme>
    <a:fontScheme name="Horizon">
      <a:majorFont>
        <a:latin typeface="Arial Narrow"/>
        <a:ea typeface=""/>
        <a:cs typeface=""/>
        <a:font script="Jpan" typeface="ＭＳ ゴシック"/>
        <a:font script="Hang" typeface="HY얕은샘물M"/>
        <a:font script="Hans" typeface="华文新魏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 Narrow"/>
        <a:ea typeface=""/>
        <a:cs typeface=""/>
        <a:font script="Jpan" typeface="ＭＳ ゴシック"/>
        <a:font script="Hang" typeface="HY얕은샘물M"/>
        <a:font script="Hans" typeface="华文新魏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Horizon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hade val="100000"/>
                <a:satMod val="100000"/>
              </a:schemeClr>
            </a:gs>
            <a:gs pos="100000">
              <a:schemeClr val="phClr">
                <a:tint val="61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</a:schemeClr>
            </a:gs>
            <a:gs pos="100000">
              <a:schemeClr val="phClr">
                <a:tint val="90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5240" cap="flat" cmpd="sng" algn="ctr">
          <a:solidFill>
            <a:schemeClr val="phClr">
              <a:tint val="25000"/>
              <a:alpha val="25000"/>
            </a:schemeClr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2924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prstMaterial="flat">
            <a:bevelT w="34925" h="47625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40000"/>
              </a:schemeClr>
            </a:gs>
            <a:gs pos="31000">
              <a:schemeClr val="phClr">
                <a:tint val="100000"/>
                <a:shade val="90000"/>
                <a:alpha val="100000"/>
              </a:schemeClr>
            </a:gs>
            <a:gs pos="100000">
              <a:schemeClr val="phClr">
                <a:tint val="100000"/>
                <a:shade val="80000"/>
                <a:alpha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80000"/>
              </a:schemeClr>
            </a:gs>
            <a:gs pos="41000">
              <a:schemeClr val="phClr">
                <a:tint val="100000"/>
                <a:shade val="100000"/>
                <a:alpha val="100000"/>
                <a:satMod val="150000"/>
              </a:schemeClr>
            </a:gs>
            <a:gs pos="100000">
              <a:schemeClr val="phClr">
                <a:tint val="100000"/>
                <a:shade val="65000"/>
                <a:alpha val="100000"/>
              </a:schemeClr>
            </a:gs>
          </a:gsLst>
          <a:path path="circle">
            <a:fillToRect l="50000" t="8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Horizon.thmx</Template>
  <TotalTime>423</TotalTime>
  <Words>838</Words>
  <Application>Microsoft Office PowerPoint</Application>
  <PresentationFormat>Affichage à l'écran (4:3)</PresentationFormat>
  <Paragraphs>347</Paragraphs>
  <Slides>34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34</vt:i4>
      </vt:variant>
    </vt:vector>
  </HeadingPairs>
  <TitlesOfParts>
    <vt:vector size="38" baseType="lpstr">
      <vt:lpstr>Arial</vt:lpstr>
      <vt:lpstr>Arial Narrow</vt:lpstr>
      <vt:lpstr>Wingdings</vt:lpstr>
      <vt:lpstr>Horizon</vt:lpstr>
      <vt:lpstr>EPISODE de soins (EDS) (« bundleD Payment »)</vt:lpstr>
      <vt:lpstr>Episode de soins© </vt:lpstr>
      <vt:lpstr>Episode de soins (eds)</vt:lpstr>
      <vt:lpstr>EDS : historique…US</vt:lpstr>
      <vt:lpstr>Eds : historique… US</vt:lpstr>
      <vt:lpstr>Présentation PowerPoint</vt:lpstr>
      <vt:lpstr>Présentation PowerPoint</vt:lpstr>
      <vt:lpstr>Présentation PowerPoint</vt:lpstr>
      <vt:lpstr>EDS : historique France … 2012...</vt:lpstr>
      <vt:lpstr>EDS : historique France … 2012...</vt:lpstr>
      <vt:lpstr>EDS : historique France … 2013...</vt:lpstr>
      <vt:lpstr>EDS : historique … 2015...HCAAM</vt:lpstr>
      <vt:lpstr>EDS : historique France … 2015... HCAAM et LFSS 2014 et 2015: expérimentations:</vt:lpstr>
      <vt:lpstr>EDS : historique … 2015...CNAM-TS</vt:lpstr>
      <vt:lpstr>EDS : historique … 2015...CNAM-TS</vt:lpstr>
      <vt:lpstr>EDS : historique … 2015...CNAM-TS</vt:lpstr>
      <vt:lpstr>EDS : historique … 2015...CNAM-TS</vt:lpstr>
      <vt:lpstr>EDS : historique France … 2016 Rapport Charges et Produits CNAM pour 2017</vt:lpstr>
      <vt:lpstr>EDS : historique France … 2018 commande “politique” </vt:lpstr>
      <vt:lpstr>EDS : historique France … 2018 commande “politique” </vt:lpstr>
      <vt:lpstr>EDS : historique France … 2018 commande “politique”... de tous bords!!!</vt:lpstr>
      <vt:lpstr>EDS : historique France … 2018 commande “politique” ... Contestations...</vt:lpstr>
      <vt:lpstr>Présentation PowerPoint</vt:lpstr>
      <vt:lpstr>Présentation PowerPoint</vt:lpstr>
      <vt:lpstr>Présentation PowerPoint</vt:lpstr>
      <vt:lpstr>Présentation PowerPoint</vt:lpstr>
      <vt:lpstr>Episode de soins 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Episode de soins 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EPISODE de soins (EDS)</dc:title>
  <dc:creator>bernard.llagonne</dc:creator>
  <cp:lastModifiedBy>Eleonore BRACKENBURY</cp:lastModifiedBy>
  <cp:revision>52</cp:revision>
  <dcterms:created xsi:type="dcterms:W3CDTF">2018-07-19T15:38:24Z</dcterms:created>
  <dcterms:modified xsi:type="dcterms:W3CDTF">2018-11-21T14:52:07Z</dcterms:modified>
</cp:coreProperties>
</file>