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6.xml" ContentType="application/vnd.openxmlformats-officedocument.drawingml.chart+xml"/>
  <Override PartName="/ppt/charts/chartEx2.xml" ContentType="application/vnd.ms-office.chartex+xml"/>
  <Override PartName="/ppt/charts/colors6.xml" ContentType="application/vnd.ms-office.chartcolorstyle+xml"/>
  <Override PartName="/ppt/charts/style6.xml" ContentType="application/vnd.ms-office.chartstyle+xml"/>
  <Override PartName="/ppt/charts/chartEx1.xml" ContentType="application/vnd.ms-office.chartex+xml"/>
  <Override PartName="/ppt/charts/colors5.xml" ContentType="application/vnd.ms-office.chartcolorstyle+xml"/>
  <Override PartName="/ppt/charts/style5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hart5.xml" ContentType="application/vnd.openxmlformats-officedocument.drawingml.char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olors8.xml" ContentType="application/vnd.ms-office.chartcolorstyle+xml"/>
  <Override PartName="/ppt/charts/style8.xml" ContentType="application/vnd.ms-office.chartstyle+xml"/>
  <Override PartName="/ppt/charts/chartEx3.xml" ContentType="application/vnd.ms-office.chartex+xml"/>
  <Override PartName="/ppt/charts/colors7.xml" ContentType="application/vnd.ms-office.chartcolorstyle+xml"/>
  <Override PartName="/ppt/charts/style7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handoutMasterIdLst>
    <p:handoutMasterId r:id="rId110"/>
  </p:handoutMasterIdLst>
  <p:sldIdLst>
    <p:sldId id="259" r:id="rId2"/>
    <p:sldId id="336" r:id="rId3"/>
    <p:sldId id="639" r:id="rId4"/>
    <p:sldId id="335" r:id="rId5"/>
    <p:sldId id="743" r:id="rId6"/>
    <p:sldId id="744" r:id="rId7"/>
    <p:sldId id="745" r:id="rId8"/>
    <p:sldId id="742" r:id="rId9"/>
    <p:sldId id="261" r:id="rId10"/>
    <p:sldId id="262" r:id="rId11"/>
    <p:sldId id="598" r:id="rId12"/>
    <p:sldId id="637" r:id="rId13"/>
    <p:sldId id="642" r:id="rId14"/>
    <p:sldId id="641" r:id="rId15"/>
    <p:sldId id="492" r:id="rId16"/>
    <p:sldId id="654" r:id="rId17"/>
    <p:sldId id="655" r:id="rId18"/>
    <p:sldId id="656" r:id="rId19"/>
    <p:sldId id="282" r:id="rId20"/>
    <p:sldId id="657" r:id="rId21"/>
    <p:sldId id="498" r:id="rId22"/>
    <p:sldId id="504" r:id="rId23"/>
    <p:sldId id="505" r:id="rId24"/>
    <p:sldId id="506" r:id="rId25"/>
    <p:sldId id="502" r:id="rId26"/>
    <p:sldId id="501" r:id="rId27"/>
    <p:sldId id="640" r:id="rId28"/>
    <p:sldId id="765" r:id="rId29"/>
    <p:sldId id="766" r:id="rId30"/>
    <p:sldId id="767" r:id="rId31"/>
    <p:sldId id="768" r:id="rId32"/>
    <p:sldId id="769" r:id="rId33"/>
    <p:sldId id="770" r:id="rId34"/>
    <p:sldId id="771" r:id="rId35"/>
    <p:sldId id="772" r:id="rId36"/>
    <p:sldId id="773" r:id="rId37"/>
    <p:sldId id="774" r:id="rId38"/>
    <p:sldId id="775" r:id="rId39"/>
    <p:sldId id="776" r:id="rId40"/>
    <p:sldId id="777" r:id="rId41"/>
    <p:sldId id="778" r:id="rId42"/>
    <p:sldId id="779" r:id="rId43"/>
    <p:sldId id="780" r:id="rId44"/>
    <p:sldId id="781" r:id="rId45"/>
    <p:sldId id="782" r:id="rId46"/>
    <p:sldId id="600" r:id="rId47"/>
    <p:sldId id="749" r:id="rId48"/>
    <p:sldId id="265" r:id="rId49"/>
    <p:sldId id="266" r:id="rId50"/>
    <p:sldId id="267" r:id="rId51"/>
    <p:sldId id="271" r:id="rId52"/>
    <p:sldId id="268" r:id="rId53"/>
    <p:sldId id="269" r:id="rId54"/>
    <p:sldId id="275" r:id="rId55"/>
    <p:sldId id="270" r:id="rId56"/>
    <p:sldId id="274" r:id="rId57"/>
    <p:sldId id="276" r:id="rId58"/>
    <p:sldId id="273" r:id="rId59"/>
    <p:sldId id="277" r:id="rId60"/>
    <p:sldId id="278" r:id="rId61"/>
    <p:sldId id="272" r:id="rId62"/>
    <p:sldId id="279" r:id="rId63"/>
    <p:sldId id="599" r:id="rId64"/>
    <p:sldId id="611" r:id="rId65"/>
    <p:sldId id="746" r:id="rId66"/>
    <p:sldId id="473" r:id="rId67"/>
    <p:sldId id="485" r:id="rId68"/>
    <p:sldId id="489" r:id="rId69"/>
    <p:sldId id="495" r:id="rId70"/>
    <p:sldId id="475" r:id="rId71"/>
    <p:sldId id="747" r:id="rId72"/>
    <p:sldId id="476" r:id="rId73"/>
    <p:sldId id="477" r:id="rId74"/>
    <p:sldId id="486" r:id="rId75"/>
    <p:sldId id="461" r:id="rId76"/>
    <p:sldId id="647" r:id="rId77"/>
    <p:sldId id="649" r:id="rId78"/>
    <p:sldId id="748" r:id="rId79"/>
    <p:sldId id="701" r:id="rId80"/>
    <p:sldId id="652" r:id="rId81"/>
    <p:sldId id="783" r:id="rId82"/>
    <p:sldId id="784" r:id="rId83"/>
    <p:sldId id="494" r:id="rId84"/>
    <p:sldId id="667" r:id="rId85"/>
    <p:sldId id="653" r:id="rId86"/>
    <p:sldId id="750" r:id="rId87"/>
    <p:sldId id="668" r:id="rId88"/>
    <p:sldId id="751" r:id="rId89"/>
    <p:sldId id="752" r:id="rId90"/>
    <p:sldId id="753" r:id="rId91"/>
    <p:sldId id="754" r:id="rId92"/>
    <p:sldId id="755" r:id="rId93"/>
    <p:sldId id="756" r:id="rId94"/>
    <p:sldId id="675" r:id="rId95"/>
    <p:sldId id="676" r:id="rId96"/>
    <p:sldId id="757" r:id="rId97"/>
    <p:sldId id="658" r:id="rId98"/>
    <p:sldId id="758" r:id="rId99"/>
    <p:sldId id="659" r:id="rId100"/>
    <p:sldId id="660" r:id="rId101"/>
    <p:sldId id="763" r:id="rId102"/>
    <p:sldId id="762" r:id="rId103"/>
    <p:sldId id="764" r:id="rId104"/>
    <p:sldId id="759" r:id="rId105"/>
    <p:sldId id="760" r:id="rId106"/>
    <p:sldId id="761" r:id="rId107"/>
    <p:sldId id="601" r:id="rId108"/>
  </p:sldIdLst>
  <p:sldSz cx="12192000" cy="6858000"/>
  <p:notesSz cx="6858000" cy="9144000"/>
  <p:custDataLst>
    <p:tags r:id="rId11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 autoAdjust="0"/>
    <p:restoredTop sz="93113" autoAdjust="0"/>
  </p:normalViewPr>
  <p:slideViewPr>
    <p:cSldViewPr>
      <p:cViewPr varScale="1">
        <p:scale>
          <a:sx n="110" d="100"/>
          <a:sy n="110" d="100"/>
        </p:scale>
        <p:origin x="19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ustomXml" Target="../customXml/item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118" Type="http://schemas.openxmlformats.org/officeDocument/2006/relationships/customXml" Target="../customXml/item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gs" Target="tags/tag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christiangarreaudeloubresse\Downloads\repartition%20des%20not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Feuille_de_calcul_Microsoft_Excel5.xlsx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Feuille_de_calcul_Microsoft_Excel6.xlsx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Feuille_de_calcul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Richesse totale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richesse 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A6-8348-A96C-4A51847125A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38-CC45-A5A6-FBE108936E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A6-8348-A96C-4A5184712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0A6-8348-A96C-4A51847125AB}"/>
              </c:ext>
            </c:extLst>
          </c:dPt>
          <c:cat>
            <c:strRef>
              <c:f>Feuil1!$A$2:$A$5</c:f>
              <c:strCache>
                <c:ptCount val="2"/>
                <c:pt idx="0">
                  <c:v>épargne</c:v>
                </c:pt>
                <c:pt idx="1">
                  <c:v>compte courant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70246.62</c:v>
                </c:pt>
                <c:pt idx="1">
                  <c:v>177446.51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8-CC45-A5A6-FBE10893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73947419394596"/>
          <c:y val="0.94095230348769288"/>
          <c:w val="0.34526052580605399"/>
          <c:h val="5.9047696512307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épargne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E96-6A4D-B844-27CBF7E5E7F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96-6A4D-B844-27CBF7E5E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D8-E247-8FF1-8339081484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D8-E247-8FF1-83390814848E}"/>
              </c:ext>
            </c:extLst>
          </c:dPt>
          <c:cat>
            <c:strRef>
              <c:f>Feuil1!$A$2:$A$5</c:f>
              <c:strCache>
                <c:ptCount val="2"/>
                <c:pt idx="0">
                  <c:v>Livret A</c:v>
                </c:pt>
                <c:pt idx="1">
                  <c:v>compte épargne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64894.46</c:v>
                </c:pt>
                <c:pt idx="1">
                  <c:v>5352.16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6-6A4D-B844-27CBF7E5E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Recettes/dépenses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63332.27</c:v>
                </c:pt>
                <c:pt idx="1">
                  <c:v>15092.84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2-1445-BC92-085C08DE500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6E2-1445-BC92-085C08DE500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6E2-1445-BC92-085C08DE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2869647"/>
        <c:axId val="972871327"/>
        <c:axId val="0"/>
      </c:bar3DChart>
      <c:catAx>
        <c:axId val="9728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71327"/>
        <c:crosses val="autoZero"/>
        <c:auto val="1"/>
        <c:lblAlgn val="ctr"/>
        <c:lblOffset val="100"/>
        <c:noMultiLvlLbl val="0"/>
      </c:catAx>
      <c:valAx>
        <c:axId val="97287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69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 Neue"/>
              </a:defRPr>
            </a:pPr>
            <a:r>
              <a:rPr lang="fr-FR" sz="1200" b="0" i="0" u="none" strike="noStrike">
                <a:solidFill>
                  <a:srgbClr val="000000"/>
                </a:solidFill>
                <a:latin typeface="Helvetica Neue"/>
              </a:rPr>
              <a:t>Répartition des notes</a:t>
            </a:r>
          </a:p>
        </c:rich>
      </c:tx>
      <c:layout>
        <c:manualLayout>
          <c:xMode val="edge"/>
          <c:yMode val="edge"/>
          <c:x val="0.362844"/>
          <c:y val="0"/>
          <c:w val="0.27431100000000003"/>
          <c:h val="7.4346400000000007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8127099999999995E-2"/>
          <c:y val="7.4346400000000007E-2"/>
          <c:w val="0.89687300000000003"/>
          <c:h val="0.814671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v>Sans titre 2</c:v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Lit>
              <c:ptCount val="21"/>
              <c:pt idx="0">
                <c:v>0</c:v>
              </c:pt>
              <c:pt idx="1">
                <c:v>1</c:v>
              </c:pt>
              <c:pt idx="2">
                <c:v>2</c:v>
              </c:pt>
              <c:pt idx="3">
                <c:v>3</c:v>
              </c:pt>
              <c:pt idx="4">
                <c:v>4</c:v>
              </c:pt>
              <c:pt idx="5">
                <c:v>5</c:v>
              </c:pt>
              <c:pt idx="6">
                <c:v>6</c:v>
              </c:pt>
              <c:pt idx="7">
                <c:v>7</c:v>
              </c:pt>
              <c:pt idx="8">
                <c:v>8</c:v>
              </c:pt>
              <c:pt idx="9">
                <c:v>9</c:v>
              </c:pt>
              <c:pt idx="10">
                <c:v>10</c:v>
              </c:pt>
              <c:pt idx="11">
                <c:v>11</c:v>
              </c:pt>
              <c:pt idx="12">
                <c:v>12</c:v>
              </c:pt>
              <c:pt idx="13">
                <c:v>13</c:v>
              </c:pt>
              <c:pt idx="14">
                <c:v>14</c:v>
              </c:pt>
              <c:pt idx="15">
                <c:v>15</c:v>
              </c:pt>
              <c:pt idx="16">
                <c:v>16</c:v>
              </c:pt>
              <c:pt idx="17">
                <c:v>17</c:v>
              </c:pt>
              <c:pt idx="18">
                <c:v>18</c:v>
              </c:pt>
              <c:pt idx="19">
                <c:v>19</c:v>
              </c:pt>
              <c:pt idx="20">
                <c:v>20</c:v>
              </c:pt>
            </c:strLit>
          </c:cat>
          <c:val>
            <c:numRef>
              <c:f>'Feuille 1'!$C$2:$C$22</c:f>
              <c:numCache>
                <c:formatCode>General</c:formatCode>
                <c:ptCount val="21"/>
                <c:pt idx="4">
                  <c:v>1</c:v>
                </c:pt>
                <c:pt idx="8">
                  <c:v>1</c:v>
                </c:pt>
                <c:pt idx="9">
                  <c:v>6</c:v>
                </c:pt>
                <c:pt idx="10">
                  <c:v>10</c:v>
                </c:pt>
                <c:pt idx="11">
                  <c:v>26</c:v>
                </c:pt>
                <c:pt idx="12">
                  <c:v>39</c:v>
                </c:pt>
                <c:pt idx="13">
                  <c:v>24</c:v>
                </c:pt>
                <c:pt idx="14">
                  <c:v>20</c:v>
                </c:pt>
                <c:pt idx="15">
                  <c:v>3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06-7B4D-818C-9CF42C496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fr-FR" sz="1000" b="0" i="0" u="none" strike="noStrike">
                    <a:solidFill>
                      <a:srgbClr val="000000"/>
                    </a:solidFill>
                    <a:latin typeface="Helvetica Neue"/>
                  </a:rPr>
                  <a:t>Notes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fr-F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635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lang="fr-FR" sz="1000" b="0" i="0" u="none" strike="noStrike">
                    <a:solidFill>
                      <a:srgbClr val="000000"/>
                    </a:solidFill>
                    <a:latin typeface="Helvetica Neue"/>
                  </a:rPr>
                  <a:t>Nombre de notes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 Neue"/>
              </a:defRPr>
            </a:pPr>
            <a:endParaRPr lang="fr-FR"/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2022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EFD-4D8C-B57F-F7F13A34C2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FD-4D8C-B57F-F7F13A34C256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FD-4D8C-B57F-F7F13A34C256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FD-4D8C-B57F-F7F13A34C256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Theia</c:v>
                </c:pt>
                <c:pt idx="1">
                  <c:v>PPT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108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FD-4D8C-B57F-F7F13A34C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85147483612933"/>
          <c:y val="0.81674206592441467"/>
          <c:w val="0.50495040481613152"/>
          <c:h val="0.13968798887536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86-064F-A53E-C9725052C2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86-064F-A53E-C9725052C218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Feuil1!$A$2:$A$3</c:f>
              <c:strCache>
                <c:ptCount val="2"/>
                <c:pt idx="0">
                  <c:v>Théia</c:v>
                </c:pt>
                <c:pt idx="1">
                  <c:v>PPT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104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77-48FC-98AF-2EC2377A7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ofPieChart>
        <c:ofPieType val="bar"/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Feuil1!$A$2:$A$77</cx:f>
        <cx:lvl ptCount="76" formatCode="0">
          <cx:pt idx="0">4.7999999999999998</cx:pt>
          <cx:pt idx="1">10</cx:pt>
          <cx:pt idx="2">11.199999999999999</cx:pt>
          <cx:pt idx="3">11.6</cx:pt>
          <cx:pt idx="4">12.800000000000001</cx:pt>
          <cx:pt idx="5">14</cx:pt>
          <cx:pt idx="6">11.6</cx:pt>
          <cx:pt idx="7">12.800000000000001</cx:pt>
          <cx:pt idx="8">9.1999999999999993</cx:pt>
          <cx:pt idx="9">13.6</cx:pt>
          <cx:pt idx="10">13.6</cx:pt>
          <cx:pt idx="11">13.6</cx:pt>
          <cx:pt idx="12">9.5999999999999996</cx:pt>
          <cx:pt idx="13">10</cx:pt>
          <cx:pt idx="14">10</cx:pt>
          <cx:pt idx="15">11.6</cx:pt>
          <cx:pt idx="16">11.6</cx:pt>
          <cx:pt idx="17">12</cx:pt>
          <cx:pt idx="18">12.800000000000001</cx:pt>
          <cx:pt idx="19">12.800000000000001</cx:pt>
          <cx:pt idx="20">13.199999999999999</cx:pt>
          <cx:pt idx="21">13.6</cx:pt>
          <cx:pt idx="22">14.4</cx:pt>
          <cx:pt idx="23">14.4</cx:pt>
          <cx:pt idx="24">14.800000000000001</cx:pt>
          <cx:pt idx="25">15.199999999999999</cx:pt>
          <cx:pt idx="26">11.6</cx:pt>
          <cx:pt idx="27">13.199999999999999</cx:pt>
          <cx:pt idx="28">13.6</cx:pt>
          <cx:pt idx="29">14</cx:pt>
          <cx:pt idx="30">10</cx:pt>
          <cx:pt idx="31">11.199999999999999</cx:pt>
          <cx:pt idx="32">12.4</cx:pt>
          <cx:pt idx="33">10.800000000000001</cx:pt>
          <cx:pt idx="34">14</cx:pt>
          <cx:pt idx="35">15.199999999999999</cx:pt>
          <cx:pt idx="36">15.6</cx:pt>
          <cx:pt idx="37">9.1999999999999993</cx:pt>
          <cx:pt idx="38">12</cx:pt>
          <cx:pt idx="39">13.6</cx:pt>
          <cx:pt idx="40">11.6</cx:pt>
          <cx:pt idx="41">12.800000000000001</cx:pt>
          <cx:pt idx="42">11.199999999999999</cx:pt>
          <cx:pt idx="43">11.6</cx:pt>
          <cx:pt idx="44">12.4</cx:pt>
          <cx:pt idx="45">12.800000000000001</cx:pt>
          <cx:pt idx="46">12.800000000000001</cx:pt>
          <cx:pt idx="47">13.199999999999999</cx:pt>
          <cx:pt idx="48">13.199999999999999</cx:pt>
          <cx:pt idx="49">14</cx:pt>
          <cx:pt idx="50">14.4</cx:pt>
          <cx:pt idx="51">11.6</cx:pt>
          <cx:pt idx="52">13.6</cx:pt>
          <cx:pt idx="53">8.4000000000000004</cx:pt>
          <cx:pt idx="54">11.199999999999999</cx:pt>
          <cx:pt idx="55">11.199999999999999</cx:pt>
          <cx:pt idx="56">11.199999999999999</cx:pt>
          <cx:pt idx="57">11.6</cx:pt>
          <cx:pt idx="58">12.800000000000001</cx:pt>
          <cx:pt idx="59">14</cx:pt>
          <cx:pt idx="60">14</cx:pt>
          <cx:pt idx="61">14.4</cx:pt>
          <cx:pt idx="62">16</cx:pt>
          <cx:pt idx="63">17.199999999999999</cx:pt>
          <cx:pt idx="64">10.4</cx:pt>
          <cx:pt idx="65">10.800000000000001</cx:pt>
          <cx:pt idx="66">11.6</cx:pt>
          <cx:pt idx="67">11.6</cx:pt>
          <cx:pt idx="68">12</cx:pt>
          <cx:pt idx="69">12</cx:pt>
          <cx:pt idx="70">13.199999999999999</cx:pt>
          <cx:pt idx="71">12.800000000000001</cx:pt>
          <cx:pt idx="72">15.6</cx:pt>
          <cx:pt idx="73">12.4</cx:pt>
          <cx:pt idx="74">12.800000000000001</cx:pt>
          <cx:pt idx="75">12.800000000000001</cx:pt>
        </cx:lvl>
      </cx:numDim>
    </cx:data>
  </cx:chartData>
  <cx:chart>
    <cx:title pos="t" align="ctr" overlay="0">
      <cx:tx>
        <cx:txData>
          <cx:v>Global n =141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fr-FR" dirty="0"/>
            <a:t>Global n =141</a:t>
          </a:r>
        </a:p>
      </cx:txPr>
    </cx:title>
    <cx:plotArea>
      <cx:plotAreaRegion>
        <cx:series layoutId="clusteredColumn" uniqueId="{E9DB79A8-CD97-40B6-A589-C510738853D0}">
          <cx:tx>
            <cx:txData>
              <cx:f>Feuil1!$A$1</cx:f>
              <cx:v>Global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Feuil1!$A$2:$A$77</cx:f>
        <cx:lvl ptCount="76" formatCode="0">
          <cx:pt idx="0">9.1999999999999993</cx:pt>
          <cx:pt idx="1">13.6</cx:pt>
          <cx:pt idx="2">13.6</cx:pt>
          <cx:pt idx="3">13.6</cx:pt>
          <cx:pt idx="4">9.5999999999999996</cx:pt>
          <cx:pt idx="5">11.6</cx:pt>
          <cx:pt idx="6">12.800000000000001</cx:pt>
          <cx:pt idx="7">13.199999999999999</cx:pt>
          <cx:pt idx="8">13.6</cx:pt>
          <cx:pt idx="9">14.4</cx:pt>
          <cx:pt idx="10">14.4</cx:pt>
          <cx:pt idx="11">14.800000000000001</cx:pt>
          <cx:pt idx="12">15.199999999999999</cx:pt>
          <cx:pt idx="13">11.6</cx:pt>
          <cx:pt idx="14">13.199999999999999</cx:pt>
          <cx:pt idx="15">13.6</cx:pt>
          <cx:pt idx="16">14</cx:pt>
          <cx:pt idx="17">10</cx:pt>
          <cx:pt idx="18">11.199999999999999</cx:pt>
          <cx:pt idx="19">12.4</cx:pt>
          <cx:pt idx="20">10.800000000000001</cx:pt>
          <cx:pt idx="21">14</cx:pt>
          <cx:pt idx="22">15.199999999999999</cx:pt>
          <cx:pt idx="23">15.6</cx:pt>
          <cx:pt idx="24">9.1999999999999993</cx:pt>
          <cx:pt idx="25">12</cx:pt>
          <cx:pt idx="26">13.6</cx:pt>
          <cx:pt idx="27">11.6</cx:pt>
          <cx:pt idx="28">12.800000000000001</cx:pt>
          <cx:pt idx="29">11.6</cx:pt>
          <cx:pt idx="30">13.6</cx:pt>
          <cx:pt idx="31">8.4000000000000004</cx:pt>
          <cx:pt idx="32">11.199999999999999</cx:pt>
          <cx:pt idx="33">11.199999999999999</cx:pt>
          <cx:pt idx="34">11.199999999999999</cx:pt>
          <cx:pt idx="35">11.6</cx:pt>
          <cx:pt idx="36">12.800000000000001</cx:pt>
          <cx:pt idx="37">14</cx:pt>
          <cx:pt idx="38">14</cx:pt>
          <cx:pt idx="39">14.4</cx:pt>
          <cx:pt idx="40">16</cx:pt>
          <cx:pt idx="41">17.199999999999999</cx:pt>
          <cx:pt idx="42">10.4</cx:pt>
          <cx:pt idx="43">10.800000000000001</cx:pt>
          <cx:pt idx="44">11.6</cx:pt>
          <cx:pt idx="45">11.6</cx:pt>
          <cx:pt idx="46">12</cx:pt>
          <cx:pt idx="47">12</cx:pt>
          <cx:pt idx="48">13.199999999999999</cx:pt>
          <cx:pt idx="49">9.1999999999999993</cx:pt>
          <cx:pt idx="50">11.199999999999999</cx:pt>
          <cx:pt idx="51">11.6</cx:pt>
          <cx:pt idx="52">12</cx:pt>
          <cx:pt idx="53">12</cx:pt>
          <cx:pt idx="54">12</cx:pt>
          <cx:pt idx="55">9.1999999999999993</cx:pt>
          <cx:pt idx="56">12</cx:pt>
          <cx:pt idx="57">12.4</cx:pt>
          <cx:pt idx="58">12.800000000000001</cx:pt>
          <cx:pt idx="59">11.6</cx:pt>
          <cx:pt idx="60">11.6</cx:pt>
          <cx:pt idx="61">12</cx:pt>
          <cx:pt idx="62">12</cx:pt>
          <cx:pt idx="63">12</cx:pt>
          <cx:pt idx="64">12.4</cx:pt>
          <cx:pt idx="65">12.4</cx:pt>
          <cx:pt idx="66">12.5</cx:pt>
          <cx:pt idx="67">12.800000000000001</cx:pt>
          <cx:pt idx="68">12.800000000000001</cx:pt>
          <cx:pt idx="69">12.800000000000001</cx:pt>
          <cx:pt idx="70">12.800000000000001</cx:pt>
          <cx:pt idx="71">13.199999999999999</cx:pt>
          <cx:pt idx="72">13.199999999999999</cx:pt>
          <cx:pt idx="73">13.6</cx:pt>
          <cx:pt idx="74">13.6</cx:pt>
          <cx:pt idx="75">13.6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fr-FR" dirty="0" err="1"/>
              <a:t>Théia</a:t>
            </a:r>
            <a:r>
              <a:rPr lang="fr-FR" dirty="0"/>
              <a:t> n=104</a:t>
            </a:r>
          </a:p>
        </cx:rich>
      </cx:tx>
    </cx:title>
    <cx:plotArea>
      <cx:plotAreaRegion>
        <cx:series layoutId="clusteredColumn" uniqueId="{B4F6EBD2-56BA-457F-A05D-2ED954D32862}">
          <cx:tx>
            <cx:txData>
              <cx:f>Feuil1!$A$1</cx:f>
              <cx:v>Théia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Feuil1!$A$2:$A$38</cx:f>
        <cx:lvl ptCount="37" formatCode="0">
          <cx:pt idx="0">4.7999999999999998</cx:pt>
          <cx:pt idx="1">10</cx:pt>
          <cx:pt idx="2">11.199999999999999</cx:pt>
          <cx:pt idx="3">11.6</cx:pt>
          <cx:pt idx="4">12.800000000000001</cx:pt>
          <cx:pt idx="5">14</cx:pt>
          <cx:pt idx="6">11.6</cx:pt>
          <cx:pt idx="7">12.800000000000001</cx:pt>
          <cx:pt idx="8">10</cx:pt>
          <cx:pt idx="9">10</cx:pt>
          <cx:pt idx="10">11.6</cx:pt>
          <cx:pt idx="11">12</cx:pt>
          <cx:pt idx="12">12.800000000000001</cx:pt>
          <cx:pt idx="13">11.199999999999999</cx:pt>
          <cx:pt idx="14">11.6</cx:pt>
          <cx:pt idx="15">12.4</cx:pt>
          <cx:pt idx="16">12.800000000000001</cx:pt>
          <cx:pt idx="17">12.800000000000001</cx:pt>
          <cx:pt idx="18">13.199999999999999</cx:pt>
          <cx:pt idx="19">13.199999999999999</cx:pt>
          <cx:pt idx="20">14</cx:pt>
          <cx:pt idx="21">14.4</cx:pt>
          <cx:pt idx="22">12.800000000000001</cx:pt>
          <cx:pt idx="23">15.6</cx:pt>
          <cx:pt idx="24">12.4</cx:pt>
          <cx:pt idx="25">12.800000000000001</cx:pt>
          <cx:pt idx="26">12.800000000000001</cx:pt>
          <cx:pt idx="27">13.6</cx:pt>
          <cx:pt idx="28">14.4</cx:pt>
          <cx:pt idx="29">12</cx:pt>
          <cx:pt idx="30">9.1999999999999993</cx:pt>
          <cx:pt idx="31">11.6</cx:pt>
          <cx:pt idx="32">12</cx:pt>
          <cx:pt idx="33">12</cx:pt>
          <cx:pt idx="34">12.800000000000001</cx:pt>
          <cx:pt idx="35">14</cx:pt>
          <cx:pt idx="36">14</cx:pt>
        </cx:lvl>
      </cx:numDim>
    </cx:data>
  </cx:chartData>
  <cx:chart>
    <cx:title pos="t" align="ctr" overlay="0">
      <cx:tx>
        <cx:txData>
          <cx:v>PPT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fr-FR" dirty="0"/>
            <a:t>PPT</a:t>
          </a:r>
        </a:p>
      </cx:txPr>
    </cx:title>
    <cx:plotArea>
      <cx:plotAreaRegion>
        <cx:series layoutId="clusteredColumn" uniqueId="{DE527D03-ECF3-402D-BFB7-3B762B652547}">
          <cx:tx>
            <cx:txData>
              <cx:f>Feuil1!$A$1</cx:f>
              <cx:v>PPT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codes/texte_lc/LEGITEXT000006072665/2023-05-25/" TargetMode="External"/><Relationship Id="rId1" Type="http://schemas.openxmlformats.org/officeDocument/2006/relationships/hyperlink" Target="https://www.legifrance.gouv.fr/codes/article_lc/LEGIARTI000046148025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gifrance.gouv.fr/codes/texte_lc/LEGITEXT000006072665/2023-05-25/" TargetMode="External"/><Relationship Id="rId1" Type="http://schemas.openxmlformats.org/officeDocument/2006/relationships/hyperlink" Target="https://www.legifrance.gouv.fr/codes/article_lc/LEGIARTI000046148025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17577-EC5C-44D9-BC2D-2625513BD0E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2255D0-56BC-4FCB-BE8D-1B68736CC679}">
      <dgm:prSet/>
      <dgm:spPr/>
      <dgm:t>
        <a:bodyPr/>
        <a:lstStyle/>
        <a:p>
          <a:r>
            <a:rPr lang="fr-FR"/>
            <a:t>Hors subdivision</a:t>
          </a:r>
          <a:endParaRPr lang="en-US"/>
        </a:p>
      </dgm:t>
    </dgm:pt>
    <dgm:pt modelId="{1E81F3B3-55B9-4BB4-89A3-2E02FE37DC66}" type="parTrans" cxnId="{E660CD3E-A478-4D1C-8AFF-6E1F3BFE230F}">
      <dgm:prSet/>
      <dgm:spPr/>
      <dgm:t>
        <a:bodyPr/>
        <a:lstStyle/>
        <a:p>
          <a:endParaRPr lang="en-US"/>
        </a:p>
      </dgm:t>
    </dgm:pt>
    <dgm:pt modelId="{001DFF26-8504-4142-A029-B430809615EC}" type="sibTrans" cxnId="{E660CD3E-A478-4D1C-8AFF-6E1F3BFE230F}">
      <dgm:prSet/>
      <dgm:spPr/>
      <dgm:t>
        <a:bodyPr/>
        <a:lstStyle/>
        <a:p>
          <a:endParaRPr lang="en-US"/>
        </a:p>
      </dgm:t>
    </dgm:pt>
    <dgm:pt modelId="{54EE07D4-1C7F-46C2-9410-38FA1AF4E1E5}">
      <dgm:prSet/>
      <dgm:spPr/>
      <dgm:t>
        <a:bodyPr/>
        <a:lstStyle/>
        <a:p>
          <a:r>
            <a:rPr lang="fr-FR"/>
            <a:t>Inter-CHU</a:t>
          </a:r>
          <a:endParaRPr lang="en-US"/>
        </a:p>
      </dgm:t>
    </dgm:pt>
    <dgm:pt modelId="{7C0D5FB7-0252-42C1-9AC0-E1CF294E10D2}" type="parTrans" cxnId="{01D9E4B0-054D-4388-971F-3D4D62BDEB0D}">
      <dgm:prSet/>
      <dgm:spPr/>
      <dgm:t>
        <a:bodyPr/>
        <a:lstStyle/>
        <a:p>
          <a:endParaRPr lang="en-US"/>
        </a:p>
      </dgm:t>
    </dgm:pt>
    <dgm:pt modelId="{1B9D17D5-9B9D-4FD4-AE5C-6328A1AC7D3E}" type="sibTrans" cxnId="{01D9E4B0-054D-4388-971F-3D4D62BDEB0D}">
      <dgm:prSet/>
      <dgm:spPr/>
      <dgm:t>
        <a:bodyPr/>
        <a:lstStyle/>
        <a:p>
          <a:endParaRPr lang="en-US"/>
        </a:p>
      </dgm:t>
    </dgm:pt>
    <dgm:pt modelId="{5A4E34B1-A6D1-4C71-803A-7537EE30D460}">
      <dgm:prSet/>
      <dgm:spPr/>
      <dgm:t>
        <a:bodyPr/>
        <a:lstStyle/>
        <a:p>
          <a:r>
            <a:rPr lang="fr-FR"/>
            <a:t>Secteur Libéral</a:t>
          </a:r>
          <a:endParaRPr lang="en-US"/>
        </a:p>
      </dgm:t>
    </dgm:pt>
    <dgm:pt modelId="{BF66C926-1BEC-46F2-98F0-B3AE2F13337F}" type="parTrans" cxnId="{F1269F3F-AA2D-4D0F-9846-00D3C8488FD5}">
      <dgm:prSet/>
      <dgm:spPr/>
      <dgm:t>
        <a:bodyPr/>
        <a:lstStyle/>
        <a:p>
          <a:endParaRPr lang="en-US"/>
        </a:p>
      </dgm:t>
    </dgm:pt>
    <dgm:pt modelId="{68BFC34C-89E5-43C0-B9E1-AB45354E755D}" type="sibTrans" cxnId="{F1269F3F-AA2D-4D0F-9846-00D3C8488FD5}">
      <dgm:prSet/>
      <dgm:spPr/>
      <dgm:t>
        <a:bodyPr/>
        <a:lstStyle/>
        <a:p>
          <a:endParaRPr lang="en-US"/>
        </a:p>
      </dgm:t>
    </dgm:pt>
    <dgm:pt modelId="{5F44FD6E-01BD-445C-B0DD-DA1CDDAB64C2}">
      <dgm:prSet/>
      <dgm:spPr/>
      <dgm:t>
        <a:bodyPr/>
        <a:lstStyle/>
        <a:p>
          <a:r>
            <a:rPr lang="fr-FR"/>
            <a:t>Stages Mixtes/Couplés – Responsabilité</a:t>
          </a:r>
          <a:endParaRPr lang="en-US"/>
        </a:p>
      </dgm:t>
    </dgm:pt>
    <dgm:pt modelId="{A1338F6F-9B81-4DB4-B521-47AE88B0CB04}" type="parTrans" cxnId="{67648D33-59B7-430A-8E10-6645F3D07316}">
      <dgm:prSet/>
      <dgm:spPr/>
      <dgm:t>
        <a:bodyPr/>
        <a:lstStyle/>
        <a:p>
          <a:endParaRPr lang="en-US"/>
        </a:p>
      </dgm:t>
    </dgm:pt>
    <dgm:pt modelId="{52E9AC4D-98DC-49D3-ACB5-982EC2D8B0AC}" type="sibTrans" cxnId="{67648D33-59B7-430A-8E10-6645F3D07316}">
      <dgm:prSet/>
      <dgm:spPr/>
      <dgm:t>
        <a:bodyPr/>
        <a:lstStyle/>
        <a:p>
          <a:endParaRPr lang="en-US"/>
        </a:p>
      </dgm:t>
    </dgm:pt>
    <dgm:pt modelId="{339D9A80-C2C1-4BEF-B131-7F4399250EAA}">
      <dgm:prSet/>
      <dgm:spPr/>
      <dgm:t>
        <a:bodyPr/>
        <a:lstStyle/>
        <a:p>
          <a:r>
            <a:rPr lang="fr-FR"/>
            <a:t>Stages décalés</a:t>
          </a:r>
          <a:endParaRPr lang="en-US"/>
        </a:p>
      </dgm:t>
    </dgm:pt>
    <dgm:pt modelId="{01AA3357-88DF-454A-8EF3-86771155D3AB}" type="parTrans" cxnId="{AEB4E2B0-EC99-455D-84B7-71C2865BCDFC}">
      <dgm:prSet/>
      <dgm:spPr/>
      <dgm:t>
        <a:bodyPr/>
        <a:lstStyle/>
        <a:p>
          <a:endParaRPr lang="en-US"/>
        </a:p>
      </dgm:t>
    </dgm:pt>
    <dgm:pt modelId="{EC54AFEF-BFEC-408C-9B64-571BEC33160F}" type="sibTrans" cxnId="{AEB4E2B0-EC99-455D-84B7-71C2865BCDFC}">
      <dgm:prSet/>
      <dgm:spPr/>
      <dgm:t>
        <a:bodyPr/>
        <a:lstStyle/>
        <a:p>
          <a:endParaRPr lang="en-US"/>
        </a:p>
      </dgm:t>
    </dgm:pt>
    <dgm:pt modelId="{524DADFF-4201-41F3-A35F-7A63B8AB29DD}">
      <dgm:prSet/>
      <dgm:spPr/>
      <dgm:t>
        <a:bodyPr/>
        <a:lstStyle/>
        <a:p>
          <a:r>
            <a:rPr lang="en-US"/>
            <a:t>Gardes</a:t>
          </a:r>
        </a:p>
      </dgm:t>
    </dgm:pt>
    <dgm:pt modelId="{02C8C077-97EA-4EA8-96F3-7186A91B8F5F}" type="parTrans" cxnId="{3772026F-EE3F-4DAF-9608-E57595F74433}">
      <dgm:prSet/>
      <dgm:spPr/>
      <dgm:t>
        <a:bodyPr/>
        <a:lstStyle/>
        <a:p>
          <a:endParaRPr lang="en-US"/>
        </a:p>
      </dgm:t>
    </dgm:pt>
    <dgm:pt modelId="{A6AFC556-6AB2-4B6A-A4D6-EDB3C7CC0AFE}" type="sibTrans" cxnId="{3772026F-EE3F-4DAF-9608-E57595F74433}">
      <dgm:prSet/>
      <dgm:spPr/>
      <dgm:t>
        <a:bodyPr/>
        <a:lstStyle/>
        <a:p>
          <a:endParaRPr lang="en-US"/>
        </a:p>
      </dgm:t>
    </dgm:pt>
    <dgm:pt modelId="{0D8A5BCD-F769-0D4E-99AC-2F8EAF1E9150}" type="pres">
      <dgm:prSet presAssocID="{81817577-EC5C-44D9-BC2D-2625513BD0E5}" presName="vert0" presStyleCnt="0">
        <dgm:presLayoutVars>
          <dgm:dir/>
          <dgm:animOne val="branch"/>
          <dgm:animLvl val="lvl"/>
        </dgm:presLayoutVars>
      </dgm:prSet>
      <dgm:spPr/>
    </dgm:pt>
    <dgm:pt modelId="{DE31EAD3-37E5-034D-88D5-EB942CEDC4D8}" type="pres">
      <dgm:prSet presAssocID="{802255D0-56BC-4FCB-BE8D-1B68736CC679}" presName="thickLine" presStyleLbl="alignNode1" presStyleIdx="0" presStyleCnt="6"/>
      <dgm:spPr/>
    </dgm:pt>
    <dgm:pt modelId="{98442556-B733-F148-865A-E9002D06AC13}" type="pres">
      <dgm:prSet presAssocID="{802255D0-56BC-4FCB-BE8D-1B68736CC679}" presName="horz1" presStyleCnt="0"/>
      <dgm:spPr/>
    </dgm:pt>
    <dgm:pt modelId="{DCFBB667-8EEA-2044-8B6A-71B1B6E08FEA}" type="pres">
      <dgm:prSet presAssocID="{802255D0-56BC-4FCB-BE8D-1B68736CC679}" presName="tx1" presStyleLbl="revTx" presStyleIdx="0" presStyleCnt="6"/>
      <dgm:spPr/>
    </dgm:pt>
    <dgm:pt modelId="{19D152B2-9685-A64A-AA23-2C63DE15383D}" type="pres">
      <dgm:prSet presAssocID="{802255D0-56BC-4FCB-BE8D-1B68736CC679}" presName="vert1" presStyleCnt="0"/>
      <dgm:spPr/>
    </dgm:pt>
    <dgm:pt modelId="{88FB790D-F0EE-3349-87D7-77D83270C20E}" type="pres">
      <dgm:prSet presAssocID="{54EE07D4-1C7F-46C2-9410-38FA1AF4E1E5}" presName="thickLine" presStyleLbl="alignNode1" presStyleIdx="1" presStyleCnt="6"/>
      <dgm:spPr/>
    </dgm:pt>
    <dgm:pt modelId="{79415B3F-3C25-A14C-A005-B2DFDA78623E}" type="pres">
      <dgm:prSet presAssocID="{54EE07D4-1C7F-46C2-9410-38FA1AF4E1E5}" presName="horz1" presStyleCnt="0"/>
      <dgm:spPr/>
    </dgm:pt>
    <dgm:pt modelId="{B0C5343D-D971-6F4D-A3F5-C0D6784F1BA6}" type="pres">
      <dgm:prSet presAssocID="{54EE07D4-1C7F-46C2-9410-38FA1AF4E1E5}" presName="tx1" presStyleLbl="revTx" presStyleIdx="1" presStyleCnt="6"/>
      <dgm:spPr/>
    </dgm:pt>
    <dgm:pt modelId="{EF44B39C-3A1C-CE4B-99C1-AA8D96334C91}" type="pres">
      <dgm:prSet presAssocID="{54EE07D4-1C7F-46C2-9410-38FA1AF4E1E5}" presName="vert1" presStyleCnt="0"/>
      <dgm:spPr/>
    </dgm:pt>
    <dgm:pt modelId="{71324C65-0FF1-BA40-AA74-1D8967B9F59F}" type="pres">
      <dgm:prSet presAssocID="{5A4E34B1-A6D1-4C71-803A-7537EE30D460}" presName="thickLine" presStyleLbl="alignNode1" presStyleIdx="2" presStyleCnt="6"/>
      <dgm:spPr/>
    </dgm:pt>
    <dgm:pt modelId="{39288F13-CD7C-A842-BA1A-EE22C95AB7C8}" type="pres">
      <dgm:prSet presAssocID="{5A4E34B1-A6D1-4C71-803A-7537EE30D460}" presName="horz1" presStyleCnt="0"/>
      <dgm:spPr/>
    </dgm:pt>
    <dgm:pt modelId="{673B5BA4-7D8D-764F-886C-90E0A77BA157}" type="pres">
      <dgm:prSet presAssocID="{5A4E34B1-A6D1-4C71-803A-7537EE30D460}" presName="tx1" presStyleLbl="revTx" presStyleIdx="2" presStyleCnt="6"/>
      <dgm:spPr/>
    </dgm:pt>
    <dgm:pt modelId="{FA64D511-2941-2546-A4C0-BD94321D8173}" type="pres">
      <dgm:prSet presAssocID="{5A4E34B1-A6D1-4C71-803A-7537EE30D460}" presName="vert1" presStyleCnt="0"/>
      <dgm:spPr/>
    </dgm:pt>
    <dgm:pt modelId="{52BCD88B-AEFD-B744-9905-50206DB666AA}" type="pres">
      <dgm:prSet presAssocID="{5F44FD6E-01BD-445C-B0DD-DA1CDDAB64C2}" presName="thickLine" presStyleLbl="alignNode1" presStyleIdx="3" presStyleCnt="6"/>
      <dgm:spPr/>
    </dgm:pt>
    <dgm:pt modelId="{36677FE3-660A-3E4D-A8E8-BD818A10D02E}" type="pres">
      <dgm:prSet presAssocID="{5F44FD6E-01BD-445C-B0DD-DA1CDDAB64C2}" presName="horz1" presStyleCnt="0"/>
      <dgm:spPr/>
    </dgm:pt>
    <dgm:pt modelId="{D7C55DFC-D274-DC41-B54C-1FB3BF4983F5}" type="pres">
      <dgm:prSet presAssocID="{5F44FD6E-01BD-445C-B0DD-DA1CDDAB64C2}" presName="tx1" presStyleLbl="revTx" presStyleIdx="3" presStyleCnt="6"/>
      <dgm:spPr/>
    </dgm:pt>
    <dgm:pt modelId="{23688FA0-2F3D-AA47-9655-DCB98C4C3F75}" type="pres">
      <dgm:prSet presAssocID="{5F44FD6E-01BD-445C-B0DD-DA1CDDAB64C2}" presName="vert1" presStyleCnt="0"/>
      <dgm:spPr/>
    </dgm:pt>
    <dgm:pt modelId="{E4DD6F16-D070-4D4A-BD66-3C8676110F35}" type="pres">
      <dgm:prSet presAssocID="{339D9A80-C2C1-4BEF-B131-7F4399250EAA}" presName="thickLine" presStyleLbl="alignNode1" presStyleIdx="4" presStyleCnt="6"/>
      <dgm:spPr/>
    </dgm:pt>
    <dgm:pt modelId="{2D365C1C-24A6-A843-881B-99D8DE214FED}" type="pres">
      <dgm:prSet presAssocID="{339D9A80-C2C1-4BEF-B131-7F4399250EAA}" presName="horz1" presStyleCnt="0"/>
      <dgm:spPr/>
    </dgm:pt>
    <dgm:pt modelId="{921C0497-5536-2047-BC84-EC6793F6C366}" type="pres">
      <dgm:prSet presAssocID="{339D9A80-C2C1-4BEF-B131-7F4399250EAA}" presName="tx1" presStyleLbl="revTx" presStyleIdx="4" presStyleCnt="6"/>
      <dgm:spPr/>
    </dgm:pt>
    <dgm:pt modelId="{B1943D32-259E-6745-8EFF-F6233DBDDBAE}" type="pres">
      <dgm:prSet presAssocID="{339D9A80-C2C1-4BEF-B131-7F4399250EAA}" presName="vert1" presStyleCnt="0"/>
      <dgm:spPr/>
    </dgm:pt>
    <dgm:pt modelId="{2C26C29F-6655-4C4E-811A-A4B719265530}" type="pres">
      <dgm:prSet presAssocID="{524DADFF-4201-41F3-A35F-7A63B8AB29DD}" presName="thickLine" presStyleLbl="alignNode1" presStyleIdx="5" presStyleCnt="6"/>
      <dgm:spPr/>
    </dgm:pt>
    <dgm:pt modelId="{00A53310-5799-BE4C-B6A4-76201351CE26}" type="pres">
      <dgm:prSet presAssocID="{524DADFF-4201-41F3-A35F-7A63B8AB29DD}" presName="horz1" presStyleCnt="0"/>
      <dgm:spPr/>
    </dgm:pt>
    <dgm:pt modelId="{B2E4AC18-5E79-7F42-9645-395F32BF3453}" type="pres">
      <dgm:prSet presAssocID="{524DADFF-4201-41F3-A35F-7A63B8AB29DD}" presName="tx1" presStyleLbl="revTx" presStyleIdx="5" presStyleCnt="6"/>
      <dgm:spPr/>
    </dgm:pt>
    <dgm:pt modelId="{0EAD1F83-F5C8-A143-A42F-69BA49338599}" type="pres">
      <dgm:prSet presAssocID="{524DADFF-4201-41F3-A35F-7A63B8AB29DD}" presName="vert1" presStyleCnt="0"/>
      <dgm:spPr/>
    </dgm:pt>
  </dgm:ptLst>
  <dgm:cxnLst>
    <dgm:cxn modelId="{E91BEE0D-2DE8-E24F-8391-E0FB8E425F31}" type="presOf" srcId="{81817577-EC5C-44D9-BC2D-2625513BD0E5}" destId="{0D8A5BCD-F769-0D4E-99AC-2F8EAF1E9150}" srcOrd="0" destOrd="0" presId="urn:microsoft.com/office/officeart/2008/layout/LinedList"/>
    <dgm:cxn modelId="{67648D33-59B7-430A-8E10-6645F3D07316}" srcId="{81817577-EC5C-44D9-BC2D-2625513BD0E5}" destId="{5F44FD6E-01BD-445C-B0DD-DA1CDDAB64C2}" srcOrd="3" destOrd="0" parTransId="{A1338F6F-9B81-4DB4-B521-47AE88B0CB04}" sibTransId="{52E9AC4D-98DC-49D3-ACB5-982EC2D8B0AC}"/>
    <dgm:cxn modelId="{E660CD3E-A478-4D1C-8AFF-6E1F3BFE230F}" srcId="{81817577-EC5C-44D9-BC2D-2625513BD0E5}" destId="{802255D0-56BC-4FCB-BE8D-1B68736CC679}" srcOrd="0" destOrd="0" parTransId="{1E81F3B3-55B9-4BB4-89A3-2E02FE37DC66}" sibTransId="{001DFF26-8504-4142-A029-B430809615EC}"/>
    <dgm:cxn modelId="{F1269F3F-AA2D-4D0F-9846-00D3C8488FD5}" srcId="{81817577-EC5C-44D9-BC2D-2625513BD0E5}" destId="{5A4E34B1-A6D1-4C71-803A-7537EE30D460}" srcOrd="2" destOrd="0" parTransId="{BF66C926-1BEC-46F2-98F0-B3AE2F13337F}" sibTransId="{68BFC34C-89E5-43C0-B9E1-AB45354E755D}"/>
    <dgm:cxn modelId="{1861114B-11DF-B148-8332-B6B37D8140D5}" type="presOf" srcId="{339D9A80-C2C1-4BEF-B131-7F4399250EAA}" destId="{921C0497-5536-2047-BC84-EC6793F6C366}" srcOrd="0" destOrd="0" presId="urn:microsoft.com/office/officeart/2008/layout/LinedList"/>
    <dgm:cxn modelId="{DE75C263-0E32-FB46-A3D5-9BD78F8BC379}" type="presOf" srcId="{802255D0-56BC-4FCB-BE8D-1B68736CC679}" destId="{DCFBB667-8EEA-2044-8B6A-71B1B6E08FEA}" srcOrd="0" destOrd="0" presId="urn:microsoft.com/office/officeart/2008/layout/LinedList"/>
    <dgm:cxn modelId="{D96C916D-78F4-B248-BCC1-96F9A4175D8D}" type="presOf" srcId="{5F44FD6E-01BD-445C-B0DD-DA1CDDAB64C2}" destId="{D7C55DFC-D274-DC41-B54C-1FB3BF4983F5}" srcOrd="0" destOrd="0" presId="urn:microsoft.com/office/officeart/2008/layout/LinedList"/>
    <dgm:cxn modelId="{3772026F-EE3F-4DAF-9608-E57595F74433}" srcId="{81817577-EC5C-44D9-BC2D-2625513BD0E5}" destId="{524DADFF-4201-41F3-A35F-7A63B8AB29DD}" srcOrd="5" destOrd="0" parTransId="{02C8C077-97EA-4EA8-96F3-7186A91B8F5F}" sibTransId="{A6AFC556-6AB2-4B6A-A4D6-EDB3C7CC0AFE}"/>
    <dgm:cxn modelId="{D9497A7F-FC2D-3742-A673-E5D949C5AD1C}" type="presOf" srcId="{524DADFF-4201-41F3-A35F-7A63B8AB29DD}" destId="{B2E4AC18-5E79-7F42-9645-395F32BF3453}" srcOrd="0" destOrd="0" presId="urn:microsoft.com/office/officeart/2008/layout/LinedList"/>
    <dgm:cxn modelId="{6261CB98-96D6-8F4E-B798-AC1B07AA86CE}" type="presOf" srcId="{54EE07D4-1C7F-46C2-9410-38FA1AF4E1E5}" destId="{B0C5343D-D971-6F4D-A3F5-C0D6784F1BA6}" srcOrd="0" destOrd="0" presId="urn:microsoft.com/office/officeart/2008/layout/LinedList"/>
    <dgm:cxn modelId="{AEB4E2B0-EC99-455D-84B7-71C2865BCDFC}" srcId="{81817577-EC5C-44D9-BC2D-2625513BD0E5}" destId="{339D9A80-C2C1-4BEF-B131-7F4399250EAA}" srcOrd="4" destOrd="0" parTransId="{01AA3357-88DF-454A-8EF3-86771155D3AB}" sibTransId="{EC54AFEF-BFEC-408C-9B64-571BEC33160F}"/>
    <dgm:cxn modelId="{01D9E4B0-054D-4388-971F-3D4D62BDEB0D}" srcId="{81817577-EC5C-44D9-BC2D-2625513BD0E5}" destId="{54EE07D4-1C7F-46C2-9410-38FA1AF4E1E5}" srcOrd="1" destOrd="0" parTransId="{7C0D5FB7-0252-42C1-9AC0-E1CF294E10D2}" sibTransId="{1B9D17D5-9B9D-4FD4-AE5C-6328A1AC7D3E}"/>
    <dgm:cxn modelId="{822D26DB-E4A7-0048-B4EC-C4A02AD5FF5C}" type="presOf" srcId="{5A4E34B1-A6D1-4C71-803A-7537EE30D460}" destId="{673B5BA4-7D8D-764F-886C-90E0A77BA157}" srcOrd="0" destOrd="0" presId="urn:microsoft.com/office/officeart/2008/layout/LinedList"/>
    <dgm:cxn modelId="{84AF9D2A-252D-6D45-A560-FF16D38B2592}" type="presParOf" srcId="{0D8A5BCD-F769-0D4E-99AC-2F8EAF1E9150}" destId="{DE31EAD3-37E5-034D-88D5-EB942CEDC4D8}" srcOrd="0" destOrd="0" presId="urn:microsoft.com/office/officeart/2008/layout/LinedList"/>
    <dgm:cxn modelId="{3BDF2655-D3F7-D647-B3AD-7807F727692D}" type="presParOf" srcId="{0D8A5BCD-F769-0D4E-99AC-2F8EAF1E9150}" destId="{98442556-B733-F148-865A-E9002D06AC13}" srcOrd="1" destOrd="0" presId="urn:microsoft.com/office/officeart/2008/layout/LinedList"/>
    <dgm:cxn modelId="{DE36E3C2-EF9C-9449-A18B-CE1D5F5A4078}" type="presParOf" srcId="{98442556-B733-F148-865A-E9002D06AC13}" destId="{DCFBB667-8EEA-2044-8B6A-71B1B6E08FEA}" srcOrd="0" destOrd="0" presId="urn:microsoft.com/office/officeart/2008/layout/LinedList"/>
    <dgm:cxn modelId="{DE522093-7DE3-A44B-8F8F-21DF392B5BC1}" type="presParOf" srcId="{98442556-B733-F148-865A-E9002D06AC13}" destId="{19D152B2-9685-A64A-AA23-2C63DE15383D}" srcOrd="1" destOrd="0" presId="urn:microsoft.com/office/officeart/2008/layout/LinedList"/>
    <dgm:cxn modelId="{FC8D344D-3825-F54D-8C02-5FADAF9DB714}" type="presParOf" srcId="{0D8A5BCD-F769-0D4E-99AC-2F8EAF1E9150}" destId="{88FB790D-F0EE-3349-87D7-77D83270C20E}" srcOrd="2" destOrd="0" presId="urn:microsoft.com/office/officeart/2008/layout/LinedList"/>
    <dgm:cxn modelId="{96B69256-F98C-5C4A-819D-5A0D08019194}" type="presParOf" srcId="{0D8A5BCD-F769-0D4E-99AC-2F8EAF1E9150}" destId="{79415B3F-3C25-A14C-A005-B2DFDA78623E}" srcOrd="3" destOrd="0" presId="urn:microsoft.com/office/officeart/2008/layout/LinedList"/>
    <dgm:cxn modelId="{E7B8F938-E58D-BA4C-8F49-FFE1A193C9AB}" type="presParOf" srcId="{79415B3F-3C25-A14C-A005-B2DFDA78623E}" destId="{B0C5343D-D971-6F4D-A3F5-C0D6784F1BA6}" srcOrd="0" destOrd="0" presId="urn:microsoft.com/office/officeart/2008/layout/LinedList"/>
    <dgm:cxn modelId="{86178E33-8A55-0F44-A24C-31470C9BB0F2}" type="presParOf" srcId="{79415B3F-3C25-A14C-A005-B2DFDA78623E}" destId="{EF44B39C-3A1C-CE4B-99C1-AA8D96334C91}" srcOrd="1" destOrd="0" presId="urn:microsoft.com/office/officeart/2008/layout/LinedList"/>
    <dgm:cxn modelId="{799CC177-06EC-F94B-81FB-B0A4CCBC8A3E}" type="presParOf" srcId="{0D8A5BCD-F769-0D4E-99AC-2F8EAF1E9150}" destId="{71324C65-0FF1-BA40-AA74-1D8967B9F59F}" srcOrd="4" destOrd="0" presId="urn:microsoft.com/office/officeart/2008/layout/LinedList"/>
    <dgm:cxn modelId="{2C227A16-2166-5E40-B06F-BB1050F34775}" type="presParOf" srcId="{0D8A5BCD-F769-0D4E-99AC-2F8EAF1E9150}" destId="{39288F13-CD7C-A842-BA1A-EE22C95AB7C8}" srcOrd="5" destOrd="0" presId="urn:microsoft.com/office/officeart/2008/layout/LinedList"/>
    <dgm:cxn modelId="{760FDAC3-EFCC-BC4C-8E53-6232A54DC08E}" type="presParOf" srcId="{39288F13-CD7C-A842-BA1A-EE22C95AB7C8}" destId="{673B5BA4-7D8D-764F-886C-90E0A77BA157}" srcOrd="0" destOrd="0" presId="urn:microsoft.com/office/officeart/2008/layout/LinedList"/>
    <dgm:cxn modelId="{EF8140FD-8F7B-864B-83A5-A38E51ABB38D}" type="presParOf" srcId="{39288F13-CD7C-A842-BA1A-EE22C95AB7C8}" destId="{FA64D511-2941-2546-A4C0-BD94321D8173}" srcOrd="1" destOrd="0" presId="urn:microsoft.com/office/officeart/2008/layout/LinedList"/>
    <dgm:cxn modelId="{50E3835B-8BB3-DF4C-AA92-253261CB1421}" type="presParOf" srcId="{0D8A5BCD-F769-0D4E-99AC-2F8EAF1E9150}" destId="{52BCD88B-AEFD-B744-9905-50206DB666AA}" srcOrd="6" destOrd="0" presId="urn:microsoft.com/office/officeart/2008/layout/LinedList"/>
    <dgm:cxn modelId="{7ACEE572-4EBF-5645-9A14-90078365D8D8}" type="presParOf" srcId="{0D8A5BCD-F769-0D4E-99AC-2F8EAF1E9150}" destId="{36677FE3-660A-3E4D-A8E8-BD818A10D02E}" srcOrd="7" destOrd="0" presId="urn:microsoft.com/office/officeart/2008/layout/LinedList"/>
    <dgm:cxn modelId="{9B24878E-CE3D-E54E-A177-AAD3B8A90B25}" type="presParOf" srcId="{36677FE3-660A-3E4D-A8E8-BD818A10D02E}" destId="{D7C55DFC-D274-DC41-B54C-1FB3BF4983F5}" srcOrd="0" destOrd="0" presId="urn:microsoft.com/office/officeart/2008/layout/LinedList"/>
    <dgm:cxn modelId="{286DB155-E5FA-894D-A415-3FCF36D4F1EC}" type="presParOf" srcId="{36677FE3-660A-3E4D-A8E8-BD818A10D02E}" destId="{23688FA0-2F3D-AA47-9655-DCB98C4C3F75}" srcOrd="1" destOrd="0" presId="urn:microsoft.com/office/officeart/2008/layout/LinedList"/>
    <dgm:cxn modelId="{A5D06AB1-28F8-9C40-A72D-C24D087CB65D}" type="presParOf" srcId="{0D8A5BCD-F769-0D4E-99AC-2F8EAF1E9150}" destId="{E4DD6F16-D070-4D4A-BD66-3C8676110F35}" srcOrd="8" destOrd="0" presId="urn:microsoft.com/office/officeart/2008/layout/LinedList"/>
    <dgm:cxn modelId="{F5C43B61-219D-4D4B-AF9F-E831D74FC143}" type="presParOf" srcId="{0D8A5BCD-F769-0D4E-99AC-2F8EAF1E9150}" destId="{2D365C1C-24A6-A843-881B-99D8DE214FED}" srcOrd="9" destOrd="0" presId="urn:microsoft.com/office/officeart/2008/layout/LinedList"/>
    <dgm:cxn modelId="{4F0622E6-56C0-A54A-BD05-D33B42A6C9E5}" type="presParOf" srcId="{2D365C1C-24A6-A843-881B-99D8DE214FED}" destId="{921C0497-5536-2047-BC84-EC6793F6C366}" srcOrd="0" destOrd="0" presId="urn:microsoft.com/office/officeart/2008/layout/LinedList"/>
    <dgm:cxn modelId="{37F50D5B-C3B7-6F4D-8965-2F6188065C1C}" type="presParOf" srcId="{2D365C1C-24A6-A843-881B-99D8DE214FED}" destId="{B1943D32-259E-6745-8EFF-F6233DBDDBAE}" srcOrd="1" destOrd="0" presId="urn:microsoft.com/office/officeart/2008/layout/LinedList"/>
    <dgm:cxn modelId="{64B5C2BD-8A59-DB4C-8679-7CEEA5F8B5B9}" type="presParOf" srcId="{0D8A5BCD-F769-0D4E-99AC-2F8EAF1E9150}" destId="{2C26C29F-6655-4C4E-811A-A4B719265530}" srcOrd="10" destOrd="0" presId="urn:microsoft.com/office/officeart/2008/layout/LinedList"/>
    <dgm:cxn modelId="{AA6F0969-A888-674F-A7EA-D6D72C1CA93A}" type="presParOf" srcId="{0D8A5BCD-F769-0D4E-99AC-2F8EAF1E9150}" destId="{00A53310-5799-BE4C-B6A4-76201351CE26}" srcOrd="11" destOrd="0" presId="urn:microsoft.com/office/officeart/2008/layout/LinedList"/>
    <dgm:cxn modelId="{DF5AD1DF-0804-2F4B-8A39-F35D11F669FA}" type="presParOf" srcId="{00A53310-5799-BE4C-B6A4-76201351CE26}" destId="{B2E4AC18-5E79-7F42-9645-395F32BF3453}" srcOrd="0" destOrd="0" presId="urn:microsoft.com/office/officeart/2008/layout/LinedList"/>
    <dgm:cxn modelId="{9911DEC8-C3BD-5C43-B9FD-193160A10BB5}" type="presParOf" srcId="{00A53310-5799-BE4C-B6A4-76201351CE26}" destId="{0EAD1F83-F5C8-A143-A42F-69BA4933859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89AA5-7146-224B-BF85-A61CA6BC722F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29535C1-31C8-AD44-BCD6-3151CE07AB4A}">
      <dgm:prSet phldrT="[Texte]" custT="1"/>
      <dgm:spPr>
        <a:solidFill>
          <a:srgbClr val="FF0000"/>
        </a:solidFill>
      </dgm:spPr>
      <dgm:t>
        <a:bodyPr/>
        <a:lstStyle/>
        <a:p>
          <a:r>
            <a:rPr lang="fr-FR" sz="1800" b="1" dirty="0"/>
            <a:t>Dr Junior décalé : Mai à Avril n+1 </a:t>
          </a:r>
        </a:p>
      </dgm:t>
    </dgm:pt>
    <dgm:pt modelId="{72436A9A-A426-9C4B-BD38-5ED7055AC571}" type="parTrans" cxnId="{846F0661-1753-D549-ADB7-49F3D3515AEB}">
      <dgm:prSet/>
      <dgm:spPr/>
      <dgm:t>
        <a:bodyPr/>
        <a:lstStyle/>
        <a:p>
          <a:endParaRPr lang="fr-FR"/>
        </a:p>
      </dgm:t>
    </dgm:pt>
    <dgm:pt modelId="{79331DBE-42B7-7542-927F-C3273E4F5198}" type="sibTrans" cxnId="{846F0661-1753-D549-ADB7-49F3D3515AEB}">
      <dgm:prSet/>
      <dgm:spPr/>
      <dgm:t>
        <a:bodyPr/>
        <a:lstStyle/>
        <a:p>
          <a:endParaRPr lang="fr-FR"/>
        </a:p>
      </dgm:t>
    </dgm:pt>
    <dgm:pt modelId="{183A2876-AE36-C943-A64D-A3F011C44ABE}">
      <dgm:prSet phldrT="[Texte]" custT="1"/>
      <dgm:spPr>
        <a:solidFill>
          <a:srgbClr val="92D050"/>
        </a:solidFill>
      </dgm:spPr>
      <dgm:t>
        <a:bodyPr/>
        <a:lstStyle/>
        <a:p>
          <a:r>
            <a:rPr lang="fr-FR" sz="1800" b="1" dirty="0"/>
            <a:t>Interne Phase II.    Novembre - Avril</a:t>
          </a:r>
        </a:p>
      </dgm:t>
    </dgm:pt>
    <dgm:pt modelId="{D134CE7B-E9F5-B242-9347-6BE98FB50A23}" type="parTrans" cxnId="{AED7E036-CAA2-6341-9B90-C19AE3A49D86}">
      <dgm:prSet/>
      <dgm:spPr/>
      <dgm:t>
        <a:bodyPr/>
        <a:lstStyle/>
        <a:p>
          <a:endParaRPr lang="fr-FR"/>
        </a:p>
      </dgm:t>
    </dgm:pt>
    <dgm:pt modelId="{EAC648E7-5B28-1248-A560-C65DC0D1683B}" type="sibTrans" cxnId="{AED7E036-CAA2-6341-9B90-C19AE3A49D86}">
      <dgm:prSet/>
      <dgm:spPr/>
      <dgm:t>
        <a:bodyPr/>
        <a:lstStyle/>
        <a:p>
          <a:endParaRPr lang="fr-FR"/>
        </a:p>
      </dgm:t>
    </dgm:pt>
    <dgm:pt modelId="{65005CAF-48ED-D944-846E-6B212441D3C4}">
      <dgm:prSet phldrT="[Texte]" custT="1"/>
      <dgm:spPr/>
      <dgm:t>
        <a:bodyPr/>
        <a:lstStyle/>
        <a:p>
          <a:r>
            <a:rPr lang="fr-FR" sz="1800" b="1" dirty="0"/>
            <a:t>Dr Junior Poste Supplémentaire                           </a:t>
          </a:r>
          <a:r>
            <a:rPr lang="fr-FR" sz="1800" b="1" dirty="0" err="1"/>
            <a:t>Nov</a:t>
          </a:r>
          <a:r>
            <a:rPr lang="fr-FR" sz="1800" b="1" dirty="0"/>
            <a:t> n+1 – </a:t>
          </a:r>
          <a:r>
            <a:rPr lang="fr-FR" sz="1800" b="1" dirty="0" err="1"/>
            <a:t>Nov</a:t>
          </a:r>
          <a:r>
            <a:rPr lang="fr-FR" sz="1800" b="1" dirty="0"/>
            <a:t> n+2</a:t>
          </a:r>
        </a:p>
      </dgm:t>
    </dgm:pt>
    <dgm:pt modelId="{23321230-0325-A14C-94B2-163E21088544}" type="parTrans" cxnId="{9A7AA257-C669-634C-8E6E-DCE6D95D4EA8}">
      <dgm:prSet/>
      <dgm:spPr/>
      <dgm:t>
        <a:bodyPr/>
        <a:lstStyle/>
        <a:p>
          <a:endParaRPr lang="fr-FR"/>
        </a:p>
      </dgm:t>
    </dgm:pt>
    <dgm:pt modelId="{3D2DB953-ABD0-AD4F-8F61-A02706D12B03}" type="sibTrans" cxnId="{9A7AA257-C669-634C-8E6E-DCE6D95D4EA8}">
      <dgm:prSet/>
      <dgm:spPr/>
      <dgm:t>
        <a:bodyPr/>
        <a:lstStyle/>
        <a:p>
          <a:endParaRPr lang="fr-FR"/>
        </a:p>
      </dgm:t>
    </dgm:pt>
    <dgm:pt modelId="{2DA30DD0-4465-2A48-B4E3-EAA2A644614F}" type="pres">
      <dgm:prSet presAssocID="{6E489AA5-7146-224B-BF85-A61CA6BC722F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68B962C-4271-5F48-B0F5-9E3EDE347953}" type="pres">
      <dgm:prSet presAssocID="{429535C1-31C8-AD44-BCD6-3151CE07AB4A}" presName="parentText1" presStyleLbl="node1" presStyleIdx="0" presStyleCnt="3" custScaleX="38516" custScaleY="73733" custLinFactNeighborX="19909" custLinFactNeighborY="39481">
        <dgm:presLayoutVars>
          <dgm:chMax/>
          <dgm:chPref val="3"/>
          <dgm:bulletEnabled val="1"/>
        </dgm:presLayoutVars>
      </dgm:prSet>
      <dgm:spPr/>
    </dgm:pt>
    <dgm:pt modelId="{FF950326-F0F0-4D42-B527-F8AB0CB55DAE}" type="pres">
      <dgm:prSet presAssocID="{183A2876-AE36-C943-A64D-A3F011C44ABE}" presName="parentText2" presStyleLbl="node1" presStyleIdx="1" presStyleCnt="3" custFlipHor="0" custScaleX="46301" custScaleY="81119" custLinFactNeighborX="-54804" custLinFactNeighborY="5240">
        <dgm:presLayoutVars>
          <dgm:chMax/>
          <dgm:chPref val="3"/>
          <dgm:bulletEnabled val="1"/>
        </dgm:presLayoutVars>
      </dgm:prSet>
      <dgm:spPr/>
    </dgm:pt>
    <dgm:pt modelId="{CAE9B162-42FC-134D-A241-6ADFC5957E09}" type="pres">
      <dgm:prSet presAssocID="{65005CAF-48ED-D944-846E-6B212441D3C4}" presName="parentText3" presStyleLbl="node1" presStyleIdx="2" presStyleCnt="3" custScaleX="132741" custScaleY="77337" custLinFactNeighborX="30190" custLinFactNeighborY="24388">
        <dgm:presLayoutVars>
          <dgm:chMax/>
          <dgm:chPref val="3"/>
          <dgm:bulletEnabled val="1"/>
        </dgm:presLayoutVars>
      </dgm:prSet>
      <dgm:spPr/>
    </dgm:pt>
  </dgm:ptLst>
  <dgm:cxnLst>
    <dgm:cxn modelId="{C1BB5A08-6965-D943-B770-48414F63C390}" type="presOf" srcId="{429535C1-31C8-AD44-BCD6-3151CE07AB4A}" destId="{068B962C-4271-5F48-B0F5-9E3EDE347953}" srcOrd="0" destOrd="0" presId="urn:microsoft.com/office/officeart/2009/3/layout/IncreasingArrowsProcess"/>
    <dgm:cxn modelId="{C78FDF36-4DD1-F34C-8AEE-8ABAC37BEACB}" type="presOf" srcId="{6E489AA5-7146-224B-BF85-A61CA6BC722F}" destId="{2DA30DD0-4465-2A48-B4E3-EAA2A644614F}" srcOrd="0" destOrd="0" presId="urn:microsoft.com/office/officeart/2009/3/layout/IncreasingArrowsProcess"/>
    <dgm:cxn modelId="{AED7E036-CAA2-6341-9B90-C19AE3A49D86}" srcId="{6E489AA5-7146-224B-BF85-A61CA6BC722F}" destId="{183A2876-AE36-C943-A64D-A3F011C44ABE}" srcOrd="1" destOrd="0" parTransId="{D134CE7B-E9F5-B242-9347-6BE98FB50A23}" sibTransId="{EAC648E7-5B28-1248-A560-C65DC0D1683B}"/>
    <dgm:cxn modelId="{25DEEA41-2B7B-7248-A533-0C9C5CE7366F}" type="presOf" srcId="{65005CAF-48ED-D944-846E-6B212441D3C4}" destId="{CAE9B162-42FC-134D-A241-6ADFC5957E09}" srcOrd="0" destOrd="0" presId="urn:microsoft.com/office/officeart/2009/3/layout/IncreasingArrowsProcess"/>
    <dgm:cxn modelId="{9A7AA257-C669-634C-8E6E-DCE6D95D4EA8}" srcId="{6E489AA5-7146-224B-BF85-A61CA6BC722F}" destId="{65005CAF-48ED-D944-846E-6B212441D3C4}" srcOrd="2" destOrd="0" parTransId="{23321230-0325-A14C-94B2-163E21088544}" sibTransId="{3D2DB953-ABD0-AD4F-8F61-A02706D12B03}"/>
    <dgm:cxn modelId="{846F0661-1753-D549-ADB7-49F3D3515AEB}" srcId="{6E489AA5-7146-224B-BF85-A61CA6BC722F}" destId="{429535C1-31C8-AD44-BCD6-3151CE07AB4A}" srcOrd="0" destOrd="0" parTransId="{72436A9A-A426-9C4B-BD38-5ED7055AC571}" sibTransId="{79331DBE-42B7-7542-927F-C3273E4F5198}"/>
    <dgm:cxn modelId="{104051FB-FB71-6046-B71F-6B3D11DD1E40}" type="presOf" srcId="{183A2876-AE36-C943-A64D-A3F011C44ABE}" destId="{FF950326-F0F0-4D42-B527-F8AB0CB55DAE}" srcOrd="0" destOrd="0" presId="urn:microsoft.com/office/officeart/2009/3/layout/IncreasingArrowsProcess"/>
    <dgm:cxn modelId="{0B3B87E3-9113-C643-85D2-38AFEE857386}" type="presParOf" srcId="{2DA30DD0-4465-2A48-B4E3-EAA2A644614F}" destId="{068B962C-4271-5F48-B0F5-9E3EDE347953}" srcOrd="0" destOrd="0" presId="urn:microsoft.com/office/officeart/2009/3/layout/IncreasingArrowsProcess"/>
    <dgm:cxn modelId="{C41C55A5-8DCE-1344-8BE6-C7018BB10896}" type="presParOf" srcId="{2DA30DD0-4465-2A48-B4E3-EAA2A644614F}" destId="{FF950326-F0F0-4D42-B527-F8AB0CB55DAE}" srcOrd="1" destOrd="0" presId="urn:microsoft.com/office/officeart/2009/3/layout/IncreasingArrowsProcess"/>
    <dgm:cxn modelId="{E7716653-ED82-A54B-9FF5-43DDF1130B40}" type="presParOf" srcId="{2DA30DD0-4465-2A48-B4E3-EAA2A644614F}" destId="{CAE9B162-42FC-134D-A241-6ADFC5957E09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47385B-B84E-4B72-9E7D-FF8CA0874E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532444F-BE49-46EE-8556-4B3F8C78159E}">
      <dgm:prSet/>
      <dgm:spPr/>
      <dgm:t>
        <a:bodyPr/>
        <a:lstStyle/>
        <a:p>
          <a:r>
            <a:rPr lang="fr-FR"/>
            <a:t>Le Dr. Junior peut réaliser des actes seuls conformément aux dispositions de l’article R. 6153- 1-1 du code de la santé publique, mais sous le régime de </a:t>
          </a:r>
          <a:r>
            <a:rPr lang="fr-FR" b="1"/>
            <a:t>l’autonomie supervisée </a:t>
          </a:r>
          <a:endParaRPr lang="en-US"/>
        </a:p>
      </dgm:t>
    </dgm:pt>
    <dgm:pt modelId="{0A87E6B6-45E5-4C93-845E-DC7945175938}" type="parTrans" cxnId="{D2F4AEBF-1D69-4727-9268-023A51C347AD}">
      <dgm:prSet/>
      <dgm:spPr/>
      <dgm:t>
        <a:bodyPr/>
        <a:lstStyle/>
        <a:p>
          <a:endParaRPr lang="en-US"/>
        </a:p>
      </dgm:t>
    </dgm:pt>
    <dgm:pt modelId="{9DF07379-2714-4DF1-BA9C-BF7D953EE153}" type="sibTrans" cxnId="{D2F4AEBF-1D69-4727-9268-023A51C347AD}">
      <dgm:prSet/>
      <dgm:spPr/>
      <dgm:t>
        <a:bodyPr/>
        <a:lstStyle/>
        <a:p>
          <a:endParaRPr lang="en-US"/>
        </a:p>
      </dgm:t>
    </dgm:pt>
    <dgm:pt modelId="{46B1A09F-5BE4-488F-8B16-17BDF76D49F6}">
      <dgm:prSet/>
      <dgm:spPr/>
      <dgm:t>
        <a:bodyPr/>
        <a:lstStyle/>
        <a:p>
          <a:r>
            <a:rPr lang="fr-FR"/>
            <a:t>C’est le praticien senior qui assure la supervision du Docteur Junior qui est responsable. </a:t>
          </a:r>
          <a:endParaRPr lang="en-US"/>
        </a:p>
      </dgm:t>
    </dgm:pt>
    <dgm:pt modelId="{54E83B7E-CB55-4F08-ACA3-EBDEA834E53E}" type="parTrans" cxnId="{86E552A3-A7E2-4334-975A-B8D4BCF4A19F}">
      <dgm:prSet/>
      <dgm:spPr/>
      <dgm:t>
        <a:bodyPr/>
        <a:lstStyle/>
        <a:p>
          <a:endParaRPr lang="en-US"/>
        </a:p>
      </dgm:t>
    </dgm:pt>
    <dgm:pt modelId="{42D6A0FE-F47E-42D8-8336-92F88256C119}" type="sibTrans" cxnId="{86E552A3-A7E2-4334-975A-B8D4BCF4A19F}">
      <dgm:prSet/>
      <dgm:spPr/>
      <dgm:t>
        <a:bodyPr/>
        <a:lstStyle/>
        <a:p>
          <a:endParaRPr lang="en-US"/>
        </a:p>
      </dgm:t>
    </dgm:pt>
    <dgm:pt modelId="{62436AF6-06B9-4F64-8DED-00EC787C2245}">
      <dgm:prSet/>
      <dgm:spPr/>
      <dgm:t>
        <a:bodyPr/>
        <a:lstStyle/>
        <a:p>
          <a:r>
            <a:rPr lang="fr-FR"/>
            <a:t>autonomie « professionnelle » (exerce ses actes seuls) mais non juridique </a:t>
          </a:r>
          <a:endParaRPr lang="en-US"/>
        </a:p>
      </dgm:t>
    </dgm:pt>
    <dgm:pt modelId="{1F8E8D90-C46B-4BFB-A930-0D46A60C6000}" type="parTrans" cxnId="{7487CE78-7C5C-4964-AB2E-1B151002685B}">
      <dgm:prSet/>
      <dgm:spPr/>
      <dgm:t>
        <a:bodyPr/>
        <a:lstStyle/>
        <a:p>
          <a:endParaRPr lang="en-US"/>
        </a:p>
      </dgm:t>
    </dgm:pt>
    <dgm:pt modelId="{20EFDF84-18B4-4758-ACFF-EBA5F9072FD0}" type="sibTrans" cxnId="{7487CE78-7C5C-4964-AB2E-1B151002685B}">
      <dgm:prSet/>
      <dgm:spPr/>
      <dgm:t>
        <a:bodyPr/>
        <a:lstStyle/>
        <a:p>
          <a:endParaRPr lang="en-US"/>
        </a:p>
      </dgm:t>
    </dgm:pt>
    <dgm:pt modelId="{10499DB1-C5C8-484F-9300-1B91C48093B4}">
      <dgm:prSet/>
      <dgm:spPr/>
      <dgm:t>
        <a:bodyPr/>
        <a:lstStyle/>
        <a:p>
          <a:r>
            <a:rPr lang="fr-FR"/>
            <a:t>sous la responsabilité́ d’un </a:t>
          </a:r>
          <a:r>
            <a:rPr lang="fr-FR" b="1"/>
            <a:t>senior qui endosse la responsabilité́ de ses actes </a:t>
          </a:r>
          <a:endParaRPr lang="en-US"/>
        </a:p>
      </dgm:t>
    </dgm:pt>
    <dgm:pt modelId="{275E3E34-7B49-4936-9676-25FD9491A629}" type="parTrans" cxnId="{D7C36654-C50A-4AE7-9664-319BA9720C60}">
      <dgm:prSet/>
      <dgm:spPr/>
      <dgm:t>
        <a:bodyPr/>
        <a:lstStyle/>
        <a:p>
          <a:endParaRPr lang="en-US"/>
        </a:p>
      </dgm:t>
    </dgm:pt>
    <dgm:pt modelId="{F75F4B4B-4DD0-4135-8B3C-D9267E4FF127}" type="sibTrans" cxnId="{D7C36654-C50A-4AE7-9664-319BA9720C60}">
      <dgm:prSet/>
      <dgm:spPr/>
      <dgm:t>
        <a:bodyPr/>
        <a:lstStyle/>
        <a:p>
          <a:endParaRPr lang="en-US"/>
        </a:p>
      </dgm:t>
    </dgm:pt>
    <dgm:pt modelId="{DF0D8175-8937-DD4D-8684-FAEF2870779C}" type="pres">
      <dgm:prSet presAssocID="{6247385B-B84E-4B72-9E7D-FF8CA0874E58}" presName="vert0" presStyleCnt="0">
        <dgm:presLayoutVars>
          <dgm:dir/>
          <dgm:animOne val="branch"/>
          <dgm:animLvl val="lvl"/>
        </dgm:presLayoutVars>
      </dgm:prSet>
      <dgm:spPr/>
    </dgm:pt>
    <dgm:pt modelId="{3E46B10E-A9FB-F54B-A4CA-680219FA30FB}" type="pres">
      <dgm:prSet presAssocID="{4532444F-BE49-46EE-8556-4B3F8C78159E}" presName="thickLine" presStyleLbl="alignNode1" presStyleIdx="0" presStyleCnt="4"/>
      <dgm:spPr/>
    </dgm:pt>
    <dgm:pt modelId="{54860AD7-47A5-6F4E-AC41-24717DBA71BC}" type="pres">
      <dgm:prSet presAssocID="{4532444F-BE49-46EE-8556-4B3F8C78159E}" presName="horz1" presStyleCnt="0"/>
      <dgm:spPr/>
    </dgm:pt>
    <dgm:pt modelId="{4A26EE76-9EA7-5140-BBE7-78BA1F1AA50F}" type="pres">
      <dgm:prSet presAssocID="{4532444F-BE49-46EE-8556-4B3F8C78159E}" presName="tx1" presStyleLbl="revTx" presStyleIdx="0" presStyleCnt="4"/>
      <dgm:spPr/>
    </dgm:pt>
    <dgm:pt modelId="{0BC8CA72-5ECE-F446-BA31-C4EE2873B989}" type="pres">
      <dgm:prSet presAssocID="{4532444F-BE49-46EE-8556-4B3F8C78159E}" presName="vert1" presStyleCnt="0"/>
      <dgm:spPr/>
    </dgm:pt>
    <dgm:pt modelId="{C36DC447-776E-7A42-8F8B-41282DECBAD8}" type="pres">
      <dgm:prSet presAssocID="{46B1A09F-5BE4-488F-8B16-17BDF76D49F6}" presName="thickLine" presStyleLbl="alignNode1" presStyleIdx="1" presStyleCnt="4"/>
      <dgm:spPr/>
    </dgm:pt>
    <dgm:pt modelId="{FE06EBAF-26CF-7841-BDDD-12DF8E134540}" type="pres">
      <dgm:prSet presAssocID="{46B1A09F-5BE4-488F-8B16-17BDF76D49F6}" presName="horz1" presStyleCnt="0"/>
      <dgm:spPr/>
    </dgm:pt>
    <dgm:pt modelId="{9C43D532-B4B8-0146-A891-2CE2C20CC3ED}" type="pres">
      <dgm:prSet presAssocID="{46B1A09F-5BE4-488F-8B16-17BDF76D49F6}" presName="tx1" presStyleLbl="revTx" presStyleIdx="1" presStyleCnt="4"/>
      <dgm:spPr/>
    </dgm:pt>
    <dgm:pt modelId="{79DAFE55-4C1F-2740-BDC4-04FE51AB3AF4}" type="pres">
      <dgm:prSet presAssocID="{46B1A09F-5BE4-488F-8B16-17BDF76D49F6}" presName="vert1" presStyleCnt="0"/>
      <dgm:spPr/>
    </dgm:pt>
    <dgm:pt modelId="{00988968-46BF-8A4D-9B17-A543150CCA81}" type="pres">
      <dgm:prSet presAssocID="{62436AF6-06B9-4F64-8DED-00EC787C2245}" presName="thickLine" presStyleLbl="alignNode1" presStyleIdx="2" presStyleCnt="4"/>
      <dgm:spPr/>
    </dgm:pt>
    <dgm:pt modelId="{D6B4FCF8-4182-7A4F-9385-AE88EAA8B9B2}" type="pres">
      <dgm:prSet presAssocID="{62436AF6-06B9-4F64-8DED-00EC787C2245}" presName="horz1" presStyleCnt="0"/>
      <dgm:spPr/>
    </dgm:pt>
    <dgm:pt modelId="{26E3DA2A-FA7B-E345-9920-A049F7E5EDE1}" type="pres">
      <dgm:prSet presAssocID="{62436AF6-06B9-4F64-8DED-00EC787C2245}" presName="tx1" presStyleLbl="revTx" presStyleIdx="2" presStyleCnt="4"/>
      <dgm:spPr/>
    </dgm:pt>
    <dgm:pt modelId="{A790A53F-CFF1-ED47-BC87-16D0E8B96099}" type="pres">
      <dgm:prSet presAssocID="{62436AF6-06B9-4F64-8DED-00EC787C2245}" presName="vert1" presStyleCnt="0"/>
      <dgm:spPr/>
    </dgm:pt>
    <dgm:pt modelId="{8A2BB78B-9C9D-494A-B300-99DA76A071E6}" type="pres">
      <dgm:prSet presAssocID="{10499DB1-C5C8-484F-9300-1B91C48093B4}" presName="thickLine" presStyleLbl="alignNode1" presStyleIdx="3" presStyleCnt="4"/>
      <dgm:spPr/>
    </dgm:pt>
    <dgm:pt modelId="{6D921861-628C-5C47-BA66-F272D2D6AD77}" type="pres">
      <dgm:prSet presAssocID="{10499DB1-C5C8-484F-9300-1B91C48093B4}" presName="horz1" presStyleCnt="0"/>
      <dgm:spPr/>
    </dgm:pt>
    <dgm:pt modelId="{681E4952-1E24-1343-88C9-3EDD8C4C9BEE}" type="pres">
      <dgm:prSet presAssocID="{10499DB1-C5C8-484F-9300-1B91C48093B4}" presName="tx1" presStyleLbl="revTx" presStyleIdx="3" presStyleCnt="4"/>
      <dgm:spPr/>
    </dgm:pt>
    <dgm:pt modelId="{235D610E-D112-3F49-8A4D-43146156637D}" type="pres">
      <dgm:prSet presAssocID="{10499DB1-C5C8-484F-9300-1B91C48093B4}" presName="vert1" presStyleCnt="0"/>
      <dgm:spPr/>
    </dgm:pt>
  </dgm:ptLst>
  <dgm:cxnLst>
    <dgm:cxn modelId="{65603F07-FF8B-9342-8984-41CEC5ADC6EE}" type="presOf" srcId="{4532444F-BE49-46EE-8556-4B3F8C78159E}" destId="{4A26EE76-9EA7-5140-BBE7-78BA1F1AA50F}" srcOrd="0" destOrd="0" presId="urn:microsoft.com/office/officeart/2008/layout/LinedList"/>
    <dgm:cxn modelId="{D7C36654-C50A-4AE7-9664-319BA9720C60}" srcId="{6247385B-B84E-4B72-9E7D-FF8CA0874E58}" destId="{10499DB1-C5C8-484F-9300-1B91C48093B4}" srcOrd="3" destOrd="0" parTransId="{275E3E34-7B49-4936-9676-25FD9491A629}" sibTransId="{F75F4B4B-4DD0-4135-8B3C-D9267E4FF127}"/>
    <dgm:cxn modelId="{7487CE78-7C5C-4964-AB2E-1B151002685B}" srcId="{6247385B-B84E-4B72-9E7D-FF8CA0874E58}" destId="{62436AF6-06B9-4F64-8DED-00EC787C2245}" srcOrd="2" destOrd="0" parTransId="{1F8E8D90-C46B-4BFB-A930-0D46A60C6000}" sibTransId="{20EFDF84-18B4-4758-ACFF-EBA5F9072FD0}"/>
    <dgm:cxn modelId="{C554FA86-08F5-2240-9DD2-DA38D586F244}" type="presOf" srcId="{10499DB1-C5C8-484F-9300-1B91C48093B4}" destId="{681E4952-1E24-1343-88C9-3EDD8C4C9BEE}" srcOrd="0" destOrd="0" presId="urn:microsoft.com/office/officeart/2008/layout/LinedList"/>
    <dgm:cxn modelId="{26063D90-862F-344D-978C-0F6DA728B979}" type="presOf" srcId="{6247385B-B84E-4B72-9E7D-FF8CA0874E58}" destId="{DF0D8175-8937-DD4D-8684-FAEF2870779C}" srcOrd="0" destOrd="0" presId="urn:microsoft.com/office/officeart/2008/layout/LinedList"/>
    <dgm:cxn modelId="{86E552A3-A7E2-4334-975A-B8D4BCF4A19F}" srcId="{6247385B-B84E-4B72-9E7D-FF8CA0874E58}" destId="{46B1A09F-5BE4-488F-8B16-17BDF76D49F6}" srcOrd="1" destOrd="0" parTransId="{54E83B7E-CB55-4F08-ACA3-EBDEA834E53E}" sibTransId="{42D6A0FE-F47E-42D8-8336-92F88256C119}"/>
    <dgm:cxn modelId="{28F87CBA-4DDA-0D4B-BB08-F26E49CABE81}" type="presOf" srcId="{62436AF6-06B9-4F64-8DED-00EC787C2245}" destId="{26E3DA2A-FA7B-E345-9920-A049F7E5EDE1}" srcOrd="0" destOrd="0" presId="urn:microsoft.com/office/officeart/2008/layout/LinedList"/>
    <dgm:cxn modelId="{D2F4AEBF-1D69-4727-9268-023A51C347AD}" srcId="{6247385B-B84E-4B72-9E7D-FF8CA0874E58}" destId="{4532444F-BE49-46EE-8556-4B3F8C78159E}" srcOrd="0" destOrd="0" parTransId="{0A87E6B6-45E5-4C93-845E-DC7945175938}" sibTransId="{9DF07379-2714-4DF1-BA9C-BF7D953EE153}"/>
    <dgm:cxn modelId="{4C5B96F3-AB1B-B943-930E-4A19FB11F1ED}" type="presOf" srcId="{46B1A09F-5BE4-488F-8B16-17BDF76D49F6}" destId="{9C43D532-B4B8-0146-A891-2CE2C20CC3ED}" srcOrd="0" destOrd="0" presId="urn:microsoft.com/office/officeart/2008/layout/LinedList"/>
    <dgm:cxn modelId="{A0BE68EF-3D01-9D48-8F36-2D7330F230F2}" type="presParOf" srcId="{DF0D8175-8937-DD4D-8684-FAEF2870779C}" destId="{3E46B10E-A9FB-F54B-A4CA-680219FA30FB}" srcOrd="0" destOrd="0" presId="urn:microsoft.com/office/officeart/2008/layout/LinedList"/>
    <dgm:cxn modelId="{88634078-9CC5-134C-AB45-A3D907C27514}" type="presParOf" srcId="{DF0D8175-8937-DD4D-8684-FAEF2870779C}" destId="{54860AD7-47A5-6F4E-AC41-24717DBA71BC}" srcOrd="1" destOrd="0" presId="urn:microsoft.com/office/officeart/2008/layout/LinedList"/>
    <dgm:cxn modelId="{8B6FCDD7-EA08-894C-8D74-C9BE1266B2B7}" type="presParOf" srcId="{54860AD7-47A5-6F4E-AC41-24717DBA71BC}" destId="{4A26EE76-9EA7-5140-BBE7-78BA1F1AA50F}" srcOrd="0" destOrd="0" presId="urn:microsoft.com/office/officeart/2008/layout/LinedList"/>
    <dgm:cxn modelId="{8EE54022-CB79-754A-A278-EC0F40929F9A}" type="presParOf" srcId="{54860AD7-47A5-6F4E-AC41-24717DBA71BC}" destId="{0BC8CA72-5ECE-F446-BA31-C4EE2873B989}" srcOrd="1" destOrd="0" presId="urn:microsoft.com/office/officeart/2008/layout/LinedList"/>
    <dgm:cxn modelId="{F2471BA4-70F6-5542-A0C7-611BFC2BFBD8}" type="presParOf" srcId="{DF0D8175-8937-DD4D-8684-FAEF2870779C}" destId="{C36DC447-776E-7A42-8F8B-41282DECBAD8}" srcOrd="2" destOrd="0" presId="urn:microsoft.com/office/officeart/2008/layout/LinedList"/>
    <dgm:cxn modelId="{E3659E26-9820-E14B-89A9-629E5663EF8A}" type="presParOf" srcId="{DF0D8175-8937-DD4D-8684-FAEF2870779C}" destId="{FE06EBAF-26CF-7841-BDDD-12DF8E134540}" srcOrd="3" destOrd="0" presId="urn:microsoft.com/office/officeart/2008/layout/LinedList"/>
    <dgm:cxn modelId="{104EDB8F-0A3C-B841-99CD-B6B3C2E6B472}" type="presParOf" srcId="{FE06EBAF-26CF-7841-BDDD-12DF8E134540}" destId="{9C43D532-B4B8-0146-A891-2CE2C20CC3ED}" srcOrd="0" destOrd="0" presId="urn:microsoft.com/office/officeart/2008/layout/LinedList"/>
    <dgm:cxn modelId="{BF6ECD3F-4B1B-F84E-BEC1-F26E7BDA2459}" type="presParOf" srcId="{FE06EBAF-26CF-7841-BDDD-12DF8E134540}" destId="{79DAFE55-4C1F-2740-BDC4-04FE51AB3AF4}" srcOrd="1" destOrd="0" presId="urn:microsoft.com/office/officeart/2008/layout/LinedList"/>
    <dgm:cxn modelId="{281B1C8B-E25B-E642-A580-76B13939F76B}" type="presParOf" srcId="{DF0D8175-8937-DD4D-8684-FAEF2870779C}" destId="{00988968-46BF-8A4D-9B17-A543150CCA81}" srcOrd="4" destOrd="0" presId="urn:microsoft.com/office/officeart/2008/layout/LinedList"/>
    <dgm:cxn modelId="{96EB242C-2008-B843-87A6-050A0D2291DB}" type="presParOf" srcId="{DF0D8175-8937-DD4D-8684-FAEF2870779C}" destId="{D6B4FCF8-4182-7A4F-9385-AE88EAA8B9B2}" srcOrd="5" destOrd="0" presId="urn:microsoft.com/office/officeart/2008/layout/LinedList"/>
    <dgm:cxn modelId="{8C93255E-D4A1-5D4E-8FAC-E17105011414}" type="presParOf" srcId="{D6B4FCF8-4182-7A4F-9385-AE88EAA8B9B2}" destId="{26E3DA2A-FA7B-E345-9920-A049F7E5EDE1}" srcOrd="0" destOrd="0" presId="urn:microsoft.com/office/officeart/2008/layout/LinedList"/>
    <dgm:cxn modelId="{B764E475-FD5C-124C-AB69-619E979EDE0A}" type="presParOf" srcId="{D6B4FCF8-4182-7A4F-9385-AE88EAA8B9B2}" destId="{A790A53F-CFF1-ED47-BC87-16D0E8B96099}" srcOrd="1" destOrd="0" presId="urn:microsoft.com/office/officeart/2008/layout/LinedList"/>
    <dgm:cxn modelId="{261858DA-3AA3-1E42-B47A-964B47312413}" type="presParOf" srcId="{DF0D8175-8937-DD4D-8684-FAEF2870779C}" destId="{8A2BB78B-9C9D-494A-B300-99DA76A071E6}" srcOrd="6" destOrd="0" presId="urn:microsoft.com/office/officeart/2008/layout/LinedList"/>
    <dgm:cxn modelId="{5C0535EB-7098-3349-B110-CB00FAC9FA82}" type="presParOf" srcId="{DF0D8175-8937-DD4D-8684-FAEF2870779C}" destId="{6D921861-628C-5C47-BA66-F272D2D6AD77}" srcOrd="7" destOrd="0" presId="urn:microsoft.com/office/officeart/2008/layout/LinedList"/>
    <dgm:cxn modelId="{6D90506E-C83B-384B-8A2A-81FE0D743C64}" type="presParOf" srcId="{6D921861-628C-5C47-BA66-F272D2D6AD77}" destId="{681E4952-1E24-1343-88C9-3EDD8C4C9BEE}" srcOrd="0" destOrd="0" presId="urn:microsoft.com/office/officeart/2008/layout/LinedList"/>
    <dgm:cxn modelId="{09EE14DF-36EC-C848-A3CF-9A88E60DDB17}" type="presParOf" srcId="{6D921861-628C-5C47-BA66-F272D2D6AD77}" destId="{235D610E-D112-3F49-8A4D-4314615663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DEE17-C0C9-42CC-A2C6-48072127ABB6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693132B-B484-477F-A22F-8CA3B3B6240E}">
      <dgm:prSet/>
      <dgm:spPr/>
      <dgm:t>
        <a:bodyPr/>
        <a:lstStyle/>
        <a:p>
          <a:r>
            <a:rPr lang="fr-FR" b="0" i="0"/>
            <a:t>Extrait de </a:t>
          </a:r>
          <a:r>
            <a:rPr lang="fr-FR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Article R6153-1-2</a:t>
          </a:r>
          <a:r>
            <a:rPr lang="fr-FR"/>
            <a:t> </a:t>
          </a:r>
          <a:r>
            <a:rPr lang="fr-FR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Code de la santé publique</a:t>
          </a:r>
          <a:endParaRPr lang="en-US"/>
        </a:p>
      </dgm:t>
    </dgm:pt>
    <dgm:pt modelId="{9A3934AC-E51D-4354-8C7E-AC7A3DD5F73B}" type="parTrans" cxnId="{D25097E0-E2D3-4F9B-9F2E-B87E8D57E50B}">
      <dgm:prSet/>
      <dgm:spPr/>
      <dgm:t>
        <a:bodyPr/>
        <a:lstStyle/>
        <a:p>
          <a:endParaRPr lang="en-US"/>
        </a:p>
      </dgm:t>
    </dgm:pt>
    <dgm:pt modelId="{E3490A3C-7B0E-4517-BAE6-6C54F252CDA7}" type="sibTrans" cxnId="{D25097E0-E2D3-4F9B-9F2E-B87E8D57E50B}">
      <dgm:prSet/>
      <dgm:spPr/>
      <dgm:t>
        <a:bodyPr/>
        <a:lstStyle/>
        <a:p>
          <a:endParaRPr lang="en-US"/>
        </a:p>
      </dgm:t>
    </dgm:pt>
    <dgm:pt modelId="{D2C40092-EFD2-484F-A107-0A9C829127B7}">
      <dgm:prSet/>
      <dgm:spPr/>
      <dgm:t>
        <a:bodyPr/>
        <a:lstStyle/>
        <a:p>
          <a:r>
            <a:rPr lang="fr-FR" i="1" dirty="0"/>
            <a:t>La supervision est assurée par un praticien auquel le docteur junior peut avoir recours à tout moment de son exercice, conformément aux tableaux de service. </a:t>
          </a:r>
          <a:endParaRPr lang="en-US" dirty="0"/>
        </a:p>
      </dgm:t>
    </dgm:pt>
    <dgm:pt modelId="{B5B1D609-1E77-4DC5-8704-6622DC1E6D66}" type="parTrans" cxnId="{66A0DEDE-C0DE-48D3-AFB7-2D7B9A42CFF6}">
      <dgm:prSet/>
      <dgm:spPr/>
      <dgm:t>
        <a:bodyPr/>
        <a:lstStyle/>
        <a:p>
          <a:endParaRPr lang="en-US"/>
        </a:p>
      </dgm:t>
    </dgm:pt>
    <dgm:pt modelId="{6730E020-B9A5-47D1-A684-181B384B4417}" type="sibTrans" cxnId="{66A0DEDE-C0DE-48D3-AFB7-2D7B9A42CFF6}">
      <dgm:prSet/>
      <dgm:spPr/>
      <dgm:t>
        <a:bodyPr/>
        <a:lstStyle/>
        <a:p>
          <a:endParaRPr lang="en-US"/>
        </a:p>
      </dgm:t>
    </dgm:pt>
    <dgm:pt modelId="{E429B99E-AAFD-48E0-BEEE-C270D1639631}">
      <dgm:prSet/>
      <dgm:spPr/>
      <dgm:t>
        <a:bodyPr/>
        <a:lstStyle/>
        <a:p>
          <a:r>
            <a:rPr lang="fr-FR"/>
            <a:t>Arrêté du 16 janvier 2020</a:t>
          </a:r>
          <a:endParaRPr lang="en-US"/>
        </a:p>
      </dgm:t>
    </dgm:pt>
    <dgm:pt modelId="{6F06C3F3-F21D-4822-A623-BFA495AD880E}" type="parTrans" cxnId="{DEF781D5-5470-4D9B-91C9-F9A6384F525D}">
      <dgm:prSet/>
      <dgm:spPr/>
      <dgm:t>
        <a:bodyPr/>
        <a:lstStyle/>
        <a:p>
          <a:endParaRPr lang="en-US"/>
        </a:p>
      </dgm:t>
    </dgm:pt>
    <dgm:pt modelId="{5DF1D403-6FC5-4DFB-AA77-247DAA34865A}" type="sibTrans" cxnId="{DEF781D5-5470-4D9B-91C9-F9A6384F525D}">
      <dgm:prSet/>
      <dgm:spPr/>
      <dgm:t>
        <a:bodyPr/>
        <a:lstStyle/>
        <a:p>
          <a:endParaRPr lang="en-US"/>
        </a:p>
      </dgm:t>
    </dgm:pt>
    <dgm:pt modelId="{89ACB03A-8878-4876-95FF-345AF0E69A1F}">
      <dgm:prSet/>
      <dgm:spPr/>
      <dgm:t>
        <a:bodyPr/>
        <a:lstStyle/>
        <a:p>
          <a:r>
            <a:rPr lang="fr-FR" i="1" dirty="0"/>
            <a:t>dans certaines spécialités, le docteur junior peut assumer une garde médicale en tant que senior : un praticien senior de la spécialité n’est pas simultanément de garde sur place :</a:t>
          </a:r>
          <a:endParaRPr lang="en-US" dirty="0"/>
        </a:p>
      </dgm:t>
    </dgm:pt>
    <dgm:pt modelId="{83A07ECF-C6F4-47EC-B2D3-C79C118C84D2}" type="parTrans" cxnId="{106551A7-566C-4A0E-8789-16771853D1BA}">
      <dgm:prSet/>
      <dgm:spPr/>
      <dgm:t>
        <a:bodyPr/>
        <a:lstStyle/>
        <a:p>
          <a:endParaRPr lang="en-US"/>
        </a:p>
      </dgm:t>
    </dgm:pt>
    <dgm:pt modelId="{75B9D7AD-06A8-4369-AE00-3BB776ADB923}" type="sibTrans" cxnId="{106551A7-566C-4A0E-8789-16771853D1BA}">
      <dgm:prSet/>
      <dgm:spPr/>
      <dgm:t>
        <a:bodyPr/>
        <a:lstStyle/>
        <a:p>
          <a:endParaRPr lang="en-US"/>
        </a:p>
      </dgm:t>
    </dgm:pt>
    <dgm:pt modelId="{AB794923-C9D6-415C-AD46-7BD1D63CFD89}">
      <dgm:prSet/>
      <dgm:spPr/>
      <dgm:t>
        <a:bodyPr/>
        <a:lstStyle/>
        <a:p>
          <a:r>
            <a:rPr lang="fr-FR" i="1"/>
            <a:t>un </a:t>
          </a:r>
          <a:r>
            <a:rPr lang="fr-FR" b="1" i="1"/>
            <a:t>praticien senior de la spécialité, clairement identifié</a:t>
          </a:r>
          <a:r>
            <a:rPr lang="fr-FR" i="1"/>
            <a:t>, </a:t>
          </a:r>
          <a:r>
            <a:rPr lang="fr-FR" b="1" i="1"/>
            <a:t>doit alors être joignable et / ou à même de se déplacer à tout moment</a:t>
          </a:r>
          <a:r>
            <a:rPr lang="fr-FR" i="1"/>
            <a:t>, en tant que de besoin, pour assurer la supervision du docteur junior</a:t>
          </a:r>
          <a:endParaRPr lang="en-US"/>
        </a:p>
      </dgm:t>
    </dgm:pt>
    <dgm:pt modelId="{A620AE92-C225-467A-ABCD-C0D3DDF92313}" type="parTrans" cxnId="{2AFF26C1-FF74-4DB3-8D06-B7E307A97C90}">
      <dgm:prSet/>
      <dgm:spPr/>
      <dgm:t>
        <a:bodyPr/>
        <a:lstStyle/>
        <a:p>
          <a:endParaRPr lang="en-US"/>
        </a:p>
      </dgm:t>
    </dgm:pt>
    <dgm:pt modelId="{640B121A-6E97-45EC-B762-EBE0846DCA5D}" type="sibTrans" cxnId="{2AFF26C1-FF74-4DB3-8D06-B7E307A97C90}">
      <dgm:prSet/>
      <dgm:spPr/>
      <dgm:t>
        <a:bodyPr/>
        <a:lstStyle/>
        <a:p>
          <a:endParaRPr lang="en-US"/>
        </a:p>
      </dgm:t>
    </dgm:pt>
    <dgm:pt modelId="{EA252552-5863-5B40-B929-B0E0CDBCE8A0}" type="pres">
      <dgm:prSet presAssocID="{16FDEE17-C0C9-42CC-A2C6-48072127ABB6}" presName="linear" presStyleCnt="0">
        <dgm:presLayoutVars>
          <dgm:dir/>
          <dgm:animLvl val="lvl"/>
          <dgm:resizeHandles val="exact"/>
        </dgm:presLayoutVars>
      </dgm:prSet>
      <dgm:spPr/>
    </dgm:pt>
    <dgm:pt modelId="{7687F9CF-563A-4A4B-9A5D-CAAC8E02D5CD}" type="pres">
      <dgm:prSet presAssocID="{F693132B-B484-477F-A22F-8CA3B3B6240E}" presName="parentLin" presStyleCnt="0"/>
      <dgm:spPr/>
    </dgm:pt>
    <dgm:pt modelId="{2BF93240-0323-614D-BBB6-B857AFBE6932}" type="pres">
      <dgm:prSet presAssocID="{F693132B-B484-477F-A22F-8CA3B3B6240E}" presName="parentLeftMargin" presStyleLbl="node1" presStyleIdx="0" presStyleCnt="2"/>
      <dgm:spPr/>
    </dgm:pt>
    <dgm:pt modelId="{1BEE59E9-5EE7-9341-8B51-4A25F0B1F174}" type="pres">
      <dgm:prSet presAssocID="{F693132B-B484-477F-A22F-8CA3B3B624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E00031-BE75-724A-B94E-6251B144CE62}" type="pres">
      <dgm:prSet presAssocID="{F693132B-B484-477F-A22F-8CA3B3B6240E}" presName="negativeSpace" presStyleCnt="0"/>
      <dgm:spPr/>
    </dgm:pt>
    <dgm:pt modelId="{4476F958-81AF-B04F-B730-5D5E6EF194C3}" type="pres">
      <dgm:prSet presAssocID="{F693132B-B484-477F-A22F-8CA3B3B6240E}" presName="childText" presStyleLbl="conFgAcc1" presStyleIdx="0" presStyleCnt="2">
        <dgm:presLayoutVars>
          <dgm:bulletEnabled val="1"/>
        </dgm:presLayoutVars>
      </dgm:prSet>
      <dgm:spPr/>
    </dgm:pt>
    <dgm:pt modelId="{6116EEF9-2C2A-F649-8574-2D3D5FC5F77D}" type="pres">
      <dgm:prSet presAssocID="{E3490A3C-7B0E-4517-BAE6-6C54F252CDA7}" presName="spaceBetweenRectangles" presStyleCnt="0"/>
      <dgm:spPr/>
    </dgm:pt>
    <dgm:pt modelId="{DAB2415D-5EC6-0B4D-85A2-BDAF0C50A0B1}" type="pres">
      <dgm:prSet presAssocID="{E429B99E-AAFD-48E0-BEEE-C270D1639631}" presName="parentLin" presStyleCnt="0"/>
      <dgm:spPr/>
    </dgm:pt>
    <dgm:pt modelId="{29CBA296-58EF-1B4C-B62E-240DC447C086}" type="pres">
      <dgm:prSet presAssocID="{E429B99E-AAFD-48E0-BEEE-C270D1639631}" presName="parentLeftMargin" presStyleLbl="node1" presStyleIdx="0" presStyleCnt="2"/>
      <dgm:spPr/>
    </dgm:pt>
    <dgm:pt modelId="{81508CD4-2646-0F47-B5AB-1992B4DD3426}" type="pres">
      <dgm:prSet presAssocID="{E429B99E-AAFD-48E0-BEEE-C270D163963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C4E0E68-D0D1-F147-B997-F2E10AFA509F}" type="pres">
      <dgm:prSet presAssocID="{E429B99E-AAFD-48E0-BEEE-C270D1639631}" presName="negativeSpace" presStyleCnt="0"/>
      <dgm:spPr/>
    </dgm:pt>
    <dgm:pt modelId="{A741D055-9538-0040-B65B-B631B59783E5}" type="pres">
      <dgm:prSet presAssocID="{E429B99E-AAFD-48E0-BEEE-C270D163963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5BFE0D-302C-BE44-A4A8-F29866525143}" type="presOf" srcId="{E429B99E-AAFD-48E0-BEEE-C270D1639631}" destId="{81508CD4-2646-0F47-B5AB-1992B4DD3426}" srcOrd="1" destOrd="0" presId="urn:microsoft.com/office/officeart/2005/8/layout/list1"/>
    <dgm:cxn modelId="{D59A2D5E-306E-044A-BDB7-C48841A66E9F}" type="presOf" srcId="{89ACB03A-8878-4876-95FF-345AF0E69A1F}" destId="{A741D055-9538-0040-B65B-B631B59783E5}" srcOrd="0" destOrd="0" presId="urn:microsoft.com/office/officeart/2005/8/layout/list1"/>
    <dgm:cxn modelId="{06E5D262-3D3A-BB42-BA47-22B5B049F2D7}" type="presOf" srcId="{D2C40092-EFD2-484F-A107-0A9C829127B7}" destId="{4476F958-81AF-B04F-B730-5D5E6EF194C3}" srcOrd="0" destOrd="0" presId="urn:microsoft.com/office/officeart/2005/8/layout/list1"/>
    <dgm:cxn modelId="{7FA3C278-63A9-7743-986F-B74F625B2650}" type="presOf" srcId="{E429B99E-AAFD-48E0-BEEE-C270D1639631}" destId="{29CBA296-58EF-1B4C-B62E-240DC447C086}" srcOrd="0" destOrd="0" presId="urn:microsoft.com/office/officeart/2005/8/layout/list1"/>
    <dgm:cxn modelId="{106551A7-566C-4A0E-8789-16771853D1BA}" srcId="{E429B99E-AAFD-48E0-BEEE-C270D1639631}" destId="{89ACB03A-8878-4876-95FF-345AF0E69A1F}" srcOrd="0" destOrd="0" parTransId="{83A07ECF-C6F4-47EC-B2D3-C79C118C84D2}" sibTransId="{75B9D7AD-06A8-4369-AE00-3BB776ADB923}"/>
    <dgm:cxn modelId="{806CF9AF-6EEB-9E41-8760-9E7B66763682}" type="presOf" srcId="{AB794923-C9D6-415C-AD46-7BD1D63CFD89}" destId="{A741D055-9538-0040-B65B-B631B59783E5}" srcOrd="0" destOrd="1" presId="urn:microsoft.com/office/officeart/2005/8/layout/list1"/>
    <dgm:cxn modelId="{2AFF26C1-FF74-4DB3-8D06-B7E307A97C90}" srcId="{E429B99E-AAFD-48E0-BEEE-C270D1639631}" destId="{AB794923-C9D6-415C-AD46-7BD1D63CFD89}" srcOrd="1" destOrd="0" parTransId="{A620AE92-C225-467A-ABCD-C0D3DDF92313}" sibTransId="{640B121A-6E97-45EC-B762-EBE0846DCA5D}"/>
    <dgm:cxn modelId="{DEF781D5-5470-4D9B-91C9-F9A6384F525D}" srcId="{16FDEE17-C0C9-42CC-A2C6-48072127ABB6}" destId="{E429B99E-AAFD-48E0-BEEE-C270D1639631}" srcOrd="1" destOrd="0" parTransId="{6F06C3F3-F21D-4822-A623-BFA495AD880E}" sibTransId="{5DF1D403-6FC5-4DFB-AA77-247DAA34865A}"/>
    <dgm:cxn modelId="{66A0DEDE-C0DE-48D3-AFB7-2D7B9A42CFF6}" srcId="{F693132B-B484-477F-A22F-8CA3B3B6240E}" destId="{D2C40092-EFD2-484F-A107-0A9C829127B7}" srcOrd="0" destOrd="0" parTransId="{B5B1D609-1E77-4DC5-8704-6622DC1E6D66}" sibTransId="{6730E020-B9A5-47D1-A684-181B384B4417}"/>
    <dgm:cxn modelId="{D25097E0-E2D3-4F9B-9F2E-B87E8D57E50B}" srcId="{16FDEE17-C0C9-42CC-A2C6-48072127ABB6}" destId="{F693132B-B484-477F-A22F-8CA3B3B6240E}" srcOrd="0" destOrd="0" parTransId="{9A3934AC-E51D-4354-8C7E-AC7A3DD5F73B}" sibTransId="{E3490A3C-7B0E-4517-BAE6-6C54F252CDA7}"/>
    <dgm:cxn modelId="{FD9B4CF2-3271-C649-9D9F-D6834C8BEAA8}" type="presOf" srcId="{F693132B-B484-477F-A22F-8CA3B3B6240E}" destId="{2BF93240-0323-614D-BBB6-B857AFBE6932}" srcOrd="0" destOrd="0" presId="urn:microsoft.com/office/officeart/2005/8/layout/list1"/>
    <dgm:cxn modelId="{8B8949F7-D0F1-AA42-BEA6-F87FF6218933}" type="presOf" srcId="{16FDEE17-C0C9-42CC-A2C6-48072127ABB6}" destId="{EA252552-5863-5B40-B929-B0E0CDBCE8A0}" srcOrd="0" destOrd="0" presId="urn:microsoft.com/office/officeart/2005/8/layout/list1"/>
    <dgm:cxn modelId="{36970EFF-790E-D243-9514-100D94E49C08}" type="presOf" srcId="{F693132B-B484-477F-A22F-8CA3B3B6240E}" destId="{1BEE59E9-5EE7-9341-8B51-4A25F0B1F174}" srcOrd="1" destOrd="0" presId="urn:microsoft.com/office/officeart/2005/8/layout/list1"/>
    <dgm:cxn modelId="{A10F6811-C4AC-AF49-A39C-6518C5758382}" type="presParOf" srcId="{EA252552-5863-5B40-B929-B0E0CDBCE8A0}" destId="{7687F9CF-563A-4A4B-9A5D-CAAC8E02D5CD}" srcOrd="0" destOrd="0" presId="urn:microsoft.com/office/officeart/2005/8/layout/list1"/>
    <dgm:cxn modelId="{C65A0AAB-ED3D-3849-A3C0-945F6EA5C561}" type="presParOf" srcId="{7687F9CF-563A-4A4B-9A5D-CAAC8E02D5CD}" destId="{2BF93240-0323-614D-BBB6-B857AFBE6932}" srcOrd="0" destOrd="0" presId="urn:microsoft.com/office/officeart/2005/8/layout/list1"/>
    <dgm:cxn modelId="{8B1BA00C-1F6F-E548-B295-49E61E21327A}" type="presParOf" srcId="{7687F9CF-563A-4A4B-9A5D-CAAC8E02D5CD}" destId="{1BEE59E9-5EE7-9341-8B51-4A25F0B1F174}" srcOrd="1" destOrd="0" presId="urn:microsoft.com/office/officeart/2005/8/layout/list1"/>
    <dgm:cxn modelId="{42720CC2-7446-DA42-9504-F214EB6991A1}" type="presParOf" srcId="{EA252552-5863-5B40-B929-B0E0CDBCE8A0}" destId="{A4E00031-BE75-724A-B94E-6251B144CE62}" srcOrd="1" destOrd="0" presId="urn:microsoft.com/office/officeart/2005/8/layout/list1"/>
    <dgm:cxn modelId="{C8F453D4-593E-2A4E-BE75-1A5C03B03FF3}" type="presParOf" srcId="{EA252552-5863-5B40-B929-B0E0CDBCE8A0}" destId="{4476F958-81AF-B04F-B730-5D5E6EF194C3}" srcOrd="2" destOrd="0" presId="urn:microsoft.com/office/officeart/2005/8/layout/list1"/>
    <dgm:cxn modelId="{8138CF3F-9170-414E-9197-E17F70ACBE80}" type="presParOf" srcId="{EA252552-5863-5B40-B929-B0E0CDBCE8A0}" destId="{6116EEF9-2C2A-F649-8574-2D3D5FC5F77D}" srcOrd="3" destOrd="0" presId="urn:microsoft.com/office/officeart/2005/8/layout/list1"/>
    <dgm:cxn modelId="{99867BB5-DFDF-C64D-9588-E6FCCF876C55}" type="presParOf" srcId="{EA252552-5863-5B40-B929-B0E0CDBCE8A0}" destId="{DAB2415D-5EC6-0B4D-85A2-BDAF0C50A0B1}" srcOrd="4" destOrd="0" presId="urn:microsoft.com/office/officeart/2005/8/layout/list1"/>
    <dgm:cxn modelId="{2E43FA9B-4469-6E46-8838-B09B985B28DB}" type="presParOf" srcId="{DAB2415D-5EC6-0B4D-85A2-BDAF0C50A0B1}" destId="{29CBA296-58EF-1B4C-B62E-240DC447C086}" srcOrd="0" destOrd="0" presId="urn:microsoft.com/office/officeart/2005/8/layout/list1"/>
    <dgm:cxn modelId="{FAEF3192-C0D6-0046-A446-41CA8EB1CCD1}" type="presParOf" srcId="{DAB2415D-5EC6-0B4D-85A2-BDAF0C50A0B1}" destId="{81508CD4-2646-0F47-B5AB-1992B4DD3426}" srcOrd="1" destOrd="0" presId="urn:microsoft.com/office/officeart/2005/8/layout/list1"/>
    <dgm:cxn modelId="{62501FF6-98A1-F242-9E1F-40A65F036EA7}" type="presParOf" srcId="{EA252552-5863-5B40-B929-B0E0CDBCE8A0}" destId="{1C4E0E68-D0D1-F147-B997-F2E10AFA509F}" srcOrd="5" destOrd="0" presId="urn:microsoft.com/office/officeart/2005/8/layout/list1"/>
    <dgm:cxn modelId="{9D80FB8E-194F-304B-A6D9-C1DF57DC51C9}" type="presParOf" srcId="{EA252552-5863-5B40-B929-B0E0CDBCE8A0}" destId="{A741D055-9538-0040-B65B-B631B59783E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823675-8DE8-9C45-A44C-E658AC8B2FF3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96477429-9EC5-3044-9C8E-FD1E6BF955CC}">
      <dgm:prSet phldrT="[Texte]"/>
      <dgm:spPr>
        <a:solidFill>
          <a:srgbClr val="00B050"/>
        </a:solidFill>
      </dgm:spPr>
      <dgm:t>
        <a:bodyPr/>
        <a:lstStyle/>
        <a:p>
          <a:r>
            <a:rPr lang="fr-FR" dirty="0"/>
            <a:t>CFCOT</a:t>
          </a:r>
        </a:p>
      </dgm:t>
    </dgm:pt>
    <dgm:pt modelId="{8CC9388F-6E1D-9240-918E-5F2F45F4CF1E}" type="parTrans" cxnId="{EA2DE065-95E8-6747-BD22-A2E5DC234409}">
      <dgm:prSet/>
      <dgm:spPr/>
      <dgm:t>
        <a:bodyPr/>
        <a:lstStyle/>
        <a:p>
          <a:endParaRPr lang="fr-FR"/>
        </a:p>
      </dgm:t>
    </dgm:pt>
    <dgm:pt modelId="{A93EA299-34C4-5044-BBD9-2522671CADAE}" type="sibTrans" cxnId="{EA2DE065-95E8-6747-BD22-A2E5DC234409}">
      <dgm:prSet/>
      <dgm:spPr/>
      <dgm:t>
        <a:bodyPr/>
        <a:lstStyle/>
        <a:p>
          <a:endParaRPr lang="fr-FR"/>
        </a:p>
      </dgm:t>
    </dgm:pt>
    <dgm:pt modelId="{092A4583-4506-1B41-BD0A-F9E327A182D3}">
      <dgm:prSet phldrT="[Texte]"/>
      <dgm:spPr>
        <a:solidFill>
          <a:srgbClr val="FFC000"/>
        </a:solidFill>
      </dgm:spPr>
      <dgm:t>
        <a:bodyPr/>
        <a:lstStyle/>
        <a:p>
          <a:r>
            <a:rPr lang="fr-FR" dirty="0"/>
            <a:t>CNCEM</a:t>
          </a:r>
        </a:p>
      </dgm:t>
    </dgm:pt>
    <dgm:pt modelId="{84F3FB9F-E391-B847-AC94-8751E972BB33}" type="parTrans" cxnId="{15088474-643D-E545-928A-9BAC9C3C74EB}">
      <dgm:prSet/>
      <dgm:spPr/>
      <dgm:t>
        <a:bodyPr/>
        <a:lstStyle/>
        <a:p>
          <a:endParaRPr lang="fr-FR"/>
        </a:p>
      </dgm:t>
    </dgm:pt>
    <dgm:pt modelId="{BAF0CDF8-9681-AA47-A5F0-43F07C5E348A}" type="sibTrans" cxnId="{15088474-643D-E545-928A-9BAC9C3C74EB}">
      <dgm:prSet/>
      <dgm:spPr/>
      <dgm:t>
        <a:bodyPr/>
        <a:lstStyle/>
        <a:p>
          <a:endParaRPr lang="fr-FR"/>
        </a:p>
      </dgm:t>
    </dgm:pt>
    <dgm:pt modelId="{121B7239-DC1B-7C4B-AC72-BD5E6BECAD8C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/>
            <a:t>DGOS</a:t>
          </a:r>
        </a:p>
      </dgm:t>
    </dgm:pt>
    <dgm:pt modelId="{0FC2FBDF-14FF-2B46-A6ED-F769A20E3362}" type="parTrans" cxnId="{09F320F1-3401-3845-9F1C-1389CFF9F1DE}">
      <dgm:prSet/>
      <dgm:spPr/>
      <dgm:t>
        <a:bodyPr/>
        <a:lstStyle/>
        <a:p>
          <a:endParaRPr lang="fr-FR"/>
        </a:p>
      </dgm:t>
    </dgm:pt>
    <dgm:pt modelId="{9174489F-3840-BE44-AB83-E99A74F6A315}" type="sibTrans" cxnId="{09F320F1-3401-3845-9F1C-1389CFF9F1DE}">
      <dgm:prSet/>
      <dgm:spPr/>
      <dgm:t>
        <a:bodyPr/>
        <a:lstStyle/>
        <a:p>
          <a:endParaRPr lang="fr-FR"/>
        </a:p>
      </dgm:t>
    </dgm:pt>
    <dgm:pt modelId="{BD71126F-3677-3841-82D6-7F789547013C}" type="pres">
      <dgm:prSet presAssocID="{58823675-8DE8-9C45-A44C-E658AC8B2FF3}" presName="Name0" presStyleCnt="0">
        <dgm:presLayoutVars>
          <dgm:dir/>
          <dgm:resizeHandles val="exact"/>
        </dgm:presLayoutVars>
      </dgm:prSet>
      <dgm:spPr/>
    </dgm:pt>
    <dgm:pt modelId="{12902B7A-F461-9E4E-A592-A8AE2D4741ED}" type="pres">
      <dgm:prSet presAssocID="{96477429-9EC5-3044-9C8E-FD1E6BF955CC}" presName="parTxOnly" presStyleLbl="node1" presStyleIdx="0" presStyleCnt="3">
        <dgm:presLayoutVars>
          <dgm:bulletEnabled val="1"/>
        </dgm:presLayoutVars>
      </dgm:prSet>
      <dgm:spPr/>
    </dgm:pt>
    <dgm:pt modelId="{FAB9C4A8-C23D-2A41-9177-4C47B59421D8}" type="pres">
      <dgm:prSet presAssocID="{A93EA299-34C4-5044-BBD9-2522671CADAE}" presName="parSpace" presStyleCnt="0"/>
      <dgm:spPr/>
    </dgm:pt>
    <dgm:pt modelId="{CDF04226-6BCF-F94F-81D7-2FC466CB0767}" type="pres">
      <dgm:prSet presAssocID="{092A4583-4506-1B41-BD0A-F9E327A182D3}" presName="parTxOnly" presStyleLbl="node1" presStyleIdx="1" presStyleCnt="3">
        <dgm:presLayoutVars>
          <dgm:bulletEnabled val="1"/>
        </dgm:presLayoutVars>
      </dgm:prSet>
      <dgm:spPr/>
    </dgm:pt>
    <dgm:pt modelId="{AB6B0FE5-F46D-B24C-95DF-481DA6F2D4D4}" type="pres">
      <dgm:prSet presAssocID="{BAF0CDF8-9681-AA47-A5F0-43F07C5E348A}" presName="parSpace" presStyleCnt="0"/>
      <dgm:spPr/>
    </dgm:pt>
    <dgm:pt modelId="{D45A0B5E-C409-A34A-9126-30F8F2EEF8E6}" type="pres">
      <dgm:prSet presAssocID="{121B7239-DC1B-7C4B-AC72-BD5E6BECAD8C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078EC827-3C5D-EF41-90A0-EBC3C8AE4B08}" type="presOf" srcId="{121B7239-DC1B-7C4B-AC72-BD5E6BECAD8C}" destId="{D45A0B5E-C409-A34A-9126-30F8F2EEF8E6}" srcOrd="0" destOrd="0" presId="urn:microsoft.com/office/officeart/2005/8/layout/hChevron3"/>
    <dgm:cxn modelId="{EA2DE065-95E8-6747-BD22-A2E5DC234409}" srcId="{58823675-8DE8-9C45-A44C-E658AC8B2FF3}" destId="{96477429-9EC5-3044-9C8E-FD1E6BF955CC}" srcOrd="0" destOrd="0" parTransId="{8CC9388F-6E1D-9240-918E-5F2F45F4CF1E}" sibTransId="{A93EA299-34C4-5044-BBD9-2522671CADAE}"/>
    <dgm:cxn modelId="{15088474-643D-E545-928A-9BAC9C3C74EB}" srcId="{58823675-8DE8-9C45-A44C-E658AC8B2FF3}" destId="{092A4583-4506-1B41-BD0A-F9E327A182D3}" srcOrd="1" destOrd="0" parTransId="{84F3FB9F-E391-B847-AC94-8751E972BB33}" sibTransId="{BAF0CDF8-9681-AA47-A5F0-43F07C5E348A}"/>
    <dgm:cxn modelId="{EF0E4077-CBE4-AF46-BC14-5487387A8563}" type="presOf" srcId="{58823675-8DE8-9C45-A44C-E658AC8B2FF3}" destId="{BD71126F-3677-3841-82D6-7F789547013C}" srcOrd="0" destOrd="0" presId="urn:microsoft.com/office/officeart/2005/8/layout/hChevron3"/>
    <dgm:cxn modelId="{64CCC391-D7A0-3B4C-A77A-D38A60136CE3}" type="presOf" srcId="{96477429-9EC5-3044-9C8E-FD1E6BF955CC}" destId="{12902B7A-F461-9E4E-A592-A8AE2D4741ED}" srcOrd="0" destOrd="0" presId="urn:microsoft.com/office/officeart/2005/8/layout/hChevron3"/>
    <dgm:cxn modelId="{C3EBADC5-CB5A-3C4D-B461-00E81D327350}" type="presOf" srcId="{092A4583-4506-1B41-BD0A-F9E327A182D3}" destId="{CDF04226-6BCF-F94F-81D7-2FC466CB0767}" srcOrd="0" destOrd="0" presId="urn:microsoft.com/office/officeart/2005/8/layout/hChevron3"/>
    <dgm:cxn modelId="{09F320F1-3401-3845-9F1C-1389CFF9F1DE}" srcId="{58823675-8DE8-9C45-A44C-E658AC8B2FF3}" destId="{121B7239-DC1B-7C4B-AC72-BD5E6BECAD8C}" srcOrd="2" destOrd="0" parTransId="{0FC2FBDF-14FF-2B46-A6ED-F769A20E3362}" sibTransId="{9174489F-3840-BE44-AB83-E99A74F6A315}"/>
    <dgm:cxn modelId="{88142389-BBB7-A143-AB6D-7C7BD30000E5}" type="presParOf" srcId="{BD71126F-3677-3841-82D6-7F789547013C}" destId="{12902B7A-F461-9E4E-A592-A8AE2D4741ED}" srcOrd="0" destOrd="0" presId="urn:microsoft.com/office/officeart/2005/8/layout/hChevron3"/>
    <dgm:cxn modelId="{EF6AC624-539F-7F48-A65D-A5953ADA0852}" type="presParOf" srcId="{BD71126F-3677-3841-82D6-7F789547013C}" destId="{FAB9C4A8-C23D-2A41-9177-4C47B59421D8}" srcOrd="1" destOrd="0" presId="urn:microsoft.com/office/officeart/2005/8/layout/hChevron3"/>
    <dgm:cxn modelId="{D7EF9E72-1CA0-CE45-8F87-2AD57EE9A3A3}" type="presParOf" srcId="{BD71126F-3677-3841-82D6-7F789547013C}" destId="{CDF04226-6BCF-F94F-81D7-2FC466CB0767}" srcOrd="2" destOrd="0" presId="urn:microsoft.com/office/officeart/2005/8/layout/hChevron3"/>
    <dgm:cxn modelId="{F97D54D8-E1D0-CD46-B496-10286361E7C0}" type="presParOf" srcId="{BD71126F-3677-3841-82D6-7F789547013C}" destId="{AB6B0FE5-F46D-B24C-95DF-481DA6F2D4D4}" srcOrd="3" destOrd="0" presId="urn:microsoft.com/office/officeart/2005/8/layout/hChevron3"/>
    <dgm:cxn modelId="{B1B7A8AB-1013-AA41-9DF0-DFB4CC8C834D}" type="presParOf" srcId="{BD71126F-3677-3841-82D6-7F789547013C}" destId="{D45A0B5E-C409-A34A-9126-30F8F2EEF8E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1EAD3-37E5-034D-88D5-EB942CEDC4D8}">
      <dsp:nvSpPr>
        <dsp:cNvPr id="0" name=""/>
        <dsp:cNvSpPr/>
      </dsp:nvSpPr>
      <dsp:spPr>
        <a:xfrm>
          <a:off x="0" y="223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BB667-8EEA-2044-8B6A-71B1B6E08FEA}">
      <dsp:nvSpPr>
        <dsp:cNvPr id="0" name=""/>
        <dsp:cNvSpPr/>
      </dsp:nvSpPr>
      <dsp:spPr>
        <a:xfrm>
          <a:off x="0" y="2231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Hors subdivision</a:t>
          </a:r>
          <a:endParaRPr lang="en-US" sz="3500" kern="1200"/>
        </a:p>
      </dsp:txBody>
      <dsp:txXfrm>
        <a:off x="0" y="2231"/>
        <a:ext cx="10972800" cy="760818"/>
      </dsp:txXfrm>
    </dsp:sp>
    <dsp:sp modelId="{88FB790D-F0EE-3349-87D7-77D83270C20E}">
      <dsp:nvSpPr>
        <dsp:cNvPr id="0" name=""/>
        <dsp:cNvSpPr/>
      </dsp:nvSpPr>
      <dsp:spPr>
        <a:xfrm>
          <a:off x="0" y="763049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5343D-D971-6F4D-A3F5-C0D6784F1BA6}">
      <dsp:nvSpPr>
        <dsp:cNvPr id="0" name=""/>
        <dsp:cNvSpPr/>
      </dsp:nvSpPr>
      <dsp:spPr>
        <a:xfrm>
          <a:off x="0" y="763049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Inter-CHU</a:t>
          </a:r>
          <a:endParaRPr lang="en-US" sz="3500" kern="1200"/>
        </a:p>
      </dsp:txBody>
      <dsp:txXfrm>
        <a:off x="0" y="763049"/>
        <a:ext cx="10972800" cy="760818"/>
      </dsp:txXfrm>
    </dsp:sp>
    <dsp:sp modelId="{71324C65-0FF1-BA40-AA74-1D8967B9F59F}">
      <dsp:nvSpPr>
        <dsp:cNvPr id="0" name=""/>
        <dsp:cNvSpPr/>
      </dsp:nvSpPr>
      <dsp:spPr>
        <a:xfrm>
          <a:off x="0" y="1523867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B5BA4-7D8D-764F-886C-90E0A77BA157}">
      <dsp:nvSpPr>
        <dsp:cNvPr id="0" name=""/>
        <dsp:cNvSpPr/>
      </dsp:nvSpPr>
      <dsp:spPr>
        <a:xfrm>
          <a:off x="0" y="1523867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Secteur Libéral</a:t>
          </a:r>
          <a:endParaRPr lang="en-US" sz="3500" kern="1200"/>
        </a:p>
      </dsp:txBody>
      <dsp:txXfrm>
        <a:off x="0" y="1523867"/>
        <a:ext cx="10972800" cy="760818"/>
      </dsp:txXfrm>
    </dsp:sp>
    <dsp:sp modelId="{52BCD88B-AEFD-B744-9905-50206DB666AA}">
      <dsp:nvSpPr>
        <dsp:cNvPr id="0" name=""/>
        <dsp:cNvSpPr/>
      </dsp:nvSpPr>
      <dsp:spPr>
        <a:xfrm>
          <a:off x="0" y="2284685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55DFC-D274-DC41-B54C-1FB3BF4983F5}">
      <dsp:nvSpPr>
        <dsp:cNvPr id="0" name=""/>
        <dsp:cNvSpPr/>
      </dsp:nvSpPr>
      <dsp:spPr>
        <a:xfrm>
          <a:off x="0" y="2284685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Stages Mixtes/Couplés – Responsabilité</a:t>
          </a:r>
          <a:endParaRPr lang="en-US" sz="3500" kern="1200"/>
        </a:p>
      </dsp:txBody>
      <dsp:txXfrm>
        <a:off x="0" y="2284685"/>
        <a:ext cx="10972800" cy="760818"/>
      </dsp:txXfrm>
    </dsp:sp>
    <dsp:sp modelId="{E4DD6F16-D070-4D4A-BD66-3C8676110F35}">
      <dsp:nvSpPr>
        <dsp:cNvPr id="0" name=""/>
        <dsp:cNvSpPr/>
      </dsp:nvSpPr>
      <dsp:spPr>
        <a:xfrm>
          <a:off x="0" y="3045503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C0497-5536-2047-BC84-EC6793F6C366}">
      <dsp:nvSpPr>
        <dsp:cNvPr id="0" name=""/>
        <dsp:cNvSpPr/>
      </dsp:nvSpPr>
      <dsp:spPr>
        <a:xfrm>
          <a:off x="0" y="3045503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Stages décalés</a:t>
          </a:r>
          <a:endParaRPr lang="en-US" sz="3500" kern="1200"/>
        </a:p>
      </dsp:txBody>
      <dsp:txXfrm>
        <a:off x="0" y="3045503"/>
        <a:ext cx="10972800" cy="760818"/>
      </dsp:txXfrm>
    </dsp:sp>
    <dsp:sp modelId="{2C26C29F-6655-4C4E-811A-A4B719265530}">
      <dsp:nvSpPr>
        <dsp:cNvPr id="0" name=""/>
        <dsp:cNvSpPr/>
      </dsp:nvSpPr>
      <dsp:spPr>
        <a:xfrm>
          <a:off x="0" y="3806321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4AC18-5E79-7F42-9645-395F32BF3453}">
      <dsp:nvSpPr>
        <dsp:cNvPr id="0" name=""/>
        <dsp:cNvSpPr/>
      </dsp:nvSpPr>
      <dsp:spPr>
        <a:xfrm>
          <a:off x="0" y="3806321"/>
          <a:ext cx="10972800" cy="760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Gardes</a:t>
          </a:r>
        </a:p>
      </dsp:txBody>
      <dsp:txXfrm>
        <a:off x="0" y="3806321"/>
        <a:ext cx="10972800" cy="7608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B962C-4271-5F48-B0F5-9E3EDE347953}">
      <dsp:nvSpPr>
        <dsp:cNvPr id="0" name=""/>
        <dsp:cNvSpPr/>
      </dsp:nvSpPr>
      <dsp:spPr>
        <a:xfrm>
          <a:off x="3379384" y="2225084"/>
          <a:ext cx="4050188" cy="1129200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3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Dr Junior décalé : Mai à Avril n+1 </a:t>
          </a:r>
        </a:p>
      </dsp:txBody>
      <dsp:txXfrm>
        <a:off x="3379384" y="2507384"/>
        <a:ext cx="3767888" cy="564600"/>
      </dsp:txXfrm>
    </dsp:sp>
    <dsp:sp modelId="{FF950326-F0F0-4D42-B527-F8AB0CB55DAE}">
      <dsp:nvSpPr>
        <dsp:cNvPr id="0" name=""/>
        <dsp:cNvSpPr/>
      </dsp:nvSpPr>
      <dsp:spPr>
        <a:xfrm>
          <a:off x="0" y="2154626"/>
          <a:ext cx="3369228" cy="1242315"/>
        </a:xfrm>
        <a:prstGeom prst="rightArrow">
          <a:avLst>
            <a:gd name="adj1" fmla="val 50000"/>
            <a:gd name="adj2" fmla="val 5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3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Interne Phase II.    Novembre - Avril</a:t>
          </a:r>
        </a:p>
      </dsp:txBody>
      <dsp:txXfrm>
        <a:off x="0" y="2465205"/>
        <a:ext cx="3058649" cy="621157"/>
      </dsp:txXfrm>
    </dsp:sp>
    <dsp:sp modelId="{CAE9B162-42FC-134D-A241-6ADFC5957E09}">
      <dsp:nvSpPr>
        <dsp:cNvPr id="0" name=""/>
        <dsp:cNvSpPr/>
      </dsp:nvSpPr>
      <dsp:spPr>
        <a:xfrm>
          <a:off x="5088767" y="2987323"/>
          <a:ext cx="5360068" cy="118439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43121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Dr Junior Poste Supplémentaire                           </a:t>
          </a:r>
          <a:r>
            <a:rPr lang="fr-FR" sz="1800" b="1" kern="1200" dirty="0" err="1"/>
            <a:t>Nov</a:t>
          </a:r>
          <a:r>
            <a:rPr lang="fr-FR" sz="1800" b="1" kern="1200" dirty="0"/>
            <a:t> n+1 – </a:t>
          </a:r>
          <a:r>
            <a:rPr lang="fr-FR" sz="1800" b="1" kern="1200" dirty="0" err="1"/>
            <a:t>Nov</a:t>
          </a:r>
          <a:r>
            <a:rPr lang="fr-FR" sz="1800" b="1" kern="1200" dirty="0"/>
            <a:t> n+2</a:t>
          </a:r>
        </a:p>
      </dsp:txBody>
      <dsp:txXfrm>
        <a:off x="5088767" y="3283422"/>
        <a:ext cx="5063970" cy="592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6B10E-A9FB-F54B-A4CA-680219FA30FB}">
      <dsp:nvSpPr>
        <dsp:cNvPr id="0" name=""/>
        <dsp:cNvSpPr/>
      </dsp:nvSpPr>
      <dsp:spPr>
        <a:xfrm>
          <a:off x="0" y="0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6EE76-9EA7-5140-BBE7-78BA1F1AA50F}">
      <dsp:nvSpPr>
        <dsp:cNvPr id="0" name=""/>
        <dsp:cNvSpPr/>
      </dsp:nvSpPr>
      <dsp:spPr>
        <a:xfrm>
          <a:off x="0" y="0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Le Dr. Junior peut réaliser des actes seuls conformément aux dispositions de l’article R. 6153- 1-1 du code de la santé publique, mais sous le régime de </a:t>
          </a:r>
          <a:r>
            <a:rPr lang="fr-FR" sz="2400" b="1" kern="1200"/>
            <a:t>l’autonomie supervisée </a:t>
          </a:r>
          <a:endParaRPr lang="en-US" sz="2400" kern="1200"/>
        </a:p>
      </dsp:txBody>
      <dsp:txXfrm>
        <a:off x="0" y="0"/>
        <a:ext cx="10972800" cy="1142342"/>
      </dsp:txXfrm>
    </dsp:sp>
    <dsp:sp modelId="{C36DC447-776E-7A42-8F8B-41282DECBAD8}">
      <dsp:nvSpPr>
        <dsp:cNvPr id="0" name=""/>
        <dsp:cNvSpPr/>
      </dsp:nvSpPr>
      <dsp:spPr>
        <a:xfrm>
          <a:off x="0" y="1142342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3D532-B4B8-0146-A891-2CE2C20CC3ED}">
      <dsp:nvSpPr>
        <dsp:cNvPr id="0" name=""/>
        <dsp:cNvSpPr/>
      </dsp:nvSpPr>
      <dsp:spPr>
        <a:xfrm>
          <a:off x="0" y="1142342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C’est le praticien senior qui assure la supervision du Docteur Junior qui est responsable. </a:t>
          </a:r>
          <a:endParaRPr lang="en-US" sz="2400" kern="1200"/>
        </a:p>
      </dsp:txBody>
      <dsp:txXfrm>
        <a:off x="0" y="1142342"/>
        <a:ext cx="10972800" cy="1142342"/>
      </dsp:txXfrm>
    </dsp:sp>
    <dsp:sp modelId="{00988968-46BF-8A4D-9B17-A543150CCA81}">
      <dsp:nvSpPr>
        <dsp:cNvPr id="0" name=""/>
        <dsp:cNvSpPr/>
      </dsp:nvSpPr>
      <dsp:spPr>
        <a:xfrm>
          <a:off x="0" y="2284685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3DA2A-FA7B-E345-9920-A049F7E5EDE1}">
      <dsp:nvSpPr>
        <dsp:cNvPr id="0" name=""/>
        <dsp:cNvSpPr/>
      </dsp:nvSpPr>
      <dsp:spPr>
        <a:xfrm>
          <a:off x="0" y="2284685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autonomie « professionnelle » (exerce ses actes seuls) mais non juridique </a:t>
          </a:r>
          <a:endParaRPr lang="en-US" sz="2400" kern="1200"/>
        </a:p>
      </dsp:txBody>
      <dsp:txXfrm>
        <a:off x="0" y="2284685"/>
        <a:ext cx="10972800" cy="1142342"/>
      </dsp:txXfrm>
    </dsp:sp>
    <dsp:sp modelId="{8A2BB78B-9C9D-494A-B300-99DA76A071E6}">
      <dsp:nvSpPr>
        <dsp:cNvPr id="0" name=""/>
        <dsp:cNvSpPr/>
      </dsp:nvSpPr>
      <dsp:spPr>
        <a:xfrm>
          <a:off x="0" y="3427028"/>
          <a:ext cx="10972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E4952-1E24-1343-88C9-3EDD8C4C9BEE}">
      <dsp:nvSpPr>
        <dsp:cNvPr id="0" name=""/>
        <dsp:cNvSpPr/>
      </dsp:nvSpPr>
      <dsp:spPr>
        <a:xfrm>
          <a:off x="0" y="3427028"/>
          <a:ext cx="10972800" cy="1142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sous la responsabilité́ d’un </a:t>
          </a:r>
          <a:r>
            <a:rPr lang="fr-FR" sz="2400" b="1" kern="1200"/>
            <a:t>senior qui endosse la responsabilité́ de ses actes </a:t>
          </a:r>
          <a:endParaRPr lang="en-US" sz="2400" kern="1200"/>
        </a:p>
      </dsp:txBody>
      <dsp:txXfrm>
        <a:off x="0" y="3427028"/>
        <a:ext cx="10972800" cy="11423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6F958-81AF-B04F-B730-5D5E6EF194C3}">
      <dsp:nvSpPr>
        <dsp:cNvPr id="0" name=""/>
        <dsp:cNvSpPr/>
      </dsp:nvSpPr>
      <dsp:spPr>
        <a:xfrm>
          <a:off x="0" y="408860"/>
          <a:ext cx="10972800" cy="11906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i="1" kern="1200" dirty="0"/>
            <a:t>La supervision est assurée par un praticien auquel le docteur junior peut avoir recours à tout moment de son exercice, conformément aux tableaux de service. </a:t>
          </a:r>
          <a:endParaRPr lang="en-US" sz="2100" kern="1200" dirty="0"/>
        </a:p>
      </dsp:txBody>
      <dsp:txXfrm>
        <a:off x="0" y="408860"/>
        <a:ext cx="10972800" cy="1190699"/>
      </dsp:txXfrm>
    </dsp:sp>
    <dsp:sp modelId="{1BEE59E9-5EE7-9341-8B51-4A25F0B1F174}">
      <dsp:nvSpPr>
        <dsp:cNvPr id="0" name=""/>
        <dsp:cNvSpPr/>
      </dsp:nvSpPr>
      <dsp:spPr>
        <a:xfrm>
          <a:off x="548640" y="98900"/>
          <a:ext cx="7680960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b="0" i="0" kern="1200"/>
            <a:t>Extrait de </a:t>
          </a:r>
          <a:r>
            <a:rPr lang="fr-FR" sz="210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Article R6153-1-2</a:t>
          </a:r>
          <a:r>
            <a:rPr lang="fr-FR" sz="2100" kern="1200"/>
            <a:t> </a:t>
          </a:r>
          <a:r>
            <a:rPr lang="fr-FR" sz="210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Code de la santé publique</a:t>
          </a:r>
          <a:endParaRPr lang="en-US" sz="2100" kern="1200"/>
        </a:p>
      </dsp:txBody>
      <dsp:txXfrm>
        <a:off x="578902" y="129162"/>
        <a:ext cx="7620436" cy="559396"/>
      </dsp:txXfrm>
    </dsp:sp>
    <dsp:sp modelId="{A741D055-9538-0040-B65B-B631B59783E5}">
      <dsp:nvSpPr>
        <dsp:cNvPr id="0" name=""/>
        <dsp:cNvSpPr/>
      </dsp:nvSpPr>
      <dsp:spPr>
        <a:xfrm>
          <a:off x="0" y="2022920"/>
          <a:ext cx="10972800" cy="2447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37388" rIns="851611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i="1" kern="1200" dirty="0"/>
            <a:t>dans certaines spécialités, le docteur junior peut assumer une garde médicale en tant que senior : un praticien senior de la spécialité n’est pas simultanément de garde sur place :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100" i="1" kern="1200"/>
            <a:t>un </a:t>
          </a:r>
          <a:r>
            <a:rPr lang="fr-FR" sz="2100" b="1" i="1" kern="1200"/>
            <a:t>praticien senior de la spécialité, clairement identifié</a:t>
          </a:r>
          <a:r>
            <a:rPr lang="fr-FR" sz="2100" i="1" kern="1200"/>
            <a:t>, </a:t>
          </a:r>
          <a:r>
            <a:rPr lang="fr-FR" sz="2100" b="1" i="1" kern="1200"/>
            <a:t>doit alors être joignable et / ou à même de se déplacer à tout moment</a:t>
          </a:r>
          <a:r>
            <a:rPr lang="fr-FR" sz="2100" i="1" kern="1200"/>
            <a:t>, en tant que de besoin, pour assurer la supervision du docteur junior</a:t>
          </a:r>
          <a:endParaRPr lang="en-US" sz="2100" kern="1200"/>
        </a:p>
      </dsp:txBody>
      <dsp:txXfrm>
        <a:off x="0" y="2022920"/>
        <a:ext cx="10972800" cy="2447549"/>
      </dsp:txXfrm>
    </dsp:sp>
    <dsp:sp modelId="{81508CD4-2646-0F47-B5AB-1992B4DD3426}">
      <dsp:nvSpPr>
        <dsp:cNvPr id="0" name=""/>
        <dsp:cNvSpPr/>
      </dsp:nvSpPr>
      <dsp:spPr>
        <a:xfrm>
          <a:off x="548640" y="1712960"/>
          <a:ext cx="7680960" cy="619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Arrêté du 16 janvier 2020</a:t>
          </a:r>
          <a:endParaRPr lang="en-US" sz="2100" kern="1200"/>
        </a:p>
      </dsp:txBody>
      <dsp:txXfrm>
        <a:off x="578902" y="1743222"/>
        <a:ext cx="7620436" cy="55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02B7A-F461-9E4E-A592-A8AE2D4741ED}">
      <dsp:nvSpPr>
        <dsp:cNvPr id="0" name=""/>
        <dsp:cNvSpPr/>
      </dsp:nvSpPr>
      <dsp:spPr>
        <a:xfrm>
          <a:off x="2950" y="1325642"/>
          <a:ext cx="2580205" cy="1032082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CFCOT</a:t>
          </a:r>
        </a:p>
      </dsp:txBody>
      <dsp:txXfrm>
        <a:off x="2950" y="1325642"/>
        <a:ext cx="2322185" cy="1032082"/>
      </dsp:txXfrm>
    </dsp:sp>
    <dsp:sp modelId="{CDF04226-6BCF-F94F-81D7-2FC466CB0767}">
      <dsp:nvSpPr>
        <dsp:cNvPr id="0" name=""/>
        <dsp:cNvSpPr/>
      </dsp:nvSpPr>
      <dsp:spPr>
        <a:xfrm>
          <a:off x="2067114" y="1325642"/>
          <a:ext cx="2580205" cy="103208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CNCEM</a:t>
          </a:r>
        </a:p>
      </dsp:txBody>
      <dsp:txXfrm>
        <a:off x="2583155" y="1325642"/>
        <a:ext cx="1548123" cy="1032082"/>
      </dsp:txXfrm>
    </dsp:sp>
    <dsp:sp modelId="{D45A0B5E-C409-A34A-9126-30F8F2EEF8E6}">
      <dsp:nvSpPr>
        <dsp:cNvPr id="0" name=""/>
        <dsp:cNvSpPr/>
      </dsp:nvSpPr>
      <dsp:spPr>
        <a:xfrm>
          <a:off x="4131279" y="1325642"/>
          <a:ext cx="2580205" cy="1032082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93345" rIns="46673" bIns="9334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DGOS</a:t>
          </a:r>
        </a:p>
      </dsp:txBody>
      <dsp:txXfrm>
        <a:off x="4647320" y="1325642"/>
        <a:ext cx="1548123" cy="1032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171C-F9E8-ED48-8C98-BE8E9A3443A2}" type="datetime1">
              <a:rPr lang="fr-FR" smtClean="0"/>
              <a:t>10/11/2023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89CF-65F5-5342-961A-D814EE34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77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CD38B-B187-B344-BBDB-5C711913DB99}" type="datetime1">
              <a:rPr lang="fr-FR" smtClean="0"/>
              <a:t>10/11/2023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C9C3E-CDA1-4EDC-ADCC-D969BE793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5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9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48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55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6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34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12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55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061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61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48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97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Image 4" descr="LogoCJO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"/>
            <a:ext cx="2304256" cy="18837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23392" y="6405332"/>
            <a:ext cx="10945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 </a:t>
            </a:r>
          </a:p>
        </p:txBody>
      </p:sp>
      <p:pic>
        <p:nvPicPr>
          <p:cNvPr id="11" name="Image 10" descr="logo CN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68627"/>
            <a:ext cx="1536171" cy="1547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1D7C72-EB10-BA2E-D6E6-D566ED545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80" y="68627"/>
            <a:ext cx="2889629" cy="12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8F9092-F4E5-FFD7-E210-8A002605E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6843" r="76481" b="34241"/>
          <a:stretch/>
        </p:blipFill>
        <p:spPr>
          <a:xfrm>
            <a:off x="11599450" y="5805264"/>
            <a:ext cx="592550" cy="9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0C3CF-055E-064F-8F74-E6C693DB0737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 </a:t>
            </a:r>
          </a:p>
        </p:txBody>
      </p:sp>
    </p:spTree>
    <p:extLst>
      <p:ext uri="{BB962C8B-B14F-4D97-AF65-F5344CB8AC3E}">
        <p14:creationId xmlns:p14="http://schemas.microsoft.com/office/powerpoint/2010/main" val="163795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822976-8A72-B443-A9F4-F6481008B932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2023 </a:t>
            </a:r>
          </a:p>
        </p:txBody>
      </p:sp>
    </p:spTree>
    <p:extLst>
      <p:ext uri="{BB962C8B-B14F-4D97-AF65-F5344CB8AC3E}">
        <p14:creationId xmlns:p14="http://schemas.microsoft.com/office/powerpoint/2010/main" val="178961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56796"/>
            <a:ext cx="1097280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623392" y="6381328"/>
            <a:ext cx="10945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ofcot.fmcloud/GestionDesInternes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3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3.xml"/><Relationship Id="rId5" Type="http://schemas.openxmlformats.org/officeDocument/2006/relationships/image" Target="../media/image220.png"/><Relationship Id="rId4" Type="http://schemas.microsoft.com/office/2014/relationships/chartEx" Target="../charts/chartEx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3356993"/>
            <a:ext cx="7772400" cy="1959823"/>
          </a:xfrm>
        </p:spPr>
        <p:txBody>
          <a:bodyPr>
            <a:noAutofit/>
          </a:bodyPr>
          <a:lstStyle/>
          <a:p>
            <a:r>
              <a:rPr lang="fr-FR" sz="4800" dirty="0"/>
              <a:t>AG du CFCOT</a:t>
            </a:r>
            <a:br>
              <a:rPr lang="fr-FR" sz="4800" dirty="0"/>
            </a:br>
            <a:r>
              <a:rPr lang="fr-FR" sz="4800" dirty="0"/>
              <a:t> 12 novembre 2023</a:t>
            </a:r>
          </a:p>
        </p:txBody>
      </p:sp>
      <p:pic>
        <p:nvPicPr>
          <p:cNvPr id="3" name="Image 2" descr="logo Collège SF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22" y="1700808"/>
            <a:ext cx="3006527" cy="8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0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5734"/>
              </p:ext>
            </p:extLst>
          </p:nvPr>
        </p:nvGraphicFramePr>
        <p:xfrm>
          <a:off x="551384" y="188640"/>
          <a:ext cx="11089231" cy="409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6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0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Membre</a:t>
                      </a:r>
                      <a:r>
                        <a:rPr lang="fr-FR" sz="1900" b="1" i="0" u="none" strike="noStrike" baseline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 invités</a:t>
                      </a:r>
                      <a:endParaRPr lang="fr-FR" sz="19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Antoine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Poichotte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Site internet et PND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Odent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EBOT-UEMS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Hammadouche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Secrétaire Général CNP SOFCOT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Emmanuel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9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Masmejean</a:t>
                      </a:r>
                      <a:endParaRPr lang="hr-H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DFMS-DFMSA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Sylvain</a:t>
                      </a:r>
                      <a:endParaRPr lang="fi-FI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Terver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Francophonie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nl-NL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Raphaël</a:t>
                      </a:r>
                      <a:r>
                        <a:rPr lang="nl-NL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Vialle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Centre de Documentation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Philippe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Massin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OTSR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Image 2" descr="Myri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4867715"/>
            <a:ext cx="1826540" cy="19527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77683" y="5888142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ple Chancery" charset="0"/>
                <a:ea typeface="Apple Chancery" charset="0"/>
                <a:cs typeface="Apple Chancery" charset="0"/>
              </a:rPr>
              <a:t>Myriam Rachdi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3AE41F-4E4F-F9EF-6914-79E4D8F7F81A}"/>
              </a:ext>
            </a:extLst>
          </p:cNvPr>
          <p:cNvSpPr txBox="1"/>
          <p:nvPr/>
        </p:nvSpPr>
        <p:spPr>
          <a:xfrm>
            <a:off x="6055759" y="604054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ple Chancery" charset="0"/>
                <a:ea typeface="Apple Chancery" charset="0"/>
                <a:cs typeface="Apple Chancery" charset="0"/>
              </a:rPr>
              <a:t>Jessica Belo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E49648-4035-E0F9-4A9A-703FD06A2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6843" r="76481" b="34241"/>
          <a:stretch/>
        </p:blipFill>
        <p:spPr>
          <a:xfrm>
            <a:off x="11599450" y="5805264"/>
            <a:ext cx="592550" cy="9602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957CAB-CF57-42CB-B6D6-D6909D1AD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2750" r="26744" b="55250"/>
          <a:stretch/>
        </p:blipFill>
        <p:spPr>
          <a:xfrm>
            <a:off x="7581638" y="4867715"/>
            <a:ext cx="1895746" cy="19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0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DES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Quelques interrogations</a:t>
            </a:r>
          </a:p>
        </p:txBody>
      </p:sp>
    </p:spTree>
    <p:extLst>
      <p:ext uri="{BB962C8B-B14F-4D97-AF65-F5344CB8AC3E}">
        <p14:creationId xmlns:p14="http://schemas.microsoft.com/office/powerpoint/2010/main" val="30001540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DES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Quelques interrogations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En cas d’échec à l’oral ?</a:t>
            </a:r>
          </a:p>
        </p:txBody>
      </p:sp>
    </p:spTree>
    <p:extLst>
      <p:ext uri="{BB962C8B-B14F-4D97-AF65-F5344CB8AC3E}">
        <p14:creationId xmlns:p14="http://schemas.microsoft.com/office/powerpoint/2010/main" val="28886996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DES 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Quelques interrogations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En cas d’échec à l’oral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Tard dans l’année DJ2 (2 mois)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L’absence de solution à ces candidats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Déterminant au post internat / Ancien DESC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1600" dirty="0"/>
              <a:t>Pénalisant candidat et le service </a:t>
            </a:r>
          </a:p>
        </p:txBody>
      </p:sp>
    </p:spTree>
    <p:extLst>
      <p:ext uri="{BB962C8B-B14F-4D97-AF65-F5344CB8AC3E}">
        <p14:creationId xmlns:p14="http://schemas.microsoft.com/office/powerpoint/2010/main" val="425325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Examen DES </a:t>
            </a:r>
            <a:r>
              <a:rPr lang="fr-FR" dirty="0"/>
              <a:t>2023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544599D-7591-2BBB-6CEB-10D768ED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Comment remédier à cela ?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Au 1</a:t>
            </a:r>
            <a:r>
              <a:rPr lang="fr-FR" sz="2000" baseline="30000" dirty="0"/>
              <a:t>er</a:t>
            </a:r>
            <a:r>
              <a:rPr lang="fr-FR" sz="2000" dirty="0"/>
              <a:t> semestre DJ2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000" dirty="0"/>
              <a:t>Possibilité d’un rattrapage ?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796979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2 ans</a:t>
            </a:r>
          </a:p>
        </p:txBody>
      </p:sp>
    </p:spTree>
    <p:extLst>
      <p:ext uri="{BB962C8B-B14F-4D97-AF65-F5344CB8AC3E}">
        <p14:creationId xmlns:p14="http://schemas.microsoft.com/office/powerpoint/2010/main" val="6889400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2 ans</a:t>
            </a:r>
          </a:p>
        </p:txBody>
      </p:sp>
      <p:pic>
        <p:nvPicPr>
          <p:cNvPr id="6" name="Image 5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21B3ED13-E50A-4B9F-62C3-F289D7F4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7568" y="2315927"/>
            <a:ext cx="22606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899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Après 2 ans</a:t>
            </a:r>
          </a:p>
        </p:txBody>
      </p:sp>
      <p:pic>
        <p:nvPicPr>
          <p:cNvPr id="6" name="Image 5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21B3ED13-E50A-4B9F-62C3-F289D7F4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7568" y="2315927"/>
            <a:ext cx="2260600" cy="2990850"/>
          </a:xfrm>
          <a:prstGeom prst="rect">
            <a:avLst/>
          </a:prstGeom>
        </p:spPr>
      </p:pic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29F301B7-01B6-C99F-D51A-F0FA96500524}"/>
              </a:ext>
            </a:extLst>
          </p:cNvPr>
          <p:cNvSpPr/>
          <p:nvPr/>
        </p:nvSpPr>
        <p:spPr>
          <a:xfrm>
            <a:off x="5231904" y="3429000"/>
            <a:ext cx="1800200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 descr="Pierre-Emmanuel Chammas - Chirurgien - Service de Chirurgie de la Main, du  Membre Supérieur et des Nerfs périphériques - CHU Montpellier | LinkedIn">
            <a:extLst>
              <a:ext uri="{FF2B5EF4-FFF2-40B4-BE49-F238E27FC236}">
                <a16:creationId xmlns:a16="http://schemas.microsoft.com/office/drawing/2014/main" id="{53460BA7-8D3E-2A5B-383F-0FE3A593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40" y="2546902"/>
            <a:ext cx="2528900" cy="25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7E78BB5-313B-FABC-6D91-6E3C1A7A60FF}"/>
              </a:ext>
            </a:extLst>
          </p:cNvPr>
          <p:cNvSpPr txBox="1">
            <a:spLocks/>
          </p:cNvSpPr>
          <p:nvPr/>
        </p:nvSpPr>
        <p:spPr>
          <a:xfrm>
            <a:off x="6972058" y="5306777"/>
            <a:ext cx="4176464" cy="681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b="1" dirty="0"/>
              <a:t>Dr Pierre-Emmanuel CHAMMAS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Nouveau président CJO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1345379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46494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Bureaux et séminaires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16049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P. </a:t>
            </a:r>
            <a:r>
              <a:rPr lang="fr-FR" sz="2400" dirty="0" err="1">
                <a:solidFill>
                  <a:schemeClr val="tx2"/>
                </a:solidFill>
              </a:rPr>
              <a:t>Journeau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720" y="1556792"/>
            <a:ext cx="4838328" cy="4569371"/>
          </a:xfrm>
        </p:spPr>
        <p:txBody>
          <a:bodyPr>
            <a:normAutofit/>
          </a:bodyPr>
          <a:lstStyle/>
          <a:p>
            <a:r>
              <a:rPr lang="fr-FR" dirty="0"/>
              <a:t>Lundi matin</a:t>
            </a:r>
          </a:p>
          <a:p>
            <a:r>
              <a:rPr lang="fr-FR" dirty="0"/>
              <a:t>4 réunions par an</a:t>
            </a:r>
          </a:p>
          <a:p>
            <a:r>
              <a:rPr lang="fr-FR" dirty="0"/>
              <a:t>Commissions multiples</a:t>
            </a:r>
          </a:p>
          <a:p>
            <a:pPr lvl="1"/>
            <a:r>
              <a:rPr lang="fr-FR" dirty="0"/>
              <a:t>R3C</a:t>
            </a:r>
          </a:p>
          <a:p>
            <a:pPr lvl="1"/>
            <a:r>
              <a:rPr lang="fr-FR" dirty="0"/>
              <a:t>R2C</a:t>
            </a:r>
          </a:p>
          <a:p>
            <a:pPr lvl="1"/>
            <a:r>
              <a:rPr lang="fr-FR" dirty="0"/>
              <a:t>Examen DES</a:t>
            </a:r>
          </a:p>
          <a:p>
            <a:pPr lvl="1"/>
            <a:r>
              <a:rPr lang="fr-FR" dirty="0"/>
              <a:t>…………..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54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556792"/>
            <a:ext cx="11233248" cy="4569371"/>
          </a:xfrm>
        </p:spPr>
        <p:txBody>
          <a:bodyPr>
            <a:normAutofit/>
          </a:bodyPr>
          <a:lstStyle/>
          <a:p>
            <a:r>
              <a:rPr lang="fr-FR" dirty="0"/>
              <a:t>Représentants  des sociétés partenaires </a:t>
            </a:r>
          </a:p>
          <a:p>
            <a:pPr lvl="1"/>
            <a:r>
              <a:rPr lang="fr-FR" dirty="0"/>
              <a:t>SOFEC: P. </a:t>
            </a:r>
            <a:r>
              <a:rPr lang="fr-FR" dirty="0" err="1"/>
              <a:t>Métais</a:t>
            </a:r>
            <a:endParaRPr lang="fr-FR" dirty="0"/>
          </a:p>
          <a:p>
            <a:pPr lvl="1"/>
            <a:r>
              <a:rPr lang="fr-FR" dirty="0"/>
              <a:t>SFCM (ou Collège): S. </a:t>
            </a:r>
            <a:r>
              <a:rPr lang="fr-FR" dirty="0" err="1"/>
              <a:t>Facca</a:t>
            </a:r>
            <a:endParaRPr lang="fr-FR" dirty="0"/>
          </a:p>
          <a:p>
            <a:pPr lvl="1"/>
            <a:r>
              <a:rPr lang="fr-FR" dirty="0"/>
              <a:t>SFCR: B. </a:t>
            </a:r>
            <a:r>
              <a:rPr lang="fr-FR"/>
              <a:t>Bouyer</a:t>
            </a:r>
            <a:endParaRPr lang="fr-FR" dirty="0"/>
          </a:p>
          <a:p>
            <a:pPr lvl="1"/>
            <a:r>
              <a:rPr lang="fr-FR" dirty="0"/>
              <a:t>SFHG: B. Boyer</a:t>
            </a:r>
          </a:p>
          <a:p>
            <a:pPr lvl="1"/>
            <a:r>
              <a:rPr lang="fr-FR" dirty="0"/>
              <a:t>SFA: </a:t>
            </a:r>
            <a:r>
              <a:rPr lang="fr-FR" dirty="0" err="1"/>
              <a:t>T</a:t>
            </a:r>
            <a:r>
              <a:rPr lang="fr-FR" dirty="0"/>
              <a:t>. Bauer</a:t>
            </a:r>
          </a:p>
          <a:p>
            <a:pPr lvl="1"/>
            <a:r>
              <a:rPr lang="fr-FR" dirty="0"/>
              <a:t>AFCP: GETRAUM: JC. Bel </a:t>
            </a:r>
          </a:p>
          <a:p>
            <a:pPr lvl="1"/>
            <a:r>
              <a:rPr lang="fr-FR" dirty="0"/>
              <a:t>SOFOP (ou Collège): B. </a:t>
            </a:r>
            <a:r>
              <a:rPr lang="fr-FR" dirty="0" err="1"/>
              <a:t>Dohin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253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2348880"/>
            <a:ext cx="4550296" cy="2736300"/>
          </a:xfrm>
        </p:spPr>
        <p:txBody>
          <a:bodyPr>
            <a:normAutofit/>
          </a:bodyPr>
          <a:lstStyle/>
          <a:p>
            <a:r>
              <a:rPr lang="fr-FR" dirty="0"/>
              <a:t>Lundi après-midi</a:t>
            </a:r>
          </a:p>
          <a:p>
            <a:r>
              <a:rPr lang="fr-FR" dirty="0"/>
              <a:t>4 réunions par an</a:t>
            </a:r>
          </a:p>
          <a:p>
            <a:pPr lvl="1"/>
            <a:r>
              <a:rPr lang="fr-FR" dirty="0"/>
              <a:t>Coordonnateurs R3C</a:t>
            </a:r>
          </a:p>
          <a:p>
            <a:pPr lvl="1"/>
            <a:r>
              <a:rPr lang="fr-FR" dirty="0"/>
              <a:t>Coordonnateurs R2C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30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9698" y="83671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680176" y="6396336"/>
            <a:ext cx="117365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Hulet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2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CF9EAE-D8DE-F84B-B9D8-3D752C847115}"/>
              </a:ext>
            </a:extLst>
          </p:cNvPr>
          <p:cNvSpPr txBox="1"/>
          <p:nvPr/>
        </p:nvSpPr>
        <p:spPr>
          <a:xfrm>
            <a:off x="335360" y="1373832"/>
            <a:ext cx="1022513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Selon</a:t>
            </a:r>
            <a:r>
              <a:rPr lang="en-GB" dirty="0"/>
              <a:t> Le RI </a:t>
            </a:r>
            <a:r>
              <a:rPr lang="en-GB" dirty="0" err="1"/>
              <a:t>modifié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2019, le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</a:t>
            </a:r>
            <a:r>
              <a:rPr lang="en-GB" dirty="0" err="1"/>
              <a:t>s'obtient</a:t>
            </a:r>
            <a:r>
              <a:rPr lang="en-GB" dirty="0"/>
              <a:t> </a:t>
            </a:r>
            <a:r>
              <a:rPr lang="en-GB" dirty="0" err="1"/>
              <a:t>selon</a:t>
            </a:r>
            <a:r>
              <a:rPr lang="en-GB" dirty="0"/>
              <a:t> les articles 2, 3 et 4 :</a:t>
            </a:r>
          </a:p>
          <a:p>
            <a:endParaRPr lang="en-GB" dirty="0"/>
          </a:p>
          <a:p>
            <a:r>
              <a:rPr lang="en-GB" dirty="0"/>
              <a:t>Article 3 : </a:t>
            </a:r>
            <a:r>
              <a:rPr lang="en-GB" dirty="0" err="1"/>
              <a:t>Admissibilité</a:t>
            </a:r>
            <a:r>
              <a:rPr lang="en-GB" dirty="0"/>
              <a:t> </a:t>
            </a:r>
            <a:r>
              <a:rPr lang="en-GB" dirty="0" err="1"/>
              <a:t>Titularisation</a:t>
            </a:r>
            <a:r>
              <a:rPr lang="en-GB" dirty="0"/>
              <a:t> </a:t>
            </a:r>
          </a:p>
          <a:p>
            <a:r>
              <a:rPr lang="en-GB" dirty="0"/>
              <a:t>Deux situations </a:t>
            </a:r>
            <a:r>
              <a:rPr lang="en-GB" dirty="0" err="1"/>
              <a:t>permettent</a:t>
            </a:r>
            <a:r>
              <a:rPr lang="en-GB" dirty="0"/>
              <a:t> </a:t>
            </a:r>
            <a:r>
              <a:rPr lang="en-GB" dirty="0" err="1"/>
              <a:t>l’obtention</a:t>
            </a:r>
            <a:r>
              <a:rPr lang="en-GB" dirty="0"/>
              <a:t> du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pour les </a:t>
            </a:r>
            <a:r>
              <a:rPr lang="en-GB" dirty="0" err="1"/>
              <a:t>candidats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la SOFCOT et </a:t>
            </a:r>
            <a:r>
              <a:rPr lang="en-GB" dirty="0" err="1"/>
              <a:t>à</a:t>
            </a:r>
            <a:r>
              <a:rPr lang="en-GB" dirty="0"/>
              <a:t> jour de la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annuelle</a:t>
            </a:r>
            <a:r>
              <a:rPr lang="en-GB" dirty="0"/>
              <a:t> du Collège :</a:t>
            </a:r>
          </a:p>
          <a:p>
            <a:r>
              <a:rPr lang="en-GB" dirty="0"/>
              <a:t>Tout </a:t>
            </a:r>
            <a:r>
              <a:rPr lang="en-GB" dirty="0" err="1"/>
              <a:t>ancien</a:t>
            </a:r>
            <a:r>
              <a:rPr lang="en-GB" dirty="0"/>
              <a:t> CCA avec un DES </a:t>
            </a:r>
            <a:r>
              <a:rPr lang="en-GB" dirty="0" err="1"/>
              <a:t>ou</a:t>
            </a:r>
            <a:r>
              <a:rPr lang="en-GB" dirty="0"/>
              <a:t> DESC </a:t>
            </a:r>
            <a:r>
              <a:rPr lang="en-GB" dirty="0" err="1"/>
              <a:t>validé</a:t>
            </a:r>
            <a:r>
              <a:rPr lang="en-GB" dirty="0"/>
              <a:t> et Une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la SOFCOT et Collège </a:t>
            </a:r>
            <a:r>
              <a:rPr lang="en-GB" dirty="0" err="1"/>
              <a:t>à</a:t>
            </a:r>
            <a:r>
              <a:rPr lang="en-GB" dirty="0"/>
              <a:t> jour </a:t>
            </a:r>
          </a:p>
          <a:p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droit avec la note </a:t>
            </a:r>
            <a:r>
              <a:rPr lang="en-GB" dirty="0" err="1"/>
              <a:t>minimale</a:t>
            </a:r>
            <a:r>
              <a:rPr lang="en-GB" dirty="0"/>
              <a:t> de 20 sur 40</a:t>
            </a:r>
          </a:p>
          <a:p>
            <a:r>
              <a:rPr lang="en-GB" i="1" dirty="0"/>
              <a:t>Tout </a:t>
            </a:r>
            <a:r>
              <a:rPr lang="en-GB" i="1" dirty="0" err="1"/>
              <a:t>titulaire</a:t>
            </a:r>
            <a:r>
              <a:rPr lang="en-GB" i="1" dirty="0"/>
              <a:t> </a:t>
            </a:r>
            <a:r>
              <a:rPr lang="en-GB" i="1" dirty="0" err="1"/>
              <a:t>l’examen</a:t>
            </a:r>
            <a:r>
              <a:rPr lang="en-GB" i="1" dirty="0"/>
              <a:t> de </a:t>
            </a:r>
            <a:r>
              <a:rPr lang="en-GB" i="1" dirty="0" err="1"/>
              <a:t>l’EBOT</a:t>
            </a:r>
            <a:r>
              <a:rPr lang="en-GB" i="1" dirty="0"/>
              <a:t> qui </a:t>
            </a:r>
            <a:r>
              <a:rPr lang="en-GB" i="1" dirty="0" err="1"/>
              <a:t>sont</a:t>
            </a:r>
            <a:r>
              <a:rPr lang="en-GB" i="1" dirty="0"/>
              <a:t> de facto </a:t>
            </a:r>
            <a:r>
              <a:rPr lang="en-GB" i="1" dirty="0" err="1"/>
              <a:t>membres</a:t>
            </a:r>
            <a:r>
              <a:rPr lang="en-GB" i="1" dirty="0"/>
              <a:t> </a:t>
            </a:r>
            <a:r>
              <a:rPr lang="en-GB" i="1" dirty="0" err="1"/>
              <a:t>titulaires</a:t>
            </a:r>
            <a:r>
              <a:rPr lang="en-GB" i="1" dirty="0"/>
              <a:t> après </a:t>
            </a:r>
            <a:r>
              <a:rPr lang="en-GB" i="1" dirty="0" err="1"/>
              <a:t>contrôle</a:t>
            </a:r>
            <a:r>
              <a:rPr lang="en-GB" i="1" dirty="0"/>
              <a:t> des titres et travaux (</a:t>
            </a:r>
            <a:r>
              <a:rPr lang="en-GB" i="1" dirty="0" err="1"/>
              <a:t>procédure</a:t>
            </a:r>
            <a:r>
              <a:rPr lang="en-GB" i="1" dirty="0"/>
              <a:t> es </a:t>
            </a:r>
            <a:r>
              <a:rPr lang="en-GB" i="1" dirty="0" err="1"/>
              <a:t>qualité</a:t>
            </a:r>
            <a:r>
              <a:rPr lang="en-GB" i="1" dirty="0"/>
              <a:t>)</a:t>
            </a:r>
            <a:r>
              <a:rPr lang="en-GB" dirty="0"/>
              <a:t> </a:t>
            </a:r>
          </a:p>
          <a:p>
            <a:r>
              <a:rPr lang="en-GB" b="1" i="1" dirty="0"/>
              <a:t>Les </a:t>
            </a:r>
            <a:r>
              <a:rPr lang="en-GB" b="1" i="1" dirty="0" err="1"/>
              <a:t>chirurgiens</a:t>
            </a:r>
            <a:r>
              <a:rPr lang="en-GB" b="1" i="1" dirty="0"/>
              <a:t> </a:t>
            </a:r>
            <a:r>
              <a:rPr lang="en-GB" b="1" i="1" dirty="0" err="1"/>
              <a:t>orthopédistes</a:t>
            </a:r>
            <a:r>
              <a:rPr lang="en-GB" b="1" i="1" dirty="0"/>
              <a:t> et </a:t>
            </a:r>
            <a:r>
              <a:rPr lang="en-GB" b="1" i="1" dirty="0" err="1"/>
              <a:t>pédiatres</a:t>
            </a:r>
            <a:r>
              <a:rPr lang="en-GB" b="1" i="1" dirty="0"/>
              <a:t> ne </a:t>
            </a:r>
            <a:r>
              <a:rPr lang="en-GB" b="1" i="1" dirty="0" err="1"/>
              <a:t>remplissant</a:t>
            </a:r>
            <a:r>
              <a:rPr lang="en-GB" b="1" i="1" dirty="0"/>
              <a:t> pas les conditions </a:t>
            </a:r>
            <a:r>
              <a:rPr lang="en-GB" b="1" i="1" dirty="0" err="1"/>
              <a:t>précédentes</a:t>
            </a:r>
            <a:r>
              <a:rPr lang="en-GB" b="1" i="1" dirty="0"/>
              <a:t> </a:t>
            </a:r>
            <a:r>
              <a:rPr lang="en-GB" b="1" i="1" dirty="0" err="1"/>
              <a:t>devront</a:t>
            </a:r>
            <a:r>
              <a:rPr lang="en-GB" b="1" i="1" dirty="0"/>
              <a:t> </a:t>
            </a:r>
            <a:r>
              <a:rPr lang="en-GB" b="1" i="1" dirty="0" err="1"/>
              <a:t>satisfaire</a:t>
            </a:r>
            <a:r>
              <a:rPr lang="en-GB" b="1" i="1" dirty="0"/>
              <a:t> </a:t>
            </a:r>
            <a:r>
              <a:rPr lang="en-GB" b="1" i="1" dirty="0" err="1"/>
              <a:t>à</a:t>
            </a:r>
            <a:r>
              <a:rPr lang="en-GB" b="1" i="1" dirty="0"/>
              <a:t> </a:t>
            </a:r>
            <a:r>
              <a:rPr lang="en-GB" b="1" i="1" dirty="0" err="1"/>
              <a:t>l’examen</a:t>
            </a:r>
            <a:r>
              <a:rPr lang="en-GB" b="1" i="1" dirty="0"/>
              <a:t> de </a:t>
            </a:r>
            <a:r>
              <a:rPr lang="en-GB" b="1" i="1" dirty="0" err="1"/>
              <a:t>contrôle</a:t>
            </a:r>
            <a:r>
              <a:rPr lang="en-GB" b="1" i="1" dirty="0"/>
              <a:t> des </a:t>
            </a:r>
            <a:r>
              <a:rPr lang="en-GB" b="1" i="1" dirty="0" err="1"/>
              <a:t>connaissances</a:t>
            </a:r>
            <a:r>
              <a:rPr lang="en-GB" b="1" i="1" dirty="0"/>
              <a:t> du Collège.</a:t>
            </a:r>
          </a:p>
          <a:p>
            <a:endParaRPr lang="en-GB" dirty="0"/>
          </a:p>
          <a:p>
            <a:r>
              <a:rPr lang="en-GB" dirty="0"/>
              <a:t>Article 4 : </a:t>
            </a:r>
            <a:r>
              <a:rPr lang="en-GB" b="1" dirty="0" err="1"/>
              <a:t>Contrôle</a:t>
            </a:r>
            <a:r>
              <a:rPr lang="en-GB" b="1" dirty="0"/>
              <a:t> de </a:t>
            </a:r>
            <a:r>
              <a:rPr lang="en-GB" b="1" dirty="0" err="1"/>
              <a:t>recevabilité</a:t>
            </a:r>
            <a:r>
              <a:rPr lang="en-GB" b="1" dirty="0"/>
              <a:t> et des </a:t>
            </a:r>
            <a:r>
              <a:rPr lang="en-GB" b="1" dirty="0" err="1"/>
              <a:t>connaissances</a:t>
            </a:r>
            <a:r>
              <a:rPr lang="en-GB" b="1" dirty="0"/>
              <a:t> </a:t>
            </a:r>
          </a:p>
          <a:p>
            <a:r>
              <a:rPr lang="en-GB" dirty="0"/>
              <a:t>Les dossiers de candidature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collectés</a:t>
            </a:r>
            <a:r>
              <a:rPr lang="en-GB" dirty="0"/>
              <a:t> par les </a:t>
            </a:r>
            <a:r>
              <a:rPr lang="en-GB" dirty="0" err="1"/>
              <a:t>coordonnateurs</a:t>
            </a:r>
            <a:r>
              <a:rPr lang="en-GB" dirty="0"/>
              <a:t> </a:t>
            </a:r>
            <a:r>
              <a:rPr lang="en-GB" dirty="0" err="1"/>
              <a:t>locaux</a:t>
            </a:r>
            <a:r>
              <a:rPr lang="en-GB" dirty="0"/>
              <a:t> du DES de chirurgie orthopédique et </a:t>
            </a:r>
            <a:r>
              <a:rPr lang="en-GB" dirty="0" err="1"/>
              <a:t>traumatologique</a:t>
            </a:r>
            <a:r>
              <a:rPr lang="en-GB" dirty="0"/>
              <a:t>, Un 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contrôle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ensuite</a:t>
            </a:r>
            <a:r>
              <a:rPr lang="en-GB" dirty="0"/>
              <a:t> </a:t>
            </a:r>
            <a:r>
              <a:rPr lang="en-GB" dirty="0" err="1"/>
              <a:t>effectué</a:t>
            </a:r>
            <a:r>
              <a:rPr lang="en-GB" dirty="0"/>
              <a:t> par le </a:t>
            </a:r>
            <a:r>
              <a:rPr lang="en-GB" dirty="0" err="1"/>
              <a:t>Secrétaire</a:t>
            </a:r>
            <a:r>
              <a:rPr lang="en-GB" dirty="0"/>
              <a:t> </a:t>
            </a:r>
            <a:r>
              <a:rPr lang="en-GB" dirty="0" err="1"/>
              <a:t>général</a:t>
            </a:r>
            <a:r>
              <a:rPr lang="en-GB" dirty="0"/>
              <a:t> du Collège.</a:t>
            </a:r>
          </a:p>
          <a:p>
            <a:r>
              <a:rPr lang="en-GB" dirty="0"/>
              <a:t>Le </a:t>
            </a:r>
            <a:r>
              <a:rPr lang="en-GB" dirty="0" err="1"/>
              <a:t>contrôle</a:t>
            </a:r>
            <a:r>
              <a:rPr lang="en-GB" dirty="0"/>
              <a:t> des </a:t>
            </a:r>
            <a:r>
              <a:rPr lang="en-GB" dirty="0" err="1"/>
              <a:t>connaissances</a:t>
            </a:r>
            <a:r>
              <a:rPr lang="en-GB" dirty="0"/>
              <a:t> </a:t>
            </a:r>
            <a:r>
              <a:rPr lang="en-GB" dirty="0" err="1"/>
              <a:t>comporte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de </a:t>
            </a:r>
            <a:r>
              <a:rPr lang="en-GB" dirty="0" err="1"/>
              <a:t>vérification</a:t>
            </a:r>
            <a:r>
              <a:rPr lang="en-GB" dirty="0"/>
              <a:t> des </a:t>
            </a:r>
            <a:r>
              <a:rPr lang="en-GB" dirty="0" err="1"/>
              <a:t>conduites</a:t>
            </a:r>
            <a:r>
              <a:rPr lang="en-GB" dirty="0"/>
              <a:t> thérapeutiques chez </a:t>
            </a:r>
            <a:r>
              <a:rPr lang="en-GB" dirty="0" err="1"/>
              <a:t>l’adulte</a:t>
            </a:r>
            <a:r>
              <a:rPr lang="en-GB" dirty="0"/>
              <a:t> et </a:t>
            </a:r>
            <a:r>
              <a:rPr lang="en-GB" dirty="0" err="1"/>
              <a:t>l’enfant</a:t>
            </a:r>
            <a:r>
              <a:rPr lang="en-GB" dirty="0"/>
              <a:t> dans la </a:t>
            </a:r>
            <a:r>
              <a:rPr lang="en-GB" dirty="0" err="1"/>
              <a:t>pathologie</a:t>
            </a:r>
            <a:r>
              <a:rPr lang="en-GB" dirty="0"/>
              <a:t> orthopédique et </a:t>
            </a:r>
            <a:r>
              <a:rPr lang="en-GB" dirty="0" err="1"/>
              <a:t>traumatologique</a:t>
            </a:r>
            <a:r>
              <a:rPr lang="en-GB" dirty="0"/>
              <a:t> </a:t>
            </a:r>
            <a:r>
              <a:rPr lang="en-GB" dirty="0" err="1"/>
              <a:t>ainsi</a:t>
            </a:r>
            <a:r>
              <a:rPr lang="en-GB" dirty="0"/>
              <a:t> </a:t>
            </a:r>
            <a:r>
              <a:rPr lang="en-GB" dirty="0" err="1"/>
              <a:t>qu’une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</a:t>
            </a:r>
            <a:r>
              <a:rPr lang="en-GB" dirty="0" err="1"/>
              <a:t>d’exposé</a:t>
            </a:r>
            <a:r>
              <a:rPr lang="en-GB" dirty="0"/>
              <a:t> des titres et travaux </a:t>
            </a:r>
            <a:r>
              <a:rPr lang="en-GB" dirty="0" err="1"/>
              <a:t>scientifiques</a:t>
            </a:r>
            <a:r>
              <a:rPr lang="en-GB" dirty="0"/>
              <a:t> du </a:t>
            </a:r>
            <a:r>
              <a:rPr lang="en-GB" dirty="0" err="1"/>
              <a:t>Candidat</a:t>
            </a:r>
            <a:r>
              <a:rPr lang="en-GB" dirty="0"/>
              <a:t>. </a:t>
            </a:r>
          </a:p>
          <a:p>
            <a:r>
              <a:rPr lang="en-GB" dirty="0"/>
              <a:t>Les </a:t>
            </a:r>
            <a:r>
              <a:rPr lang="en-GB" dirty="0" err="1"/>
              <a:t>modalités</a:t>
            </a:r>
            <a:r>
              <a:rPr lang="en-GB" dirty="0"/>
              <a:t> précises de </a:t>
            </a:r>
            <a:r>
              <a:rPr lang="en-GB" dirty="0" err="1"/>
              <a:t>l’examen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accessibles</a:t>
            </a:r>
            <a:r>
              <a:rPr lang="en-GB" dirty="0"/>
              <a:t> sur le site internet du Collège.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C0AEEAF-6911-3046-BA9F-CDA844FC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281" y="12885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Collège</a:t>
            </a:r>
          </a:p>
        </p:txBody>
      </p:sp>
      <p:pic>
        <p:nvPicPr>
          <p:cNvPr id="6" name="Image 5" descr="Capture d’écran 2014-11-09 à 19.35.31.png">
            <a:extLst>
              <a:ext uri="{FF2B5EF4-FFF2-40B4-BE49-F238E27FC236}">
                <a16:creationId xmlns:a16="http://schemas.microsoft.com/office/drawing/2014/main" id="{D38ECE52-F730-6848-AFC2-566DAF89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2078"/>
            <a:ext cx="1026528" cy="996556"/>
          </a:xfrm>
          <a:prstGeom prst="rect">
            <a:avLst/>
          </a:prstGeom>
        </p:spPr>
      </p:pic>
      <p:pic>
        <p:nvPicPr>
          <p:cNvPr id="7" name="Image 6" descr="SOFCOT_logo_09.eps">
            <a:extLst>
              <a:ext uri="{FF2B5EF4-FFF2-40B4-BE49-F238E27FC236}">
                <a16:creationId xmlns:a16="http://schemas.microsoft.com/office/drawing/2014/main" id="{C3DBED47-714B-D049-BB56-A9E41935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11316" r="12935"/>
          <a:stretch/>
        </p:blipFill>
        <p:spPr>
          <a:xfrm>
            <a:off x="10200456" y="1628800"/>
            <a:ext cx="1726831" cy="13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90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2" y="23083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65C107-0191-A442-98A1-1D2E42C0948E}"/>
              </a:ext>
            </a:extLst>
          </p:cNvPr>
          <p:cNvSpPr txBox="1"/>
          <p:nvPr/>
        </p:nvSpPr>
        <p:spPr>
          <a:xfrm>
            <a:off x="1203824" y="2780928"/>
            <a:ext cx="986509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Ainsi</a:t>
            </a:r>
            <a:r>
              <a:rPr lang="en-GB" sz="2800" dirty="0"/>
              <a:t> </a:t>
            </a:r>
            <a:r>
              <a:rPr lang="en-GB" sz="2800" dirty="0" err="1"/>
              <a:t>en</a:t>
            </a:r>
            <a:r>
              <a:rPr lang="en-GB" sz="2800" dirty="0"/>
              <a:t> 2023,  60 </a:t>
            </a:r>
            <a:r>
              <a:rPr lang="en-GB" sz="2800" dirty="0" err="1"/>
              <a:t>inscrits</a:t>
            </a:r>
            <a:r>
              <a:rPr lang="en-GB" sz="2800" dirty="0"/>
              <a:t>, double </a:t>
            </a:r>
            <a:r>
              <a:rPr lang="en-GB" sz="2800" dirty="0" err="1"/>
              <a:t>évaluation</a:t>
            </a:r>
            <a:r>
              <a:rPr lang="en-GB" sz="2800" dirty="0"/>
              <a:t>, Jury (6 </a:t>
            </a:r>
            <a:r>
              <a:rPr lang="en-GB" sz="2800" dirty="0" err="1"/>
              <a:t>personnes</a:t>
            </a:r>
            <a:r>
              <a:rPr lang="en-GB" sz="2800" dirty="0"/>
              <a:t>)</a:t>
            </a:r>
          </a:p>
          <a:p>
            <a:r>
              <a:rPr lang="en-GB" sz="2800" dirty="0"/>
              <a:t> </a:t>
            </a:r>
          </a:p>
          <a:p>
            <a:r>
              <a:rPr lang="en-GB" sz="2800" dirty="0"/>
              <a:t>59 </a:t>
            </a:r>
            <a:r>
              <a:rPr lang="en-GB" sz="2800" dirty="0" err="1"/>
              <a:t>reçus</a:t>
            </a:r>
            <a:r>
              <a:rPr lang="en-GB" sz="2800" dirty="0"/>
              <a:t> sur dossier, 1 </a:t>
            </a:r>
            <a:r>
              <a:rPr lang="en-GB" sz="2800" dirty="0" err="1"/>
              <a:t>convoqué</a:t>
            </a:r>
            <a:r>
              <a:rPr lang="en-GB" sz="2800" dirty="0"/>
              <a:t> </a:t>
            </a:r>
            <a:r>
              <a:rPr lang="en-GB" sz="2800" dirty="0" err="1"/>
              <a:t>à</a:t>
            </a:r>
            <a:r>
              <a:rPr lang="en-GB" sz="2800" dirty="0"/>
              <a:t> </a:t>
            </a:r>
            <a:r>
              <a:rPr lang="en-GB" sz="2800" dirty="0" err="1"/>
              <a:t>l'oral</a:t>
            </a:r>
            <a:r>
              <a:rPr lang="en-GB" sz="2800" dirty="0"/>
              <a:t> : 60 </a:t>
            </a:r>
            <a:r>
              <a:rPr lang="en-GB" sz="2800" dirty="0" err="1"/>
              <a:t>reçus</a:t>
            </a:r>
            <a:r>
              <a:rPr lang="en-GB" sz="2800" dirty="0"/>
              <a:t>.</a:t>
            </a:r>
          </a:p>
          <a:p>
            <a:endParaRPr lang="en-GB" sz="2800" dirty="0"/>
          </a:p>
          <a:p>
            <a:r>
              <a:rPr lang="en-GB" sz="2800" dirty="0"/>
              <a:t>3 </a:t>
            </a:r>
            <a:r>
              <a:rPr lang="en-GB" sz="2800" dirty="0" err="1"/>
              <a:t>Médaillés</a:t>
            </a:r>
            <a:r>
              <a:rPr lang="en-GB" sz="2800" dirty="0"/>
              <a:t>: </a:t>
            </a:r>
          </a:p>
          <a:p>
            <a:r>
              <a:rPr lang="en-GB" sz="2800" dirty="0"/>
              <a:t>	</a:t>
            </a:r>
            <a:r>
              <a:rPr lang="en-GB" sz="2800" dirty="0" err="1"/>
              <a:t>Boudhissa</a:t>
            </a:r>
            <a:r>
              <a:rPr lang="en-GB" sz="2800" dirty="0"/>
              <a:t> </a:t>
            </a:r>
            <a:r>
              <a:rPr lang="en-GB" sz="2800" dirty="0" err="1"/>
              <a:t>Medhi</a:t>
            </a:r>
            <a:r>
              <a:rPr lang="en-GB" sz="2800" dirty="0"/>
              <a:t>, </a:t>
            </a:r>
          </a:p>
          <a:p>
            <a:r>
              <a:rPr lang="en-GB" sz="2800" dirty="0"/>
              <a:t>	</a:t>
            </a:r>
            <a:r>
              <a:rPr lang="en-GB" sz="2800" dirty="0" err="1"/>
              <a:t>Massin</a:t>
            </a:r>
            <a:r>
              <a:rPr lang="en-GB" sz="2800" dirty="0"/>
              <a:t> Valentin, </a:t>
            </a:r>
          </a:p>
          <a:p>
            <a:r>
              <a:rPr lang="en-GB" sz="2800" dirty="0"/>
              <a:t>	</a:t>
            </a:r>
            <a:r>
              <a:rPr lang="en-GB" sz="2800" dirty="0" err="1"/>
              <a:t>Micicoi</a:t>
            </a:r>
            <a:r>
              <a:rPr lang="en-GB" sz="2800" dirty="0"/>
              <a:t> Grégoire</a:t>
            </a:r>
          </a:p>
          <a:p>
            <a:endParaRPr lang="en-GB" sz="2800" dirty="0"/>
          </a:p>
        </p:txBody>
      </p:sp>
      <p:pic>
        <p:nvPicPr>
          <p:cNvPr id="8" name="Image 7" descr="emoji_thumb.jpg">
            <a:extLst>
              <a:ext uri="{FF2B5EF4-FFF2-40B4-BE49-F238E27FC236}">
                <a16:creationId xmlns:a16="http://schemas.microsoft.com/office/drawing/2014/main" id="{4734BF24-E4F2-624B-9D23-B7E5CF01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690882"/>
            <a:ext cx="1275641" cy="1275641"/>
          </a:xfrm>
          <a:prstGeom prst="rect">
            <a:avLst/>
          </a:prstGeom>
        </p:spPr>
      </p:pic>
      <p:pic>
        <p:nvPicPr>
          <p:cNvPr id="9" name="Image 8" descr="Capture d’écran 2014-11-08 à 22.50.53.png">
            <a:extLst>
              <a:ext uri="{FF2B5EF4-FFF2-40B4-BE49-F238E27FC236}">
                <a16:creationId xmlns:a16="http://schemas.microsoft.com/office/drawing/2014/main" id="{172CC625-0044-A04F-9C6B-96DE27BC4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3"/>
            <a:ext cx="2407649" cy="2485819"/>
          </a:xfrm>
          <a:prstGeom prst="rect">
            <a:avLst/>
          </a:prstGeom>
        </p:spPr>
      </p:pic>
      <p:pic>
        <p:nvPicPr>
          <p:cNvPr id="10" name="Image 9" descr="Capture d’écran 2014-11-09 à 22.33.55.png">
            <a:extLst>
              <a:ext uri="{FF2B5EF4-FFF2-40B4-BE49-F238E27FC236}">
                <a16:creationId xmlns:a16="http://schemas.microsoft.com/office/drawing/2014/main" id="{7786433D-3B5B-0C4A-8CF6-1866FD94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4" y="4218492"/>
            <a:ext cx="1539299" cy="15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C7AAF1C-9A83-1D41-8591-FD7F0CB15722}"/>
              </a:ext>
            </a:extLst>
          </p:cNvPr>
          <p:cNvSpPr txBox="1"/>
          <p:nvPr/>
        </p:nvSpPr>
        <p:spPr>
          <a:xfrm>
            <a:off x="119336" y="260648"/>
            <a:ext cx="11953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b="1" i="0" u="none" strike="noStrike" cap="all" dirty="0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DEVENIR MEMBRE FORMATEUR est une autre </a:t>
            </a:r>
            <a:r>
              <a:rPr lang="fr-FR" sz="1600" b="1" i="0" u="none" strike="noStrike" cap="all" dirty="0" err="1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Procedure</a:t>
            </a:r>
            <a:endParaRPr lang="fr-FR" sz="1600" b="1" i="0" u="none" strike="noStrike" cap="all" dirty="0">
              <a:solidFill>
                <a:srgbClr val="0D4B81"/>
              </a:solidFill>
              <a:effectLst/>
              <a:latin typeface="Open Sans" panose="020F0502020204030204" pitchFamily="34" charset="0"/>
            </a:endParaRPr>
          </a:p>
          <a:p>
            <a:r>
              <a:rPr lang="fr-FR" sz="1600" dirty="0">
                <a:effectLst/>
              </a:rPr>
              <a:t>La qualité de </a:t>
            </a:r>
            <a:r>
              <a:rPr lang="fr-FR" sz="1600" i="1" dirty="0">
                <a:effectLst/>
              </a:rPr>
              <a:t>membre formateur</a:t>
            </a:r>
            <a:r>
              <a:rPr lang="fr-FR" sz="1600" dirty="0">
                <a:effectLst/>
              </a:rPr>
              <a:t> </a:t>
            </a:r>
            <a:r>
              <a:rPr lang="fr-FR" sz="1600" i="1" dirty="0">
                <a:effectLst/>
              </a:rPr>
              <a:t>du collège</a:t>
            </a:r>
            <a:r>
              <a:rPr lang="fr-FR" sz="1600" dirty="0">
                <a:effectLst/>
              </a:rPr>
              <a:t> est obtenue à la demande du candidat, après avis d’une commission et du Président du Collège suivant des critères établis par le Bureau:</a:t>
            </a:r>
          </a:p>
          <a:p>
            <a:r>
              <a:rPr lang="fr-FR" sz="1600" b="1" dirty="0">
                <a:effectLst/>
              </a:rPr>
              <a:t>1/</a:t>
            </a:r>
            <a:r>
              <a:rPr lang="fr-FR" sz="1600" dirty="0">
                <a:effectLst/>
              </a:rPr>
              <a:t> être membre titulaire du Collège depuis plus de 1 an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à jour de vos cotisations.</a:t>
            </a:r>
          </a:p>
          <a:p>
            <a:r>
              <a:rPr lang="fr-FR" sz="1600" b="1" dirty="0">
                <a:effectLst/>
              </a:rPr>
              <a:t>2/</a:t>
            </a:r>
            <a:r>
              <a:rPr lang="fr-FR" sz="1600" dirty="0">
                <a:effectLst/>
              </a:rPr>
              <a:t>  Etre membre  de l’Académie d’Orthopédie et de Traumatologie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Membre du CNP-SOFCOT (junior ou titulaire),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membre d’une Société Associée ou Partenaire de la SOFCOT.</a:t>
            </a:r>
          </a:p>
          <a:p>
            <a:r>
              <a:rPr lang="fr-FR" sz="1600" b="1" dirty="0">
                <a:effectLst/>
              </a:rPr>
              <a:t>3/</a:t>
            </a:r>
            <a:r>
              <a:rPr lang="fr-FR" sz="1600" dirty="0">
                <a:effectLst/>
              </a:rPr>
              <a:t> Joindre une copie de l’avis favorable de votre coordonnateur local DES (coordonnateur de la subdivision dont vous dépendez).</a:t>
            </a:r>
          </a:p>
          <a:p>
            <a:r>
              <a:rPr lang="fr-FR" sz="1600" b="1" dirty="0">
                <a:effectLst/>
              </a:rPr>
              <a:t>4/</a:t>
            </a:r>
            <a:r>
              <a:rPr lang="fr-FR" sz="1600" dirty="0">
                <a:effectLst/>
              </a:rPr>
              <a:t> avoir démontré des activités pédagogiques et de recherche dans le domaine de la spécialité :</a:t>
            </a:r>
          </a:p>
          <a:p>
            <a:r>
              <a:rPr lang="fr-FR" sz="1600" b="1" dirty="0">
                <a:effectLst/>
              </a:rPr>
              <a:t>4.1.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Soit au titre d’ancien chef de clinique des Universités-assistant des hôpitaux ou Assistant spécialiste de CHU </a:t>
            </a:r>
            <a:r>
              <a:rPr lang="fr-FR" sz="1600" u="sng" dirty="0">
                <a:effectLst/>
              </a:rPr>
              <a:t>si le candidat a quitté ces fonctions il y a moins de 5 ans.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- Soit en pouvant attester de travaux tels que décrits ci-dessous au cours des 5 dernières années </a:t>
            </a:r>
            <a:r>
              <a:rPr lang="fr-FR" sz="1600" u="sng" dirty="0">
                <a:effectLst/>
              </a:rPr>
              <a:t>si le candidat a quitté ces fonctions depuis 5 ans ou plus.</a:t>
            </a:r>
            <a:endParaRPr lang="fr-FR" sz="1600" dirty="0">
              <a:effectLst/>
            </a:endParaRPr>
          </a:p>
          <a:p>
            <a:r>
              <a:rPr lang="fr-FR" sz="1600" b="1" dirty="0">
                <a:effectLst/>
              </a:rPr>
              <a:t>4.2.</a:t>
            </a:r>
            <a:r>
              <a:rPr lang="fr-FR" sz="1600" dirty="0">
                <a:effectLst/>
              </a:rPr>
              <a:t> Activités pédagogiques et de recherche pouvant être reconnues :</a:t>
            </a:r>
          </a:p>
          <a:p>
            <a:r>
              <a:rPr lang="fr-FR" sz="1600" dirty="0">
                <a:effectLst/>
              </a:rPr>
              <a:t>- une participation régulière à au moins un enseignement de DESC, DU ou  DIU  de la spécialité (formations universitaires de 3</a:t>
            </a:r>
            <a:r>
              <a:rPr lang="fr-FR" sz="1600" baseline="30000" dirty="0">
                <a:effectLst/>
              </a:rPr>
              <a:t>ème</a:t>
            </a:r>
            <a:r>
              <a:rPr lang="fr-FR" sz="1600" dirty="0">
                <a:effectLst/>
              </a:rPr>
              <a:t> cycle). Il est nécessaire de préciser le volume horaire, les dates et lieux de ces enseignements.</a:t>
            </a:r>
          </a:p>
          <a:p>
            <a:r>
              <a:rPr lang="fr-FR" sz="1600" b="1" u="sng" dirty="0">
                <a:effectLst/>
              </a:rPr>
              <a:t>ET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un article référencé medline en 1er ou 2ème auteur, avant-dernier ou dernier auteur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une participation en tant que membre à un symposium de la SOFCOT ou d’une Société Associée ou Partenaire </a:t>
            </a:r>
            <a:r>
              <a:rPr lang="fr-FR" sz="1600" b="1" u="sng" dirty="0">
                <a:effectLst/>
              </a:rPr>
              <a:t>OU</a:t>
            </a:r>
            <a:r>
              <a:rPr lang="fr-FR" sz="1600" dirty="0">
                <a:effectLst/>
              </a:rPr>
              <a:t> au moins une communication orale en premier à la SOFCOT ou à une Société Associée ou Partenaire.</a:t>
            </a:r>
          </a:p>
          <a:p>
            <a:r>
              <a:rPr lang="fr-FR" sz="1600" dirty="0">
                <a:effectLst/>
              </a:rPr>
              <a:t>Le titre de </a:t>
            </a:r>
            <a:r>
              <a:rPr lang="fr-FR" sz="1600" i="1" dirty="0">
                <a:effectLst/>
              </a:rPr>
              <a:t>membre formateur du Collège</a:t>
            </a:r>
            <a:r>
              <a:rPr lang="fr-FR" sz="1600" dirty="0">
                <a:effectLst/>
              </a:rPr>
              <a:t> est accordé pour 5 ans et nécessite une requalification sur demande, adressée par l’intéressé au Bureau, selon les mêmes critères.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Cette demande devra recevoir l’avis favorable du coordonnateur local correspondant au lieu d’exercice.</a:t>
            </a:r>
          </a:p>
          <a:p>
            <a:r>
              <a:rPr lang="fr-FR" sz="1600" b="1" dirty="0">
                <a:effectLst/>
              </a:rPr>
              <a:t>Votre dossier doit parvenir au secrétariat du Collège: </a:t>
            </a:r>
            <a:r>
              <a:rPr lang="fr-FR" sz="1600" b="1" u="sng" dirty="0" err="1">
                <a:effectLst/>
              </a:rPr>
              <a:t>college@sofcot.fr</a:t>
            </a:r>
            <a:endParaRPr lang="fr-FR" sz="1600" dirty="0">
              <a:effectLst/>
            </a:endParaRPr>
          </a:p>
        </p:txBody>
      </p:sp>
      <p:pic>
        <p:nvPicPr>
          <p:cNvPr id="4" name="Image 3" descr="Capture d’écran 2014-11-10 à 00.50.34.png">
            <a:extLst>
              <a:ext uri="{FF2B5EF4-FFF2-40B4-BE49-F238E27FC236}">
                <a16:creationId xmlns:a16="http://schemas.microsoft.com/office/drawing/2014/main" id="{7610F8DB-A0D7-7046-A066-261B95B6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957" y="1628800"/>
            <a:ext cx="1354069" cy="886200"/>
          </a:xfrm>
          <a:prstGeom prst="rect">
            <a:avLst/>
          </a:prstGeom>
        </p:spPr>
      </p:pic>
      <p:pic>
        <p:nvPicPr>
          <p:cNvPr id="5" name="Image 4" descr="Capture d’écran 2014-11-08 à 22.51.45.png">
            <a:extLst>
              <a:ext uri="{FF2B5EF4-FFF2-40B4-BE49-F238E27FC236}">
                <a16:creationId xmlns:a16="http://schemas.microsoft.com/office/drawing/2014/main" id="{46294D8B-B645-7D4A-BF94-F7AF12B83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20" y="5445224"/>
            <a:ext cx="1054017" cy="10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60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Remises des diplômes</a:t>
            </a:r>
          </a:p>
        </p:txBody>
      </p:sp>
    </p:spTree>
    <p:extLst>
      <p:ext uri="{BB962C8B-B14F-4D97-AF65-F5344CB8AC3E}">
        <p14:creationId xmlns:p14="http://schemas.microsoft.com/office/powerpoint/2010/main" val="349647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35360" y="1382951"/>
            <a:ext cx="11233248" cy="537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Composition du bureau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Résultats des élections</a:t>
            </a:r>
          </a:p>
          <a:p>
            <a:r>
              <a:rPr lang="fr-FR" sz="2800" dirty="0"/>
              <a:t>Organisation des bureaux et séminaires des coordonnateurs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Examen du Collège (C. </a:t>
            </a:r>
            <a:r>
              <a:rPr lang="fr-FR" sz="2800" dirty="0" err="1"/>
              <a:t>Hulet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Accueil des lauréats</a:t>
            </a:r>
            <a:endParaRPr lang="fr-FR" sz="2800" dirty="0"/>
          </a:p>
          <a:p>
            <a:r>
              <a:rPr lang="fr-FR" sz="2800" dirty="0"/>
              <a:t>Bilan financier (C. </a:t>
            </a:r>
            <a:r>
              <a:rPr lang="fr-FR" sz="2800" dirty="0" err="1"/>
              <a:t>Trojani</a:t>
            </a:r>
            <a:r>
              <a:rPr lang="fr-FR" sz="2800" dirty="0"/>
              <a:t>)</a:t>
            </a:r>
          </a:p>
          <a:p>
            <a:r>
              <a:rPr lang="fr-FR" sz="2800" dirty="0"/>
              <a:t>R3C (C. Garreau, 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Evaluation phase d’approfondissement</a:t>
            </a:r>
          </a:p>
          <a:p>
            <a:pPr lvl="2"/>
            <a:r>
              <a:rPr lang="fr-FR" sz="2000" dirty="0" err="1"/>
              <a:t>Interim</a:t>
            </a:r>
            <a:r>
              <a:rPr lang="fr-FR" sz="2000" dirty="0"/>
              <a:t> exam</a:t>
            </a:r>
          </a:p>
          <a:p>
            <a:pPr lvl="1"/>
            <a:r>
              <a:rPr lang="fr-FR" sz="2400" dirty="0"/>
              <a:t>Bilan 1</a:t>
            </a:r>
            <a:r>
              <a:rPr lang="fr-FR" sz="2400" baseline="30000" dirty="0"/>
              <a:t>ère</a:t>
            </a:r>
            <a:r>
              <a:rPr lang="fr-FR" sz="2400" dirty="0"/>
              <a:t> promotion DES 2017-2023</a:t>
            </a:r>
          </a:p>
          <a:p>
            <a:pPr lvl="2"/>
            <a:r>
              <a:rPr lang="fr-FR" sz="2000" dirty="0"/>
              <a:t>Examen oral 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9805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1424" y="2202529"/>
            <a:ext cx="10657184" cy="222312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Or (800€) : </a:t>
            </a:r>
            <a:r>
              <a:rPr lang="en-GB" sz="4400" dirty="0" err="1"/>
              <a:t>Micicoi</a:t>
            </a:r>
            <a:r>
              <a:rPr lang="en-GB" sz="4400" dirty="0"/>
              <a:t> Grégoire</a:t>
            </a:r>
            <a:br>
              <a:rPr lang="en-GB" sz="4400" dirty="0"/>
            </a:br>
            <a:r>
              <a:rPr lang="en-GB" dirty="0"/>
              <a:t>Argent (700€) :</a:t>
            </a:r>
            <a:r>
              <a:rPr lang="en-GB" sz="4400" dirty="0"/>
              <a:t> </a:t>
            </a:r>
            <a:r>
              <a:rPr lang="en-GB" sz="4400" dirty="0" err="1"/>
              <a:t>Massin</a:t>
            </a:r>
            <a:r>
              <a:rPr lang="en-GB" sz="4400" dirty="0"/>
              <a:t> Valentin</a:t>
            </a:r>
            <a:br>
              <a:rPr lang="en-GB" dirty="0"/>
            </a:br>
            <a:r>
              <a:rPr lang="en-GB" dirty="0"/>
              <a:t>Bronze (600€) :</a:t>
            </a:r>
            <a:r>
              <a:rPr lang="en-GB" sz="4400" dirty="0"/>
              <a:t> </a:t>
            </a:r>
            <a:r>
              <a:rPr lang="en-GB" sz="4400" dirty="0" err="1"/>
              <a:t>Boudhissa</a:t>
            </a:r>
            <a:r>
              <a:rPr lang="en-GB" sz="4400" dirty="0"/>
              <a:t> </a:t>
            </a:r>
            <a:r>
              <a:rPr lang="en-GB" sz="4400" dirty="0" err="1"/>
              <a:t>Medhi</a:t>
            </a:r>
            <a:r>
              <a:rPr lang="en-GB" sz="4400" dirty="0"/>
              <a:t> 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225A29-57C8-B34C-8411-FD53F4BF0219}"/>
              </a:ext>
            </a:extLst>
          </p:cNvPr>
          <p:cNvSpPr txBox="1"/>
          <p:nvPr/>
        </p:nvSpPr>
        <p:spPr>
          <a:xfrm>
            <a:off x="4439523" y="551516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Médaillés</a:t>
            </a:r>
            <a:endParaRPr lang="en-GB" sz="4400" dirty="0"/>
          </a:p>
        </p:txBody>
      </p:sp>
      <p:pic>
        <p:nvPicPr>
          <p:cNvPr id="4" name="Image 3" descr="Capture d’écran 2014-11-09 à 22.39.28.png">
            <a:extLst>
              <a:ext uri="{FF2B5EF4-FFF2-40B4-BE49-F238E27FC236}">
                <a16:creationId xmlns:a16="http://schemas.microsoft.com/office/drawing/2014/main" id="{7C996648-BD23-4444-A9F5-41FCEA0A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" y="622842"/>
            <a:ext cx="1539009" cy="1098225"/>
          </a:xfrm>
          <a:prstGeom prst="rect">
            <a:avLst/>
          </a:prstGeom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488286C5-BEAA-2D4C-BFF4-1E7868723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591" y="410535"/>
            <a:ext cx="1387663" cy="14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écran 2014-11-09 à 22.39.18.png">
            <a:extLst>
              <a:ext uri="{FF2B5EF4-FFF2-40B4-BE49-F238E27FC236}">
                <a16:creationId xmlns:a16="http://schemas.microsoft.com/office/drawing/2014/main" id="{299E564D-5105-9E4A-8B3F-046E82CD8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4926309"/>
            <a:ext cx="1574251" cy="10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1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931E21-13C2-5542-A3FE-162B1F89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93" y="1584514"/>
            <a:ext cx="2612387" cy="3932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D20959-6808-0F42-9B4E-1BD02832D111}"/>
              </a:ext>
            </a:extLst>
          </p:cNvPr>
          <p:cNvSpPr txBox="1"/>
          <p:nvPr/>
        </p:nvSpPr>
        <p:spPr>
          <a:xfrm>
            <a:off x="7680177" y="6379824"/>
            <a:ext cx="13436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Trojani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E25BA67-41CB-994C-B5BA-543B80ADFB62}"/>
              </a:ext>
            </a:extLst>
          </p:cNvPr>
          <p:cNvSpPr txBox="1">
            <a:spLocks/>
          </p:cNvSpPr>
          <p:nvPr/>
        </p:nvSpPr>
        <p:spPr>
          <a:xfrm>
            <a:off x="2495601" y="2430016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C0969AF-9936-986E-0CD1-98EDCB1A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61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7528" y="1700808"/>
            <a:ext cx="8261162" cy="4176464"/>
          </a:xfrm>
        </p:spPr>
        <p:txBody>
          <a:bodyPr>
            <a:normAutofit/>
          </a:bodyPr>
          <a:lstStyle/>
          <a:p>
            <a:pPr lvl="2">
              <a:buFont typeface="Arial"/>
              <a:buChar char="•"/>
            </a:pPr>
            <a:endParaRPr lang="fr-FR" dirty="0"/>
          </a:p>
          <a:p>
            <a:pPr lvl="1">
              <a:buFont typeface="Arial"/>
              <a:buChar char="•"/>
            </a:pPr>
            <a:endParaRPr lang="fr-FR" dirty="0"/>
          </a:p>
          <a:p>
            <a:pPr lvl="2">
              <a:buFont typeface="Arial"/>
              <a:buChar char="•"/>
            </a:pPr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57C2842-0D5A-1448-9E8F-1194A4B8D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3513" y="205413"/>
            <a:ext cx="8856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Bilan comptable du 30/09/ 2022 au 30 septembre 2023 : + 331 KE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D4FE578-E0EC-C54C-93A1-66D19DC78A60}"/>
              </a:ext>
            </a:extLst>
          </p:cNvPr>
          <p:cNvGraphicFramePr/>
          <p:nvPr/>
        </p:nvGraphicFramePr>
        <p:xfrm>
          <a:off x="1609271" y="1731269"/>
          <a:ext cx="6360368" cy="440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56A5F6-F3F6-9E44-85FB-1ACFBC36F3BC}"/>
              </a:ext>
            </a:extLst>
          </p:cNvPr>
          <p:cNvSpPr txBox="1"/>
          <p:nvPr/>
        </p:nvSpPr>
        <p:spPr>
          <a:xfrm>
            <a:off x="7969640" y="2924944"/>
            <a:ext cx="3742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Compte Courant = 259 954 €</a:t>
            </a:r>
          </a:p>
          <a:p>
            <a:r>
              <a:rPr lang="fr-FR" dirty="0"/>
              <a:t>		211 KE en 2022</a:t>
            </a:r>
          </a:p>
          <a:p>
            <a:r>
              <a:rPr lang="fr-FR" dirty="0"/>
              <a:t>		177 KE en 2021</a:t>
            </a:r>
          </a:p>
          <a:p>
            <a:r>
              <a:rPr lang="fr-FR" dirty="0"/>
              <a:t>Epargne = 71 476 €</a:t>
            </a:r>
          </a:p>
          <a:p>
            <a:r>
              <a:rPr lang="fr-FR" dirty="0"/>
              <a:t>		70 KE en 2022</a:t>
            </a:r>
          </a:p>
          <a:p>
            <a:r>
              <a:rPr lang="fr-FR" dirty="0"/>
              <a:t>		70 KE en 2021</a:t>
            </a:r>
          </a:p>
          <a:p>
            <a:r>
              <a:rPr lang="fr-FR" dirty="0"/>
              <a:t>Richesse totale 331 430 KE</a:t>
            </a:r>
          </a:p>
          <a:p>
            <a:r>
              <a:rPr lang="fr-FR" dirty="0"/>
              <a:t>		282 KE en 2022</a:t>
            </a:r>
          </a:p>
          <a:p>
            <a:r>
              <a:rPr lang="fr-FR" dirty="0"/>
              <a:t>		247 KE en 2021</a:t>
            </a:r>
          </a:p>
        </p:txBody>
      </p:sp>
    </p:spTree>
    <p:extLst>
      <p:ext uri="{BB962C8B-B14F-4D97-AF65-F5344CB8AC3E}">
        <p14:creationId xmlns:p14="http://schemas.microsoft.com/office/powerpoint/2010/main" val="3442588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F2BDFBD-F01D-7D49-A0D0-473C79B98D29}"/>
              </a:ext>
            </a:extLst>
          </p:cNvPr>
          <p:cNvSpPr txBox="1"/>
          <p:nvPr/>
        </p:nvSpPr>
        <p:spPr>
          <a:xfrm>
            <a:off x="4655840" y="476672"/>
            <a:ext cx="295232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ÉPARGNE : 71 KE</a:t>
            </a:r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0FA3E0B-3A3E-5E42-A1D2-3310F82E020F}"/>
              </a:ext>
            </a:extLst>
          </p:cNvPr>
          <p:cNvGraphicFramePr/>
          <p:nvPr/>
        </p:nvGraphicFramePr>
        <p:xfrm>
          <a:off x="287981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B788FEF-76EF-9A4B-B497-6C2FF6BADFAC}"/>
              </a:ext>
            </a:extLst>
          </p:cNvPr>
          <p:cNvSpPr txBox="1"/>
          <p:nvPr/>
        </p:nvSpPr>
        <p:spPr>
          <a:xfrm>
            <a:off x="7872028" y="5404768"/>
            <a:ext cx="288032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Livret A = 66 K€</a:t>
            </a:r>
          </a:p>
          <a:p>
            <a:r>
              <a:rPr lang="fr-FR" dirty="0"/>
              <a:t>Compte épargne = 5 K€</a:t>
            </a:r>
          </a:p>
        </p:txBody>
      </p:sp>
    </p:spTree>
    <p:extLst>
      <p:ext uri="{BB962C8B-B14F-4D97-AF65-F5344CB8AC3E}">
        <p14:creationId xmlns:p14="http://schemas.microsoft.com/office/powerpoint/2010/main" val="480147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5EB60-DA8A-DE4C-9C7C-1E2E1480FA07}"/>
              </a:ext>
            </a:extLst>
          </p:cNvPr>
          <p:cNvSpPr/>
          <p:nvPr/>
        </p:nvSpPr>
        <p:spPr>
          <a:xfrm>
            <a:off x="4727848" y="166281"/>
            <a:ext cx="273630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Sans"/>
              </a:rPr>
              <a:t>Dépenses/recettes 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D1962D-85B8-DD48-AA44-00779E63DEC1}"/>
              </a:ext>
            </a:extLst>
          </p:cNvPr>
          <p:cNvSpPr txBox="1"/>
          <p:nvPr/>
        </p:nvSpPr>
        <p:spPr>
          <a:xfrm>
            <a:off x="8184232" y="3563888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😀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A9B34C52-452C-EB47-A764-08CDCEBA5771}"/>
              </a:ext>
            </a:extLst>
          </p:cNvPr>
          <p:cNvGraphicFramePr/>
          <p:nvPr/>
        </p:nvGraphicFramePr>
        <p:xfrm>
          <a:off x="1847528" y="1412776"/>
          <a:ext cx="47525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FE7C91F-4A6C-2543-9139-43FA11FBEDD8}"/>
              </a:ext>
            </a:extLst>
          </p:cNvPr>
          <p:cNvSpPr txBox="1"/>
          <p:nvPr/>
        </p:nvSpPr>
        <p:spPr>
          <a:xfrm>
            <a:off x="7392144" y="4699337"/>
            <a:ext cx="36004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Recettes = 72 KE (55 KE en 2022)</a:t>
            </a:r>
          </a:p>
          <a:p>
            <a:r>
              <a:rPr lang="fr-FR" dirty="0"/>
              <a:t>Dépenses = 24 KE (20 KE en 2022)</a:t>
            </a:r>
          </a:p>
          <a:p>
            <a:r>
              <a:rPr lang="fr-FR" dirty="0">
                <a:solidFill>
                  <a:srgbClr val="FFFF00"/>
                </a:solidFill>
              </a:rPr>
              <a:t>Solde =  + 48 KE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4CDC65-B9FE-C04D-83F2-9A4593BB3D5E}"/>
              </a:ext>
            </a:extLst>
          </p:cNvPr>
          <p:cNvSpPr txBox="1"/>
          <p:nvPr/>
        </p:nvSpPr>
        <p:spPr>
          <a:xfrm>
            <a:off x="6816080" y="1412777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Solde au 30 09 2021 = 211 KE</a:t>
            </a:r>
          </a:p>
          <a:p>
            <a:endParaRPr lang="fr-FR" dirty="0"/>
          </a:p>
          <a:p>
            <a:r>
              <a:rPr lang="fr-FR" dirty="0"/>
              <a:t>+ 48 KE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Solde au </a:t>
            </a:r>
            <a:r>
              <a:rPr lang="fr-FR" b="1" dirty="0"/>
              <a:t>30 09 2022 </a:t>
            </a:r>
            <a:r>
              <a:rPr lang="fr-FR" dirty="0"/>
              <a:t>= 259 € 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1218854-5C68-314A-92F5-D5C95661B0B4}"/>
              </a:ext>
            </a:extLst>
          </p:cNvPr>
          <p:cNvSpPr/>
          <p:nvPr/>
        </p:nvSpPr>
        <p:spPr>
          <a:xfrm>
            <a:off x="6816080" y="1916832"/>
            <a:ext cx="1224136" cy="51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en angle 17">
            <a:extLst>
              <a:ext uri="{FF2B5EF4-FFF2-40B4-BE49-F238E27FC236}">
                <a16:creationId xmlns:a16="http://schemas.microsoft.com/office/drawing/2014/main" id="{72FC3353-5835-5143-8201-687144782550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7778" y="3880937"/>
            <a:ext cx="3776646" cy="360042"/>
          </a:xfrm>
          <a:prstGeom prst="bentConnector4">
            <a:avLst>
              <a:gd name="adj1" fmla="val 46613"/>
              <a:gd name="adj2" fmla="val 1634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844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4FFD5F-F07F-F248-A059-D77833C3381D}"/>
              </a:ext>
            </a:extLst>
          </p:cNvPr>
          <p:cNvSpPr txBox="1"/>
          <p:nvPr/>
        </p:nvSpPr>
        <p:spPr>
          <a:xfrm>
            <a:off x="983432" y="475510"/>
            <a:ext cx="3888432" cy="513986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RECETTES</a:t>
            </a:r>
          </a:p>
          <a:p>
            <a:endParaRPr lang="fr-FR" sz="2800" dirty="0"/>
          </a:p>
          <a:p>
            <a:r>
              <a:rPr lang="fr-FR" sz="2800" b="1" dirty="0"/>
              <a:t>Cotisations</a:t>
            </a:r>
            <a:r>
              <a:rPr lang="fr-FR" sz="2800" dirty="0"/>
              <a:t> </a:t>
            </a:r>
          </a:p>
          <a:p>
            <a:r>
              <a:rPr lang="fr-FR" sz="2800" dirty="0"/>
              <a:t>= 46,5 K€ </a:t>
            </a:r>
            <a:r>
              <a:rPr lang="fr-FR" sz="2400" dirty="0"/>
              <a:t>(42 KE en 2022) </a:t>
            </a:r>
          </a:p>
          <a:p>
            <a:endParaRPr lang="fr-FR" sz="2800" dirty="0"/>
          </a:p>
          <a:p>
            <a:r>
              <a:rPr lang="fr-FR" sz="2800" b="1" dirty="0"/>
              <a:t>Droits d’auteur </a:t>
            </a:r>
            <a:r>
              <a:rPr lang="fr-FR" sz="2000" dirty="0"/>
              <a:t>(Ellipses)</a:t>
            </a:r>
          </a:p>
          <a:p>
            <a:r>
              <a:rPr lang="fr-FR" sz="2000" dirty="0"/>
              <a:t>Don P </a:t>
            </a:r>
            <a:r>
              <a:rPr lang="fr-FR" sz="2000" dirty="0" err="1"/>
              <a:t>Mansat</a:t>
            </a:r>
            <a:r>
              <a:rPr lang="fr-FR" sz="2000" dirty="0"/>
              <a:t> </a:t>
            </a:r>
          </a:p>
          <a:p>
            <a:r>
              <a:rPr lang="fr-FR" sz="2800" dirty="0"/>
              <a:t>= 25,5 K€ </a:t>
            </a:r>
            <a:r>
              <a:rPr lang="fr-FR" sz="2400" dirty="0"/>
              <a:t>(12 KE en 2022)</a:t>
            </a:r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pPr algn="ctr"/>
            <a:r>
              <a:rPr lang="fr-FR" sz="2800" b="1" dirty="0"/>
              <a:t>Total = 72 K€ </a:t>
            </a:r>
            <a:r>
              <a:rPr lang="fr-FR" sz="2400" b="1" dirty="0"/>
              <a:t>(55 en 2022)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3B6565-0A3F-E04C-8D26-1ADA66433A0B}"/>
              </a:ext>
            </a:extLst>
          </p:cNvPr>
          <p:cNvSpPr txBox="1"/>
          <p:nvPr/>
        </p:nvSpPr>
        <p:spPr>
          <a:xfrm>
            <a:off x="6117735" y="229288"/>
            <a:ext cx="4968552" cy="56323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DÉPENSES</a:t>
            </a:r>
          </a:p>
          <a:p>
            <a:r>
              <a:rPr lang="fr-FR" sz="2400" b="1" dirty="0"/>
              <a:t>Secrétariat </a:t>
            </a:r>
          </a:p>
          <a:p>
            <a:r>
              <a:rPr lang="fr-FR" sz="2400" dirty="0"/>
              <a:t>	4565 € (idem 2022)</a:t>
            </a:r>
          </a:p>
          <a:p>
            <a:r>
              <a:rPr lang="fr-FR" sz="2400" b="1" dirty="0"/>
              <a:t>Agence Havas (transports) </a:t>
            </a:r>
          </a:p>
          <a:p>
            <a:r>
              <a:rPr lang="fr-FR" sz="2400" dirty="0"/>
              <a:t>	6628 E (5917 € en 2022) </a:t>
            </a:r>
          </a:p>
          <a:p>
            <a:r>
              <a:rPr lang="fr-FR" sz="2400" b="1" dirty="0"/>
              <a:t>Frais Bureau du collège </a:t>
            </a:r>
          </a:p>
          <a:p>
            <a:r>
              <a:rPr lang="fr-FR" sz="2400" dirty="0"/>
              <a:t>	1960 E (1322 en 2022)</a:t>
            </a:r>
            <a:endParaRPr lang="fr-FR" sz="2400" b="1" dirty="0"/>
          </a:p>
          <a:p>
            <a:r>
              <a:rPr lang="fr-FR" sz="2400" b="1" dirty="0"/>
              <a:t>Frais bancaires </a:t>
            </a:r>
          </a:p>
          <a:p>
            <a:r>
              <a:rPr lang="fr-FR" sz="2400" dirty="0"/>
              <a:t>	1476 E (544 €  en 2022)</a:t>
            </a:r>
          </a:p>
          <a:p>
            <a:r>
              <a:rPr lang="fr-FR" sz="2400" b="1" dirty="0"/>
              <a:t>Examen contrôle des connaissances</a:t>
            </a:r>
            <a:r>
              <a:rPr lang="fr-FR" sz="2400" dirty="0"/>
              <a:t> </a:t>
            </a:r>
          </a:p>
          <a:p>
            <a:r>
              <a:rPr lang="fr-FR" sz="2400" dirty="0"/>
              <a:t>	2154 E (2487 €  en 2022)</a:t>
            </a:r>
          </a:p>
          <a:p>
            <a:r>
              <a:rPr lang="fr-FR" sz="2400" b="1" dirty="0"/>
              <a:t>Divers (Cotis CNP-COT et </a:t>
            </a:r>
            <a:r>
              <a:rPr lang="fr-FR" sz="2400" b="1" dirty="0" err="1"/>
              <a:t>Théia</a:t>
            </a:r>
            <a:r>
              <a:rPr lang="fr-FR" sz="2400" b="1" dirty="0"/>
              <a:t>) </a:t>
            </a:r>
          </a:p>
          <a:p>
            <a:r>
              <a:rPr lang="fr-FR" sz="2400" dirty="0"/>
              <a:t>	7224 E (8197 € en 2022) </a:t>
            </a:r>
            <a:endParaRPr lang="fr-FR" sz="2400" i="1" dirty="0"/>
          </a:p>
          <a:p>
            <a:endParaRPr lang="fr-FR" sz="2400" dirty="0"/>
          </a:p>
          <a:p>
            <a:pPr algn="ctr"/>
            <a:r>
              <a:rPr lang="fr-FR" sz="2400" b="1" dirty="0"/>
              <a:t>Total = 24 008 E (20 690 € en 2022)</a:t>
            </a:r>
          </a:p>
        </p:txBody>
      </p:sp>
    </p:spTree>
    <p:extLst>
      <p:ext uri="{BB962C8B-B14F-4D97-AF65-F5344CB8AC3E}">
        <p14:creationId xmlns:p14="http://schemas.microsoft.com/office/powerpoint/2010/main" val="3965798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8FC3FE-592E-1445-86D6-39DC55C3B53D}"/>
              </a:ext>
            </a:extLst>
          </p:cNvPr>
          <p:cNvSpPr txBox="1"/>
          <p:nvPr/>
        </p:nvSpPr>
        <p:spPr>
          <a:xfrm>
            <a:off x="3215680" y="2204864"/>
            <a:ext cx="6120680" cy="29546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- Bilan annuel positif: </a:t>
            </a:r>
            <a:r>
              <a:rPr lang="fr-FR" sz="2800" dirty="0">
                <a:solidFill>
                  <a:srgbClr val="FFFF00"/>
                </a:solidFill>
              </a:rPr>
              <a:t>Solde =  + 48 K€</a:t>
            </a:r>
          </a:p>
          <a:p>
            <a:r>
              <a:rPr lang="fr-FR" sz="2800" dirty="0"/>
              <a:t>	Recettes &gt; Dépenses</a:t>
            </a:r>
          </a:p>
          <a:p>
            <a:endParaRPr lang="fr-FR" sz="2800" dirty="0"/>
          </a:p>
          <a:p>
            <a:pPr marL="457200" indent="-457200">
              <a:buFontTx/>
              <a:buChar char="-"/>
            </a:pPr>
            <a:r>
              <a:rPr lang="fr-FR" sz="2800" dirty="0"/>
              <a:t>Bonne santé financière du Collège </a:t>
            </a:r>
          </a:p>
          <a:p>
            <a:r>
              <a:rPr lang="fr-FR" sz="2800" dirty="0"/>
              <a:t>		+ 259 KE Compte Courant</a:t>
            </a:r>
          </a:p>
          <a:p>
            <a:r>
              <a:rPr lang="fr-FR" sz="2800" dirty="0"/>
              <a:t>		+ 71 KE d’Epargne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6BDDDD8-CBA6-8446-A516-25F207326BC9}"/>
              </a:ext>
            </a:extLst>
          </p:cNvPr>
          <p:cNvSpPr txBox="1">
            <a:spLocks/>
          </p:cNvSpPr>
          <p:nvPr/>
        </p:nvSpPr>
        <p:spPr>
          <a:xfrm>
            <a:off x="2603612" y="526467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 2023</a:t>
            </a:r>
          </a:p>
        </p:txBody>
      </p:sp>
    </p:spTree>
    <p:extLst>
      <p:ext uri="{BB962C8B-B14F-4D97-AF65-F5344CB8AC3E}">
        <p14:creationId xmlns:p14="http://schemas.microsoft.com/office/powerpoint/2010/main" val="4206011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Réforme du 3</a:t>
            </a:r>
            <a:r>
              <a:rPr lang="fr-FR" baseline="30000" dirty="0"/>
              <a:t>ème</a:t>
            </a:r>
            <a:r>
              <a:rPr lang="fr-FR" dirty="0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6473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2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695459-46E5-7D46-A194-4FCB6111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453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Contrat de Formation Personnelle Professionnalisante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03B857C-93CC-D29F-13D4-AF042F96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1865382"/>
            <a:ext cx="7043193" cy="4351338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Contrat type adapté à notre spécialité</a:t>
            </a:r>
          </a:p>
          <a:p>
            <a:r>
              <a:rPr lang="fr-FR" sz="2400" dirty="0"/>
              <a:t>Respect des règles RGPD</a:t>
            </a:r>
          </a:p>
          <a:p>
            <a:r>
              <a:rPr lang="fr-FR" sz="2400" dirty="0"/>
              <a:t>Accessible en ligne par les coordonnateurs sur plateforme du Collège :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hlinkClick r:id="rId2"/>
              </a:rPr>
              <a:t>https://sofcot.fmcloud/GestionDesInternes.html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dirty="0"/>
              <a:t>Intérêts :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listings des internes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Données épidémiologiques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Droits aux remords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Orientation des carrières (internat et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0070C0"/>
                </a:solidFill>
              </a:rPr>
              <a:t>    post-internat)</a:t>
            </a:r>
          </a:p>
          <a:p>
            <a:endParaRPr lang="fr-FR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32FD06B-5DF3-5AF7-1B08-766061F76A1C}"/>
              </a:ext>
            </a:extLst>
          </p:cNvPr>
          <p:cNvSpPr/>
          <p:nvPr/>
        </p:nvSpPr>
        <p:spPr>
          <a:xfrm>
            <a:off x="7032104" y="1690688"/>
            <a:ext cx="4995665" cy="296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569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5A46A1-9F65-0F6A-FA3F-C74170B5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9" y="632455"/>
            <a:ext cx="8974302" cy="55930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495278-926F-545D-9449-1052A59A3715}"/>
              </a:ext>
            </a:extLst>
          </p:cNvPr>
          <p:cNvSpPr/>
          <p:nvPr/>
        </p:nvSpPr>
        <p:spPr>
          <a:xfrm>
            <a:off x="4717774" y="1470991"/>
            <a:ext cx="1378226" cy="2650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61394-D0B2-6B32-7B5A-D9B1E032DBDD}"/>
              </a:ext>
            </a:extLst>
          </p:cNvPr>
          <p:cNvSpPr/>
          <p:nvPr/>
        </p:nvSpPr>
        <p:spPr>
          <a:xfrm>
            <a:off x="1608849" y="1470991"/>
            <a:ext cx="2088508" cy="172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81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99456" y="1412776"/>
            <a:ext cx="10441160" cy="508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R2C (G. </a:t>
            </a:r>
            <a:r>
              <a:rPr lang="fr-FR" sz="2800" dirty="0" err="1"/>
              <a:t>Odri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Banque de question (THEIA)</a:t>
            </a:r>
          </a:p>
          <a:p>
            <a:pPr lvl="2"/>
            <a:r>
              <a:rPr lang="fr-FR" sz="2000" dirty="0"/>
              <a:t>Nouvelle docimologie 2023 (TCS)</a:t>
            </a:r>
            <a:endParaRPr lang="fr-FR" sz="2800" dirty="0"/>
          </a:p>
          <a:p>
            <a:r>
              <a:rPr lang="fr-FR" sz="2800" dirty="0"/>
              <a:t>Examen écrit DES  (A. </a:t>
            </a:r>
            <a:r>
              <a:rPr lang="fr-FR" sz="2800" dirty="0" err="1"/>
              <a:t>Poichotte</a:t>
            </a:r>
            <a:r>
              <a:rPr lang="fr-FR" sz="2800" dirty="0"/>
              <a:t> - F. Gouin)</a:t>
            </a:r>
          </a:p>
          <a:p>
            <a:pPr lvl="1"/>
            <a:r>
              <a:rPr lang="fr-FR" sz="2400" dirty="0"/>
              <a:t>Résultats 2023</a:t>
            </a:r>
          </a:p>
          <a:p>
            <a:pPr lvl="1"/>
            <a:r>
              <a:rPr lang="fr-FR" sz="2400" dirty="0"/>
              <a:t>Organisation 2023 (Nouveau coordonnateur)</a:t>
            </a:r>
          </a:p>
          <a:p>
            <a:r>
              <a:rPr lang="fr-FR" sz="2800" dirty="0"/>
              <a:t>Cours AO 2023 et 2023 (L. Galois, JC Bel)</a:t>
            </a:r>
          </a:p>
          <a:p>
            <a:pPr lvl="1"/>
            <a:r>
              <a:rPr lang="fr-FR" sz="2400" dirty="0"/>
              <a:t>Bilan 2023</a:t>
            </a:r>
          </a:p>
          <a:p>
            <a:pPr lvl="1"/>
            <a:r>
              <a:rPr lang="fr-FR" sz="2400" dirty="0"/>
              <a:t>Perspectives 2024</a:t>
            </a:r>
          </a:p>
          <a:p>
            <a:r>
              <a:rPr lang="fr-FR" sz="2800" dirty="0"/>
              <a:t>CJO</a:t>
            </a:r>
          </a:p>
        </p:txBody>
      </p:sp>
    </p:spTree>
    <p:extLst>
      <p:ext uri="{BB962C8B-B14F-4D97-AF65-F5344CB8AC3E}">
        <p14:creationId xmlns:p14="http://schemas.microsoft.com/office/powerpoint/2010/main" val="4013114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B886DE83-8EDC-C870-8B3B-54ADDD7E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14" y="348525"/>
            <a:ext cx="7482602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Contrôles des connaissances R3C</a:t>
            </a:r>
            <a:br>
              <a:rPr lang="fr-FR" dirty="0"/>
            </a:br>
            <a:r>
              <a:rPr lang="fr-FR" dirty="0"/>
              <a:t>Orientation européenne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DFF257D-FE14-5ADF-BAAC-5116E60D7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14" y="1825625"/>
            <a:ext cx="6920753" cy="4351338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fr-FR" dirty="0"/>
              <a:t>Inscrit dans les textes officiels (arrêté de 2017) et Maquette DES ortho-traumato</a:t>
            </a:r>
          </a:p>
          <a:p>
            <a:r>
              <a:rPr lang="fr-FR" dirty="0"/>
              <a:t>Phase II :</a:t>
            </a:r>
          </a:p>
          <a:p>
            <a:pPr lvl="1"/>
            <a:r>
              <a:rPr lang="fr-FR" dirty="0"/>
              <a:t>Contrôle continu</a:t>
            </a:r>
          </a:p>
          <a:p>
            <a:pPr lvl="2"/>
            <a:r>
              <a:rPr lang="fr-FR" dirty="0"/>
              <a:t>Préférable pour suivre progrès de l’interne</a:t>
            </a:r>
          </a:p>
          <a:p>
            <a:pPr lvl="2"/>
            <a:r>
              <a:rPr lang="fr-FR" dirty="0"/>
              <a:t>Pas de nécessité de faire un exam. de rattrapage</a:t>
            </a:r>
          </a:p>
          <a:p>
            <a:pPr lvl="1"/>
            <a:r>
              <a:rPr lang="fr-FR" dirty="0" err="1"/>
              <a:t>Interim</a:t>
            </a:r>
            <a:r>
              <a:rPr lang="fr-FR" dirty="0"/>
              <a:t> Exam Test (EBOT) annuel</a:t>
            </a:r>
          </a:p>
          <a:p>
            <a:pPr lvl="2"/>
            <a:r>
              <a:rPr lang="fr-FR" dirty="0"/>
              <a:t>Dès phase socle : 4 notes</a:t>
            </a:r>
          </a:p>
          <a:p>
            <a:pPr lvl="2"/>
            <a:r>
              <a:rPr lang="fr-FR" dirty="0"/>
              <a:t>Note finale = </a:t>
            </a:r>
            <a:r>
              <a:rPr lang="fr-FR" dirty="0" err="1"/>
              <a:t>moy</a:t>
            </a:r>
            <a:r>
              <a:rPr lang="fr-FR" dirty="0"/>
              <a:t>. des 3 meilleures notes</a:t>
            </a:r>
          </a:p>
          <a:p>
            <a:pPr lvl="2"/>
            <a:r>
              <a:rPr lang="fr-FR" dirty="0"/>
              <a:t>Questions fournies</a:t>
            </a:r>
          </a:p>
          <a:p>
            <a:pPr lvl="2"/>
            <a:r>
              <a:rPr lang="fr-FR" dirty="0"/>
              <a:t>Résultats : exploitation, amélioration des pratiques</a:t>
            </a:r>
          </a:p>
          <a:p>
            <a:pPr lvl="3"/>
            <a:r>
              <a:rPr lang="fr-FR" dirty="0"/>
              <a:t>Niveau individuel : suivi interne par coordonnateur/RTS</a:t>
            </a:r>
          </a:p>
          <a:p>
            <a:pPr lvl="3"/>
            <a:r>
              <a:rPr lang="fr-FR" dirty="0"/>
              <a:t>Niveau régional/Subdivisions</a:t>
            </a:r>
          </a:p>
          <a:p>
            <a:pPr lvl="3"/>
            <a:r>
              <a:rPr lang="fr-FR" dirty="0"/>
              <a:t>Niveau National</a:t>
            </a:r>
          </a:p>
          <a:p>
            <a:pPr lvl="2"/>
            <a:r>
              <a:rPr lang="fr-FR" dirty="0"/>
              <a:t>Tentative Mars 2023 :</a:t>
            </a:r>
          </a:p>
          <a:p>
            <a:pPr lvl="3"/>
            <a:r>
              <a:rPr lang="fr-FR" dirty="0"/>
              <a:t>échec technique, saturation par nbre de connexions</a:t>
            </a:r>
          </a:p>
          <a:p>
            <a:pPr lvl="3"/>
            <a:r>
              <a:rPr lang="fr-FR" dirty="0"/>
              <a:t>Mise à niveau du serveur EBOT (Suisse)</a:t>
            </a:r>
          </a:p>
          <a:p>
            <a:pPr lvl="3"/>
            <a:endParaRPr lang="fr-FR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5FEEF2A-0D8E-51F3-4308-4E70488B1B0F}"/>
              </a:ext>
            </a:extLst>
          </p:cNvPr>
          <p:cNvSpPr/>
          <p:nvPr/>
        </p:nvSpPr>
        <p:spPr>
          <a:xfrm>
            <a:off x="8040216" y="119268"/>
            <a:ext cx="3384376" cy="2661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6EC3CB8-D7F8-E8A3-65B3-D6D733FF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996951"/>
            <a:ext cx="4680520" cy="33315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6582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54F552B2-5751-3D37-A2B4-40B873FC5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0">
            <a:extLst>
              <a:ext uri="{FF2B5EF4-FFF2-40B4-BE49-F238E27FC236}">
                <a16:creationId xmlns:a16="http://schemas.microsoft.com/office/drawing/2014/main" id="{3FD68654-EB28-DD89-3690-5A489D3D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0D1EC18-236A-1205-FA1B-048EBB5E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 fontScale="90000"/>
          </a:bodyPr>
          <a:lstStyle/>
          <a:p>
            <a:r>
              <a:rPr lang="fr-FR" sz="2800"/>
              <a:t>Résultats contrôle des connaissances</a:t>
            </a:r>
            <a:br>
              <a:rPr lang="fr-FR" sz="2800"/>
            </a:br>
            <a:r>
              <a:rPr lang="fr-FR" sz="2800"/>
              <a:t>3</a:t>
            </a:r>
            <a:r>
              <a:rPr lang="fr-FR" sz="2800" baseline="30000"/>
              <a:t>ème</a:t>
            </a:r>
            <a:r>
              <a:rPr lang="fr-FR" sz="2800"/>
              <a:t> année P2 - 2023</a:t>
            </a:r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390BCB6D-FEC3-62F6-73EA-784A54565A1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011363"/>
          <a:ext cx="10515600" cy="416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5739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F8D82-0D10-9D39-EE8E-8134C4E2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chemeClr val="tx1"/>
                </a:solidFill>
              </a:rPr>
              <a:t>compétences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DBDEC0-18D7-54DF-1293-8F5E58179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56" y="1268760"/>
            <a:ext cx="8878288" cy="50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28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E5F81E2-A540-69BF-9069-C5AB50D7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975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Phase III : Contrôle des connaissances R3C</a:t>
            </a:r>
            <a:br>
              <a:rPr lang="fr-FR" dirty="0"/>
            </a:br>
            <a:r>
              <a:rPr lang="fr-FR" dirty="0"/>
              <a:t>Orientation européenne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A002D8C-5187-B640-8675-AF8A6D75E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2957205"/>
            <a:ext cx="10515600" cy="3176117"/>
          </a:xfrm>
        </p:spPr>
        <p:txBody>
          <a:bodyPr/>
          <a:lstStyle/>
          <a:p>
            <a:pPr marL="457200" lvl="1" indent="0">
              <a:buNone/>
            </a:pPr>
            <a:r>
              <a:rPr lang="fr-FR" dirty="0"/>
              <a:t>Format EBOT :</a:t>
            </a:r>
          </a:p>
          <a:p>
            <a:pPr lvl="2"/>
            <a:r>
              <a:rPr lang="fr-FR" sz="2200" dirty="0"/>
              <a:t>Epreuves orales : fin stage Dr. Jr2</a:t>
            </a:r>
          </a:p>
          <a:p>
            <a:pPr lvl="2"/>
            <a:r>
              <a:rPr lang="fr-FR" sz="2200" dirty="0"/>
              <a:t>5 postes : </a:t>
            </a:r>
            <a:r>
              <a:rPr lang="fr-FR" sz="2200" dirty="0" err="1"/>
              <a:t>Mbre</a:t>
            </a:r>
            <a:r>
              <a:rPr lang="fr-FR" sz="2200" dirty="0"/>
              <a:t> Sup, </a:t>
            </a:r>
            <a:r>
              <a:rPr lang="fr-FR" sz="2200" dirty="0" err="1"/>
              <a:t>Mbre</a:t>
            </a:r>
            <a:r>
              <a:rPr lang="fr-FR" sz="2200" dirty="0"/>
              <a:t> </a:t>
            </a:r>
            <a:r>
              <a:rPr lang="fr-FR" sz="2200" dirty="0" err="1"/>
              <a:t>Inf</a:t>
            </a:r>
            <a:r>
              <a:rPr lang="fr-FR" sz="2200" dirty="0"/>
              <a:t>, Rachis, Pédiatrie, Généralités</a:t>
            </a:r>
          </a:p>
          <a:p>
            <a:pPr lvl="2"/>
            <a:r>
              <a:rPr lang="fr-FR" sz="2200" dirty="0"/>
              <a:t>Organisations interrégionales</a:t>
            </a:r>
          </a:p>
          <a:p>
            <a:pPr lvl="2"/>
            <a:r>
              <a:rPr lang="fr-FR" sz="2200" dirty="0"/>
              <a:t>Formations examinateurs / Jorge </a:t>
            </a:r>
            <a:r>
              <a:rPr lang="fr-FR" sz="2200" dirty="0" err="1"/>
              <a:t>Mineiro</a:t>
            </a:r>
            <a:r>
              <a:rPr lang="fr-FR" sz="2200" dirty="0"/>
              <a:t> : Chairman of EBOT </a:t>
            </a:r>
            <a:r>
              <a:rPr lang="fr-FR" sz="2200" dirty="0" err="1"/>
              <a:t>Examining</a:t>
            </a:r>
            <a:r>
              <a:rPr lang="fr-FR" sz="2200" dirty="0"/>
              <a:t> </a:t>
            </a:r>
            <a:r>
              <a:rPr lang="fr-FR" sz="2200" dirty="0" err="1"/>
              <a:t>Committee</a:t>
            </a:r>
            <a:r>
              <a:rPr lang="fr-FR" sz="2200" dirty="0"/>
              <a:t> juin 2023 (Disponible en ligne site CFCOT)</a:t>
            </a:r>
          </a:p>
          <a:p>
            <a:pPr lvl="2"/>
            <a:r>
              <a:rPr lang="fr-FR" dirty="0"/>
              <a:t>Préparation pour examen EBOT (Part 2 final)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B9AC03-5AE4-E849-E922-275F8C8E6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844438"/>
            <a:ext cx="5256584" cy="991486"/>
          </a:xfrm>
          <a:prstGeom prst="rect">
            <a:avLst/>
          </a:prstGeom>
        </p:spPr>
      </p:pic>
      <p:pic>
        <p:nvPicPr>
          <p:cNvPr id="7" name="Image 6" descr="Une image contenant intérieur, personne, habits, mur&#10;&#10;Description générée automatiquement">
            <a:extLst>
              <a:ext uri="{FF2B5EF4-FFF2-40B4-BE49-F238E27FC236}">
                <a16:creationId xmlns:a16="http://schemas.microsoft.com/office/drawing/2014/main" id="{1F158919-2495-583A-16AC-F7390ABA2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1196752"/>
            <a:ext cx="3015492" cy="25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37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e image contenant texte, capture d’écran, Page web, Site web&#10;&#10;Description générée automatiquement">
            <a:extLst>
              <a:ext uri="{FF2B5EF4-FFF2-40B4-BE49-F238E27FC236}">
                <a16:creationId xmlns:a16="http://schemas.microsoft.com/office/drawing/2014/main" id="{C9D278F3-8324-FD80-EFD6-9F66F133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448" y="68263"/>
            <a:ext cx="8326966" cy="62452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13860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4E4758-2480-D390-3469-91EB178A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dirty="0"/>
              <a:t>Stages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D33A89C-D0E8-50D3-189B-FDDF604825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6796"/>
          <a:ext cx="109728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9277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95E3D-3B69-A5CC-C1BF-9C7B305A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Stages hors subdivision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552F65-7B60-5600-AC2E-665CF7139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200" b="1" dirty="0">
                <a:effectLst/>
                <a:latin typeface="Times New Roman,Bold"/>
              </a:rPr>
              <a:t>Les étudiants de la subdivision sont prioritaires sur les autres étudiants de la région </a:t>
            </a:r>
            <a:endParaRPr lang="fr-FR" sz="2200" b="1" dirty="0"/>
          </a:p>
          <a:p>
            <a:pPr marL="457200" lvl="1" indent="0">
              <a:buNone/>
            </a:pPr>
            <a:r>
              <a:rPr lang="fr-FR" sz="2200" dirty="0">
                <a:effectLst/>
                <a:latin typeface="Times New Roman" panose="02020603050405020304" pitchFamily="18" charset="0"/>
              </a:rPr>
              <a:t>la priorisation des étudiants de la subdivision, ceux-ci sont identifiés par une * sur la plateforme. </a:t>
            </a:r>
            <a:endParaRPr lang="fr-FR" sz="2200" dirty="0"/>
          </a:p>
          <a:p>
            <a:pPr lvl="1">
              <a:buFont typeface="Symbol" pitchFamily="2" charset="2"/>
              <a:buChar char="·"/>
            </a:pPr>
            <a:r>
              <a:rPr lang="fr-FR" sz="2200" dirty="0">
                <a:effectLst/>
                <a:latin typeface="Symbol" pitchFamily="2" charset="2"/>
              </a:rPr>
              <a:t> </a:t>
            </a:r>
            <a:r>
              <a:rPr lang="fr-FR" sz="2200" dirty="0">
                <a:effectLst/>
                <a:latin typeface="Times New Roman" panose="02020603050405020304" pitchFamily="18" charset="0"/>
              </a:rPr>
              <a:t>si un seul poste est ouvert sur un terrain de stage, le poste est réservé à un étudiant candidat de la subdivision</a:t>
            </a:r>
          </a:p>
          <a:p>
            <a:pPr lvl="1">
              <a:buFont typeface="Symbol" pitchFamily="2" charset="2"/>
              <a:buChar char="·"/>
            </a:pPr>
            <a:r>
              <a:rPr lang="fr-FR" sz="2200" dirty="0">
                <a:latin typeface="Times New Roman" panose="02020603050405020304" pitchFamily="18" charset="0"/>
              </a:rPr>
              <a:t>si aucun étudiant ne s’est </a:t>
            </a:r>
            <a:r>
              <a:rPr lang="fr-FR" sz="2200" dirty="0">
                <a:effectLst/>
                <a:latin typeface="Times New Roman" panose="02020603050405020304" pitchFamily="18" charset="0"/>
              </a:rPr>
              <a:t>positionné sur un poste ouvert dans sa subdivision, un étudiant candidat d’une autre subdivision de la région peut accéder au poste. </a:t>
            </a:r>
            <a:endParaRPr lang="fr-FR" sz="2200" dirty="0">
              <a:effectLst/>
            </a:endParaRPr>
          </a:p>
          <a:p>
            <a:pPr marL="457200" lvl="1" indent="0">
              <a:buNone/>
            </a:pPr>
            <a:r>
              <a:rPr lang="fr-FR" sz="2200" dirty="0">
                <a:effectLst/>
                <a:latin typeface="Symbol" pitchFamily="2" charset="2"/>
              </a:rPr>
              <a:t>  </a:t>
            </a:r>
            <a:r>
              <a:rPr lang="fr-FR" sz="2200" dirty="0">
                <a:effectLst/>
                <a:latin typeface="Times New Roman" panose="02020603050405020304" pitchFamily="18" charset="0"/>
              </a:rPr>
              <a:t>si deux postes sont ouverts sur le terrain de stage, un des deux postes est réservé à un étudiant de la subdivision et l’autre poste est ouvert à l’ensemble des étudiants de la région. </a:t>
            </a:r>
            <a:endParaRPr lang="fr-FR" sz="2200" dirty="0">
              <a:effectLst/>
            </a:endParaRPr>
          </a:p>
          <a:p>
            <a:pPr marL="0" indent="0">
              <a:buNone/>
            </a:pPr>
            <a:r>
              <a:rPr lang="fr-FR" sz="2200" i="1" dirty="0">
                <a:effectLst/>
                <a:latin typeface="Times New Roman" panose="02020603050405020304" pitchFamily="18" charset="0"/>
              </a:rPr>
              <a:t>article 44 de l’Arrêté du 12 avril 2017</a:t>
            </a:r>
            <a:endParaRPr lang="fr-FR" sz="2200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015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77015-1836-CEBF-6522-547F4D40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Stages inter-chu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7C70CD-8319-6B0B-30CE-40C1D08C3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 dirty="0">
                <a:latin typeface="Times New Roman" panose="02020603050405020304" pitchFamily="18" charset="0"/>
              </a:rPr>
              <a:t>D</a:t>
            </a:r>
            <a:r>
              <a:rPr lang="fr-FR" sz="2000" b="1" dirty="0">
                <a:effectLst/>
                <a:latin typeface="Times New Roman" panose="02020603050405020304" pitchFamily="18" charset="0"/>
              </a:rPr>
              <a:t>urant la phase de consolidation :</a:t>
            </a:r>
          </a:p>
          <a:p>
            <a:pPr lvl="1"/>
            <a:r>
              <a:rPr lang="fr-FR" sz="2000" dirty="0">
                <a:effectLst/>
                <a:latin typeface="Times New Roman" panose="02020603050405020304" pitchFamily="18" charset="0"/>
              </a:rPr>
              <a:t>autorisés mais </a:t>
            </a:r>
            <a:r>
              <a:rPr lang="fr-FR" sz="2000" u="sng" dirty="0">
                <a:effectLst/>
                <a:latin typeface="Times New Roman" panose="02020603050405020304" pitchFamily="18" charset="0"/>
              </a:rPr>
              <a:t>exceptionnels</a:t>
            </a:r>
          </a:p>
          <a:p>
            <a:pPr lvl="1"/>
            <a:r>
              <a:rPr lang="fr-FR" sz="2000" dirty="0">
                <a:effectLst/>
                <a:latin typeface="Times New Roman" panose="02020603050405020304" pitchFamily="18" charset="0"/>
              </a:rPr>
              <a:t>conditionnés à un manque de capacité de formation sur la région et/ou au projet professionnel de l’étudiant. </a:t>
            </a:r>
            <a:endParaRPr lang="fr-FR" sz="2000" dirty="0"/>
          </a:p>
          <a:p>
            <a:pPr marL="0" indent="0">
              <a:buNone/>
            </a:pPr>
            <a:r>
              <a:rPr lang="fr-FR" sz="2000" b="1" dirty="0">
                <a:effectLst/>
                <a:latin typeface="Times New Roman" panose="02020603050405020304" pitchFamily="18" charset="0"/>
              </a:rPr>
              <a:t>Durée : pour les DES dont la procédure est annuelle, l’inter-CHU = 1 an </a:t>
            </a:r>
          </a:p>
          <a:p>
            <a:pPr lvl="1"/>
            <a:r>
              <a:rPr lang="fr-FR" sz="2000" dirty="0">
                <a:effectLst/>
                <a:latin typeface="Times New Roman" panose="02020603050405020304" pitchFamily="18" charset="0"/>
              </a:rPr>
              <a:t>de façon </a:t>
            </a:r>
            <a:r>
              <a:rPr lang="fr-FR" sz="2000" u="sng" dirty="0">
                <a:effectLst/>
                <a:latin typeface="Times New Roman" panose="02020603050405020304" pitchFamily="18" charset="0"/>
              </a:rPr>
              <a:t>exceptionnelle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, si un inter-CHU de six mois a été organis</a:t>
            </a:r>
            <a:r>
              <a:rPr lang="fr-FR" sz="2000" dirty="0">
                <a:latin typeface="Times New Roman" panose="02020603050405020304" pitchFamily="18" charset="0"/>
              </a:rPr>
              <a:t>é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 et validé en commission, l’étudiant peut l’effectuer </a:t>
            </a:r>
            <a:endParaRPr lang="fr-FR" sz="2000" dirty="0">
              <a:effectLst/>
            </a:endParaRPr>
          </a:p>
          <a:p>
            <a:pPr marL="0" indent="0">
              <a:buNone/>
            </a:pPr>
            <a:r>
              <a:rPr lang="fr-FR" sz="2000" b="1" dirty="0">
                <a:effectLst/>
                <a:latin typeface="Times New Roman" panose="02020603050405020304" pitchFamily="18" charset="0"/>
              </a:rPr>
              <a:t>Participation à la procédure d’appariement : </a:t>
            </a:r>
            <a:endParaRPr lang="fr-FR" sz="2000" b="1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Times New Roman" panose="02020603050405020304" pitchFamily="18" charset="0"/>
              </a:rPr>
              <a:t>L’</a:t>
            </a:r>
            <a:r>
              <a:rPr lang="fr-FR" sz="2000" dirty="0">
                <a:latin typeface="Times New Roman" panose="02020603050405020304" pitchFamily="18" charset="0"/>
              </a:rPr>
              <a:t>é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tudiant qui n’a pas eu la confirmation avant le 1er septembre de la réalisation de son inter-CHU sur l’un des deux semestres participe à l’appariement ; </a:t>
            </a:r>
            <a:endParaRPr lang="fr-FR" sz="2000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Times New Roman" panose="02020603050405020304" pitchFamily="18" charset="0"/>
              </a:rPr>
              <a:t>L’</a:t>
            </a:r>
            <a:r>
              <a:rPr lang="fr-FR" sz="2000" dirty="0">
                <a:latin typeface="Times New Roman" panose="02020603050405020304" pitchFamily="18" charset="0"/>
              </a:rPr>
              <a:t>é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tudiant qui a eu la confirmation avant le 1er septembre de la réalisation de son inter-CHU sur l’un des deux semestres ne participe pas à la procédure d’appariement, y compris si la procédure est annuelle et que son inter-CHU est exceptionnellement d’une durée de 6 mois. </a:t>
            </a:r>
            <a:endParaRPr lang="fr-FR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7927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EA654-F88C-952B-C4A1-AE6F7905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Stages Dr Junior Secteur Libéral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13AACE-4048-10D8-2790-7AFBD342F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800" b="1" dirty="0"/>
              <a:t>Procédure d’agrément </a:t>
            </a:r>
          </a:p>
          <a:p>
            <a:pPr lvl="1"/>
            <a:r>
              <a:rPr lang="fr-FR" sz="1800" dirty="0"/>
              <a:t>Agrément CFCOT</a:t>
            </a:r>
          </a:p>
          <a:p>
            <a:pPr lvl="1"/>
            <a:r>
              <a:rPr lang="fr-FR" sz="1800" dirty="0"/>
              <a:t>Validation Coordonnateur + ARS</a:t>
            </a:r>
          </a:p>
          <a:p>
            <a:pPr lvl="1"/>
            <a:endParaRPr lang="fr-FR" sz="1700" dirty="0"/>
          </a:p>
          <a:p>
            <a:pPr marL="0" indent="0">
              <a:buNone/>
            </a:pPr>
            <a:r>
              <a:rPr lang="fr-FR" sz="1800" b="1" dirty="0"/>
              <a:t>Maitre de Stage des Universités : MSU</a:t>
            </a:r>
          </a:p>
          <a:p>
            <a:pPr lvl="1"/>
            <a:r>
              <a:rPr lang="fr-FR" sz="1800" dirty="0"/>
              <a:t>Fortement recommandé par CDD</a:t>
            </a:r>
          </a:p>
          <a:p>
            <a:pPr lvl="1"/>
            <a:r>
              <a:rPr lang="fr-FR" sz="1800" dirty="0"/>
              <a:t>Délivré par ARS</a:t>
            </a:r>
          </a:p>
          <a:p>
            <a:pPr lvl="1"/>
            <a:r>
              <a:rPr lang="fr-FR" sz="1800" dirty="0"/>
              <a:t>+ Reconnaissance ordinale</a:t>
            </a:r>
          </a:p>
          <a:p>
            <a:pPr lvl="1"/>
            <a:r>
              <a:rPr lang="fr-FR" sz="1800" dirty="0"/>
              <a:t>Durée 5 ans </a:t>
            </a:r>
          </a:p>
          <a:p>
            <a:pPr lvl="1"/>
            <a:r>
              <a:rPr lang="fr-FR" sz="1800" dirty="0"/>
              <a:t>Honoraires pédagogiques</a:t>
            </a:r>
          </a:p>
          <a:p>
            <a:pPr lvl="1"/>
            <a:r>
              <a:rPr lang="fr-FR" sz="1800" dirty="0"/>
              <a:t>Nécessite formation par Université ou organisme (enregistré ANDPC)</a:t>
            </a:r>
          </a:p>
          <a:p>
            <a:pPr marL="914400" lvl="2" indent="0">
              <a:buNone/>
            </a:pPr>
            <a:r>
              <a:rPr lang="fr-FR" sz="1800" i="1" dirty="0"/>
              <a:t>« formation à l’accueil, l’encadrement et l’évaluation d’un étudiant »</a:t>
            </a:r>
          </a:p>
          <a:p>
            <a:pPr marL="457200" lvl="1" indent="0">
              <a:buNone/>
            </a:pPr>
            <a:endParaRPr lang="fr-FR" sz="1700" dirty="0"/>
          </a:p>
          <a:p>
            <a:pPr marL="457200" lvl="1" indent="0">
              <a:buNone/>
            </a:pPr>
            <a:r>
              <a:rPr lang="fr-FR" sz="1700" i="1" dirty="0"/>
              <a:t>Décret n°2020-951 du 30/07/2020</a:t>
            </a:r>
          </a:p>
        </p:txBody>
      </p:sp>
    </p:spTree>
    <p:extLst>
      <p:ext uri="{BB962C8B-B14F-4D97-AF65-F5344CB8AC3E}">
        <p14:creationId xmlns:p14="http://schemas.microsoft.com/office/powerpoint/2010/main" val="904404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F2ED8-4260-EEF0-A0C6-A65086C8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/>
              <a:t>Stage mixte/couplé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2D572C-BBF5-D966-1438-DFE7BADB5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>
                <a:effectLst/>
                <a:latin typeface="Times New Roman" panose="02020603050405020304" pitchFamily="18" charset="0"/>
              </a:rPr>
              <a:t>deux modes d’exercice au sein d’une même spécialité́ </a:t>
            </a:r>
          </a:p>
          <a:p>
            <a:pPr marL="0" indent="0">
              <a:buNone/>
            </a:pPr>
            <a:r>
              <a:rPr lang="fr-FR" sz="2000" b="1" dirty="0">
                <a:latin typeface="Times New Roman" panose="02020603050405020304" pitchFamily="18" charset="0"/>
              </a:rPr>
              <a:t>Stage mixte : périodes successives</a:t>
            </a:r>
          </a:p>
          <a:p>
            <a:pPr marL="0" indent="0">
              <a:buNone/>
            </a:pPr>
            <a:r>
              <a:rPr lang="fr-FR" sz="2000" b="1" dirty="0">
                <a:latin typeface="Times New Roman" panose="02020603050405020304" pitchFamily="18" charset="0"/>
              </a:rPr>
              <a:t>Stage couplé : </a:t>
            </a:r>
            <a:r>
              <a:rPr lang="fr-FR" sz="2000" b="1" dirty="0">
                <a:effectLst/>
                <a:latin typeface="Times New Roman" panose="02020603050405020304" pitchFamily="18" charset="0"/>
              </a:rPr>
              <a:t>temps partagé dans 2 lieux de stages hospitaliers ou non </a:t>
            </a:r>
            <a:endParaRPr lang="fr-FR" sz="2000" b="1" dirty="0"/>
          </a:p>
          <a:p>
            <a:r>
              <a:rPr lang="fr-FR" sz="2000" dirty="0">
                <a:effectLst/>
                <a:latin typeface="Times New Roman" panose="02020603050405020304" pitchFamily="18" charset="0"/>
              </a:rPr>
              <a:t>stage hospitalier + stage d'un praticien agréé / </a:t>
            </a:r>
            <a:r>
              <a:rPr lang="fr-FR" sz="2000" dirty="0">
                <a:latin typeface="Times New Roman" panose="02020603050405020304" pitchFamily="18" charset="0"/>
              </a:rPr>
              <a:t>Maitre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 de Stage des </a:t>
            </a:r>
            <a:r>
              <a:rPr lang="fr-FR" sz="2000" dirty="0">
                <a:latin typeface="Times New Roman" panose="02020603050405020304" pitchFamily="18" charset="0"/>
              </a:rPr>
              <a:t>Universités</a:t>
            </a:r>
            <a:r>
              <a:rPr lang="fr-FR" sz="2000" dirty="0">
                <a:effectLst/>
                <a:latin typeface="Times New Roman" panose="02020603050405020304" pitchFamily="18" charset="0"/>
              </a:rPr>
              <a:t> </a:t>
            </a:r>
          </a:p>
          <a:p>
            <a:r>
              <a:rPr lang="fr-FR" sz="2000" dirty="0">
                <a:latin typeface="Times New Roman" panose="02020603050405020304" pitchFamily="18" charset="0"/>
              </a:rPr>
              <a:t>une seule procédure d’appariement – un seul stage d’une durée d’un an</a:t>
            </a:r>
          </a:p>
          <a:p>
            <a:r>
              <a:rPr lang="fr-FR" sz="2000" dirty="0">
                <a:latin typeface="Times New Roman" panose="02020603050405020304" pitchFamily="18" charset="0"/>
              </a:rPr>
              <a:t>Maquette Orthopédie –Traumatologie :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Encadrement universitaire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Critères encadrement du CNU : 2 membres formateurs certifiés par le CFCOT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Niveau d’encadrement permet les objectifs pédagogiques de la phase 3</a:t>
            </a:r>
          </a:p>
          <a:p>
            <a:pPr lvl="1"/>
            <a:r>
              <a:rPr lang="fr-FR" sz="2000" dirty="0">
                <a:latin typeface="Times New Roman" panose="02020603050405020304" pitchFamily="18" charset="0"/>
              </a:rPr>
              <a:t>Agrément des stages : « recrutement de toutes les pathologies courantes et de toutes les urgences de la spécialité »</a:t>
            </a:r>
          </a:p>
        </p:txBody>
      </p:sp>
    </p:spTree>
    <p:extLst>
      <p:ext uri="{BB962C8B-B14F-4D97-AF65-F5344CB8AC3E}">
        <p14:creationId xmlns:p14="http://schemas.microsoft.com/office/powerpoint/2010/main" val="3872169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336763"/>
              </p:ext>
            </p:extLst>
          </p:nvPr>
        </p:nvGraphicFramePr>
        <p:xfrm>
          <a:off x="0" y="240700"/>
          <a:ext cx="12192002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Adam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Galois</a:t>
                      </a: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Gouin</a:t>
                      </a:r>
                      <a:r>
                        <a:rPr lang="fi-FI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Obert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Guillaume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Odri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MCUPH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Anthony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Viste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Boisrenoult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Bertrand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Boyer</a:t>
                      </a: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Raphael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Coursier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 </a:t>
                      </a:r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(pédiatre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Loubignac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Violaine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Beauthier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58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EDB2FBEC-5C74-8E19-8D66-702AFD38F3FC}"/>
              </a:ext>
            </a:extLst>
          </p:cNvPr>
          <p:cNvGraphicFramePr/>
          <p:nvPr/>
        </p:nvGraphicFramePr>
        <p:xfrm>
          <a:off x="838200" y="2447195"/>
          <a:ext cx="10515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2F42FB72-B97E-A9DC-B77C-A60EAB0B8E5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/>
              <a:t>Stages décalés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25DAD55-8C1A-3131-1D04-540EB237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44853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fr-FR" dirty="0"/>
              <a:t>Le Dr Junior participe par anticipation de 6 mois au </a:t>
            </a:r>
            <a:r>
              <a:rPr lang="fr-FR" dirty="0" err="1"/>
              <a:t>matching</a:t>
            </a:r>
            <a:endParaRPr lang="fr-FR" dirty="0"/>
          </a:p>
          <a:p>
            <a:r>
              <a:rPr lang="fr-FR" dirty="0"/>
              <a:t>Service receveur :</a:t>
            </a:r>
          </a:p>
          <a:p>
            <a:pPr marL="457200" lvl="1" indent="0">
              <a:buNone/>
            </a:pPr>
            <a:r>
              <a:rPr lang="fr-FR" dirty="0"/>
              <a:t>compensation : un poste d’interne Phase II pour 6 mois</a:t>
            </a:r>
          </a:p>
          <a:p>
            <a:pPr marL="457200" lvl="1" indent="0">
              <a:buNone/>
            </a:pPr>
            <a:r>
              <a:rPr lang="fr-FR" dirty="0"/>
              <a:t>Stage de mai à avril :</a:t>
            </a:r>
          </a:p>
          <a:p>
            <a:pPr lvl="2"/>
            <a:r>
              <a:rPr lang="fr-FR" dirty="0"/>
              <a:t>1 Dr Junior supplémentaire à partir de novembre pour rattraper le décalage</a:t>
            </a:r>
          </a:p>
          <a:p>
            <a:pPr lvl="2"/>
            <a:r>
              <a:rPr lang="fr-FR" dirty="0"/>
              <a:t>Taille suffisante du service pour accueillir 2 Dr Juniors pendant 6mois</a:t>
            </a:r>
          </a:p>
        </p:txBody>
      </p:sp>
      <p:sp>
        <p:nvSpPr>
          <p:cNvPr id="7" name="Flèche vers la droite 6">
            <a:extLst>
              <a:ext uri="{FF2B5EF4-FFF2-40B4-BE49-F238E27FC236}">
                <a16:creationId xmlns:a16="http://schemas.microsoft.com/office/drawing/2014/main" id="{163F98B2-F970-014B-2BE1-9A242F05B68A}"/>
              </a:ext>
            </a:extLst>
          </p:cNvPr>
          <p:cNvSpPr/>
          <p:nvPr/>
        </p:nvSpPr>
        <p:spPr>
          <a:xfrm>
            <a:off x="838200" y="4374292"/>
            <a:ext cx="10344665" cy="22752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A6322B-D0CB-E5B0-4FAF-5C76AE613F32}"/>
              </a:ext>
            </a:extLst>
          </p:cNvPr>
          <p:cNvSpPr txBox="1"/>
          <p:nvPr/>
        </p:nvSpPr>
        <p:spPr>
          <a:xfrm>
            <a:off x="729763" y="4552088"/>
            <a:ext cx="55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Nov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DE70157-7796-F13E-E748-A4070EE18143}"/>
              </a:ext>
            </a:extLst>
          </p:cNvPr>
          <p:cNvSpPr txBox="1"/>
          <p:nvPr/>
        </p:nvSpPr>
        <p:spPr>
          <a:xfrm>
            <a:off x="10189708" y="4605631"/>
            <a:ext cx="99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Nov</a:t>
            </a:r>
            <a:r>
              <a:rPr lang="fr-FR" dirty="0"/>
              <a:t> N+2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163987-8F4C-59BC-02DB-B42E0E9A65EA}"/>
              </a:ext>
            </a:extLst>
          </p:cNvPr>
          <p:cNvSpPr txBox="1"/>
          <p:nvPr/>
        </p:nvSpPr>
        <p:spPr>
          <a:xfrm>
            <a:off x="5527579" y="4601817"/>
            <a:ext cx="9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Nov</a:t>
            </a:r>
            <a:r>
              <a:rPr lang="fr-FR" dirty="0"/>
              <a:t> n+1</a:t>
            </a:r>
          </a:p>
        </p:txBody>
      </p:sp>
    </p:spTree>
    <p:extLst>
      <p:ext uri="{BB962C8B-B14F-4D97-AF65-F5344CB8AC3E}">
        <p14:creationId xmlns:p14="http://schemas.microsoft.com/office/powerpoint/2010/main" val="277824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3A238F-25AF-B900-7371-C1F3A6B0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b="1"/>
              <a:t>Responsabilité</a:t>
            </a: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04E27DDB-5F86-B43F-EF36-AB1FD4B8EF2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6796"/>
          <a:ext cx="109728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2752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F226F9-B184-1CCE-699A-ED00F9B2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fr-FR" dirty="0"/>
              <a:t>Responsabilité Gardes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D8261004-BA53-5083-29F7-A93827C53A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6796"/>
          <a:ext cx="10972800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818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437DFB-8247-14D1-F3CD-9C4F475A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Gardes Dr Juniors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18C3864-BC13-B0B2-4763-58CDD034587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Sénior du service « clairement identifié » = Astreinte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DGOS propose :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fr-FR" dirty="0"/>
              <a:t>Soit accord entre RTS et Direction hospitalière locale : astreinte opérationnelle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Engagement pour révision des textes concernant « permanence des soins » 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dirty="0"/>
              <a:t>                                               Début 2024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15EA7E9A-F8EA-C2FA-F29F-83CDFE578919}"/>
              </a:ext>
            </a:extLst>
          </p:cNvPr>
          <p:cNvGraphicFramePr/>
          <p:nvPr/>
        </p:nvGraphicFramePr>
        <p:xfrm>
          <a:off x="2738782" y="1587316"/>
          <a:ext cx="6714435" cy="368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E052D5B2-A72D-2B17-EA5E-779FB756117F}"/>
              </a:ext>
            </a:extLst>
          </p:cNvPr>
          <p:cNvSpPr/>
          <p:nvPr/>
        </p:nvSpPr>
        <p:spPr>
          <a:xfrm>
            <a:off x="3503712" y="5373216"/>
            <a:ext cx="1013792" cy="3338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4777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387FD-CC38-3A63-B9A0-B8364AE1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Validation DES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B423EA-87DA-4E57-66A7-0435F210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7"/>
            <a:ext cx="10972800" cy="3240356"/>
          </a:xfrm>
          <a:ln>
            <a:solidFill>
              <a:srgbClr val="0070C0"/>
            </a:solidFill>
          </a:ln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validation des objectifs pédagogiques de connaissances et de compétences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entretien avec la commission locale de coordination de la spécialité</a:t>
            </a:r>
            <a:endParaRPr lang="fr-FR" sz="3200" dirty="0"/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acceptation ou publication d'un article dans une revue à comité de lecture ou référencée</a:t>
            </a:r>
            <a:endParaRPr lang="fr-FR" sz="3200" dirty="0"/>
          </a:p>
          <a:p>
            <a:pPr marL="514350" indent="-514350">
              <a:buFont typeface="+mj-lt"/>
              <a:buAutoNum type="arabicPeriod"/>
            </a:pPr>
            <a:r>
              <a:rPr lang="fr-FR" sz="3200" dirty="0">
                <a:effectLst/>
              </a:rPr>
              <a:t>examen final sur dossiers cliniques dont les critères sont dérivés des normes docimologiques européennes de la spécialité (EBOT)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DBF99D-D3DB-2840-1FC7-41A233AFFB21}"/>
              </a:ext>
            </a:extLst>
          </p:cNvPr>
          <p:cNvSpPr txBox="1"/>
          <p:nvPr/>
        </p:nvSpPr>
        <p:spPr>
          <a:xfrm>
            <a:off x="623392" y="4889708"/>
            <a:ext cx="109728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/>
              <a:t>La Commission Régionale de Coordination de la spécialité propose</a:t>
            </a:r>
          </a:p>
          <a:p>
            <a:pPr algn="ctr"/>
            <a:r>
              <a:rPr lang="fr-FR" sz="2400" dirty="0"/>
              <a:t>la délivrance du DES</a:t>
            </a:r>
          </a:p>
        </p:txBody>
      </p:sp>
    </p:spTree>
    <p:extLst>
      <p:ext uri="{BB962C8B-B14F-4D97-AF65-F5344CB8AC3E}">
        <p14:creationId xmlns:p14="http://schemas.microsoft.com/office/powerpoint/2010/main" val="1764995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28F64C-1DB0-8DD1-B1E2-EA141BCF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FAQ : validation 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573F43-950C-9FC9-625D-11138F259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432854"/>
            <a:ext cx="10972800" cy="4569371"/>
          </a:xfrm>
          <a:ln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b="1" i="1" dirty="0"/>
              <a:t>Date de l’examen ?</a:t>
            </a:r>
          </a:p>
          <a:p>
            <a:pPr marL="457200" lvl="1" indent="0">
              <a:buNone/>
            </a:pPr>
            <a:r>
              <a:rPr lang="fr-FR" dirty="0"/>
              <a:t>Idéal = septembre :</a:t>
            </a:r>
          </a:p>
          <a:p>
            <a:pPr lvl="2"/>
            <a:r>
              <a:rPr lang="fr-FR" dirty="0"/>
              <a:t>avant le choix des postes. intégration dans le choix d’un nouveau semestre</a:t>
            </a:r>
          </a:p>
          <a:p>
            <a:pPr lvl="2"/>
            <a:r>
              <a:rPr lang="fr-FR" dirty="0"/>
              <a:t>Laisse le temps pour publication article ou obtenir l’acceptation par la revue</a:t>
            </a:r>
          </a:p>
          <a:p>
            <a:pPr marL="0" indent="0">
              <a:buNone/>
            </a:pPr>
            <a:r>
              <a:rPr lang="fr-FR" b="1" i="1" dirty="0"/>
              <a:t>Rattrapage épreuve orale :</a:t>
            </a:r>
          </a:p>
          <a:p>
            <a:pPr marL="457200" lvl="1" indent="0">
              <a:buNone/>
            </a:pPr>
            <a:r>
              <a:rPr lang="fr-FR" dirty="0"/>
              <a:t>Pas de rattrapage car l’épreuve orale n’est qu’un des 4 éléments de la validation</a:t>
            </a:r>
          </a:p>
          <a:p>
            <a:pPr marL="0" indent="0">
              <a:buNone/>
            </a:pPr>
            <a:r>
              <a:rPr lang="fr-FR" b="1" i="1" dirty="0"/>
              <a:t>Quel poste prend le Dr Jr qui a échoué :</a:t>
            </a:r>
          </a:p>
          <a:p>
            <a:pPr marL="457200" lvl="1" indent="0">
              <a:buNone/>
            </a:pPr>
            <a:r>
              <a:rPr lang="fr-FR" sz="2400" dirty="0"/>
              <a:t>intégration dans le choix d’un nouveau semestre DJ</a:t>
            </a:r>
          </a:p>
          <a:p>
            <a:pPr marL="457200" lvl="1" indent="0">
              <a:buNone/>
            </a:pPr>
            <a:r>
              <a:rPr lang="fr-FR" sz="2400" dirty="0"/>
              <a:t>le coordonnateur décide de la nécessité d’un ou deux semestres pour compléter la formation</a:t>
            </a:r>
          </a:p>
          <a:p>
            <a:pPr marL="0" indent="0">
              <a:buNone/>
            </a:pPr>
            <a:r>
              <a:rPr lang="fr-FR" b="1" i="1" dirty="0"/>
              <a:t>Quel poste peut prendre un Dr Jr en mai si le cursus est terminé fin avril ?</a:t>
            </a:r>
          </a:p>
          <a:p>
            <a:pPr marL="457200" lvl="1" indent="0">
              <a:buNone/>
            </a:pPr>
            <a:r>
              <a:rPr lang="fr-FR" sz="2400" dirty="0"/>
              <a:t>Les stages décalés doivent être exceptionnels</a:t>
            </a:r>
          </a:p>
          <a:p>
            <a:pPr marL="457200" lvl="1" indent="0">
              <a:buNone/>
            </a:pPr>
            <a:r>
              <a:rPr lang="fr-FR" sz="2400" dirty="0"/>
              <a:t>Une seule session pour la validation des DES. En attendant, FFI, remplacement, etc.</a:t>
            </a:r>
          </a:p>
          <a:p>
            <a:pPr marL="457200" lvl="1" indent="0">
              <a:buNone/>
            </a:pPr>
            <a:r>
              <a:rPr lang="fr-FR" sz="2400" dirty="0"/>
              <a:t>Pas de possibilité de poste assistant car pas encore diplômé</a:t>
            </a:r>
          </a:p>
          <a:p>
            <a:pPr marL="571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5882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Réforme du 2</a:t>
            </a:r>
            <a:r>
              <a:rPr lang="fr-FR" baseline="30000"/>
              <a:t>ème</a:t>
            </a:r>
            <a:r>
              <a:rPr lang="fr-FR"/>
              <a:t> cycle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F98203-0224-3647-A258-AA6235C36C06}"/>
              </a:ext>
            </a:extLst>
          </p:cNvPr>
          <p:cNvSpPr txBox="1"/>
          <p:nvPr/>
        </p:nvSpPr>
        <p:spPr>
          <a:xfrm>
            <a:off x="9120336" y="6396335"/>
            <a:ext cx="106792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G. </a:t>
            </a:r>
            <a:r>
              <a:rPr lang="fr-FR" sz="2400" dirty="0" err="1">
                <a:solidFill>
                  <a:schemeClr val="tx2"/>
                </a:solidFill>
              </a:rPr>
              <a:t>Odri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021F23D-9BC7-093F-20B6-EF6F4A4F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56792"/>
            <a:ext cx="10972800" cy="2952328"/>
          </a:xfrm>
        </p:spPr>
        <p:txBody>
          <a:bodyPr>
            <a:normAutofit/>
          </a:bodyPr>
          <a:lstStyle/>
          <a:p>
            <a:r>
              <a:rPr lang="fr-FR" b="1" cap="all" dirty="0"/>
              <a:t>T</a:t>
            </a:r>
            <a:r>
              <a:rPr lang="fr-FR" cap="all" dirty="0"/>
              <a:t>ests DE</a:t>
            </a:r>
            <a:br>
              <a:rPr lang="fr-FR" cap="all" dirty="0"/>
            </a:br>
            <a:r>
              <a:rPr lang="fr-FR" b="1" cap="all" dirty="0"/>
              <a:t>c</a:t>
            </a:r>
            <a:r>
              <a:rPr lang="fr-FR" cap="all" dirty="0"/>
              <a:t>oncordance DE</a:t>
            </a:r>
            <a:br>
              <a:rPr lang="fr-FR" cap="all" dirty="0"/>
            </a:br>
            <a:r>
              <a:rPr lang="fr-FR" b="1" cap="all" dirty="0"/>
              <a:t>s</a:t>
            </a:r>
            <a:r>
              <a:rPr lang="fr-FR" cap="all" dirty="0"/>
              <a:t>cript</a:t>
            </a:r>
          </a:p>
        </p:txBody>
      </p:sp>
    </p:spTree>
    <p:extLst>
      <p:ext uri="{BB962C8B-B14F-4D97-AF65-F5344CB8AC3E}">
        <p14:creationId xmlns:p14="http://schemas.microsoft.com/office/powerpoint/2010/main" val="2334369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8E42C-0083-470E-53EE-0A3C6D37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2" y="149464"/>
            <a:ext cx="10956985" cy="1325563"/>
          </a:xfrm>
        </p:spPr>
        <p:txBody>
          <a:bodyPr/>
          <a:lstStyle/>
          <a:p>
            <a:r>
              <a:rPr lang="fr-FR" cap="all" dirty="0"/>
              <a:t>Principes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A90BA6-3C96-92BD-088B-8F60C5251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5" y="1380226"/>
            <a:ext cx="11637034" cy="4796737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Docimologie spécifique pour évaluer le raisonnement médical</a:t>
            </a:r>
          </a:p>
          <a:p>
            <a:r>
              <a:rPr lang="fr-FR" dirty="0"/>
              <a:t>Raisonnement médical : capacité à résoudre des problèmes, théorie des scripts.  </a:t>
            </a:r>
          </a:p>
          <a:p>
            <a:r>
              <a:rPr lang="fr-FR" dirty="0"/>
              <a:t>Scripts : structuration des connaissances qui permet de réaliser des tâches de manière plus efficace. </a:t>
            </a:r>
          </a:p>
          <a:p>
            <a:pPr lvl="1"/>
            <a:r>
              <a:rPr lang="fr-FR" dirty="0"/>
              <a:t>Exemple : 89 ans, urgences, chute, douleur hanche, raccourcissement + rotation externe MID. </a:t>
            </a:r>
          </a:p>
          <a:p>
            <a:r>
              <a:rPr lang="fr-FR" dirty="0"/>
              <a:t>Test de concordance de script : </a:t>
            </a:r>
          </a:p>
          <a:p>
            <a:pPr lvl="1"/>
            <a:r>
              <a:rPr lang="fr-FR" dirty="0"/>
              <a:t>Donner un script incomplet (vignette clinique) : incertitude</a:t>
            </a:r>
          </a:p>
          <a:p>
            <a:pPr lvl="1"/>
            <a:r>
              <a:rPr lang="fr-FR" dirty="0"/>
              <a:t>Donner une hypothèse diagnostique plausible (TCS diagnostique), un test clinique ou un examen complémentaire à réaliser (TCS investigation), une prise en charge thérapeutique (TCS thérapeutique). </a:t>
            </a:r>
          </a:p>
          <a:p>
            <a:pPr lvl="1"/>
            <a:r>
              <a:rPr lang="fr-FR" dirty="0"/>
              <a:t>Donner une nouvelle donnée complétant le script</a:t>
            </a:r>
          </a:p>
          <a:p>
            <a:pPr lvl="1"/>
            <a:r>
              <a:rPr lang="fr-FR" dirty="0"/>
              <a:t>Demander l’effet de cette nouvelle donnée sur l’hypothèse (échelle de Likert -2 à +2)</a:t>
            </a:r>
          </a:p>
          <a:p>
            <a:pPr lvl="1"/>
            <a:r>
              <a:rPr lang="fr-FR" dirty="0"/>
              <a:t>Comparer la réponse à celle d’un panel d’expert (concordance)</a:t>
            </a:r>
          </a:p>
        </p:txBody>
      </p:sp>
    </p:spTree>
    <p:extLst>
      <p:ext uri="{BB962C8B-B14F-4D97-AF65-F5344CB8AC3E}">
        <p14:creationId xmlns:p14="http://schemas.microsoft.com/office/powerpoint/2010/main" val="130987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C3F6C4D-812D-4BB0-4179-E0684D60E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1" y="858085"/>
            <a:ext cx="12015077" cy="59999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788008B-48FA-47C5-BC84-7555B7C0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53"/>
          <a:stretch/>
        </p:blipFill>
        <p:spPr>
          <a:xfrm>
            <a:off x="88461" y="858085"/>
            <a:ext cx="12015077" cy="28167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79BC73-E7F3-37F4-2FEA-8FC65DDFB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105"/>
          <a:stretch/>
        </p:blipFill>
        <p:spPr>
          <a:xfrm>
            <a:off x="88461" y="858085"/>
            <a:ext cx="12015077" cy="13736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D87CCF-F82F-4775-32DC-0AC3F10B1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1" y="0"/>
            <a:ext cx="11155392" cy="858085"/>
          </a:xfrm>
        </p:spPr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590C59-B68B-3B70-0B5C-7A23C75AB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74" r="64565"/>
          <a:stretch/>
        </p:blipFill>
        <p:spPr>
          <a:xfrm>
            <a:off x="88462" y="3814448"/>
            <a:ext cx="4257508" cy="30435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51A170-82A6-949C-221A-1D5ABF2EBFB8}"/>
              </a:ext>
            </a:extLst>
          </p:cNvPr>
          <p:cNvSpPr/>
          <p:nvPr/>
        </p:nvSpPr>
        <p:spPr>
          <a:xfrm>
            <a:off x="292231" y="1813824"/>
            <a:ext cx="11061569" cy="41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C18DD-5042-599B-2AF1-FD0D8E34CE94}"/>
              </a:ext>
            </a:extLst>
          </p:cNvPr>
          <p:cNvSpPr/>
          <p:nvPr/>
        </p:nvSpPr>
        <p:spPr>
          <a:xfrm>
            <a:off x="427379" y="2978540"/>
            <a:ext cx="2609120" cy="41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F935C7-05E6-7D7C-4308-ABD6C791E860}"/>
              </a:ext>
            </a:extLst>
          </p:cNvPr>
          <p:cNvSpPr/>
          <p:nvPr/>
        </p:nvSpPr>
        <p:spPr>
          <a:xfrm>
            <a:off x="6095999" y="2962219"/>
            <a:ext cx="4738778" cy="4179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E08B2-0399-2A30-A408-823EAAD9D96E}"/>
              </a:ext>
            </a:extLst>
          </p:cNvPr>
          <p:cNvSpPr/>
          <p:nvPr/>
        </p:nvSpPr>
        <p:spPr>
          <a:xfrm>
            <a:off x="437653" y="3396494"/>
            <a:ext cx="1976774" cy="2901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88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23FC9EA-6A89-F084-31DC-228A0AAA8C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Candidats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27FDFAD-BC6A-9919-2842-DAEC4E83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6"/>
            <a:ext cx="10972800" cy="4824532"/>
          </a:xfrm>
        </p:spPr>
        <p:txBody>
          <a:bodyPr/>
          <a:lstStyle/>
          <a:p>
            <a:r>
              <a:rPr lang="fr-FR" dirty="0"/>
              <a:t>PU-PH</a:t>
            </a:r>
          </a:p>
          <a:p>
            <a:pPr lvl="1"/>
            <a:r>
              <a:rPr lang="fr-FR" dirty="0"/>
              <a:t>Xavier </a:t>
            </a:r>
            <a:r>
              <a:rPr lang="fr-FR" dirty="0" err="1"/>
              <a:t>Ohl</a:t>
            </a:r>
            <a:r>
              <a:rPr lang="fr-FR" dirty="0"/>
              <a:t> (Reims)</a:t>
            </a:r>
          </a:p>
          <a:p>
            <a:pPr lvl="1"/>
            <a:r>
              <a:rPr lang="fr-FR" dirty="0"/>
              <a:t>Laurent </a:t>
            </a:r>
            <a:r>
              <a:rPr lang="fr-FR" dirty="0" err="1"/>
              <a:t>Obert</a:t>
            </a:r>
            <a:r>
              <a:rPr lang="fr-FR" dirty="0"/>
              <a:t> (Besançon)</a:t>
            </a:r>
          </a:p>
          <a:p>
            <a:pPr lvl="1"/>
            <a:r>
              <a:rPr lang="fr-FR" dirty="0"/>
              <a:t>Thomas Bauer (Paris)</a:t>
            </a:r>
          </a:p>
          <a:p>
            <a:pPr lvl="1"/>
            <a:r>
              <a:rPr lang="fr-FR" dirty="0"/>
              <a:t>Richard </a:t>
            </a:r>
            <a:r>
              <a:rPr lang="fr-FR" dirty="0" err="1"/>
              <a:t>Gouron</a:t>
            </a:r>
            <a:r>
              <a:rPr lang="fr-FR" dirty="0"/>
              <a:t> (Amiens)</a:t>
            </a:r>
          </a:p>
          <a:p>
            <a:endParaRPr lang="fr-FR" dirty="0"/>
          </a:p>
          <a:p>
            <a:r>
              <a:rPr lang="fr-FR" dirty="0"/>
              <a:t>PH</a:t>
            </a:r>
          </a:p>
          <a:p>
            <a:pPr lvl="1"/>
            <a:r>
              <a:rPr lang="fr-FR" dirty="0" err="1"/>
              <a:t>Madhi</a:t>
            </a:r>
            <a:r>
              <a:rPr lang="fr-FR" dirty="0"/>
              <a:t> </a:t>
            </a:r>
            <a:r>
              <a:rPr lang="fr-FR" dirty="0" err="1"/>
              <a:t>Siala</a:t>
            </a:r>
            <a:r>
              <a:rPr lang="fr-FR" dirty="0"/>
              <a:t> (non recevable)</a:t>
            </a:r>
          </a:p>
          <a:p>
            <a:pPr lvl="1"/>
            <a:r>
              <a:rPr lang="fr-FR" dirty="0"/>
              <a:t>Philippe </a:t>
            </a:r>
            <a:r>
              <a:rPr lang="fr-FR" dirty="0" err="1"/>
              <a:t>Boisrenoult</a:t>
            </a:r>
            <a:r>
              <a:rPr lang="fr-FR" dirty="0"/>
              <a:t> (Versailles)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1EEE48-0D88-4004-0BC1-884106A9FC20}"/>
              </a:ext>
            </a:extLst>
          </p:cNvPr>
          <p:cNvSpPr txBox="1"/>
          <p:nvPr/>
        </p:nvSpPr>
        <p:spPr>
          <a:xfrm>
            <a:off x="5744850" y="2999566"/>
            <a:ext cx="644715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Appel à candidatures: jusqu’au 13 octobre 2023</a:t>
            </a:r>
            <a:br>
              <a:rPr lang="fr-FR" sz="2400" dirty="0"/>
            </a:br>
            <a:endParaRPr lang="fr-FR" sz="2400" dirty="0"/>
          </a:p>
          <a:p>
            <a:r>
              <a:rPr lang="fr-FR" sz="2400" dirty="0"/>
              <a:t>Elections: vote en ligne du 16 au 30 octobres 2023</a:t>
            </a:r>
          </a:p>
          <a:p>
            <a:endParaRPr lang="fr-FR" sz="2400" dirty="0"/>
          </a:p>
          <a:p>
            <a:r>
              <a:rPr lang="fr-FR" sz="2400" dirty="0"/>
              <a:t>397 votants</a:t>
            </a:r>
          </a:p>
        </p:txBody>
      </p:sp>
    </p:spTree>
    <p:extLst>
      <p:ext uri="{BB962C8B-B14F-4D97-AF65-F5344CB8AC3E}">
        <p14:creationId xmlns:p14="http://schemas.microsoft.com/office/powerpoint/2010/main" val="1732841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61AC2-530B-FE97-797A-FE9C6AE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48" y="211012"/>
            <a:ext cx="10515600" cy="1325563"/>
          </a:xfrm>
        </p:spPr>
        <p:txBody>
          <a:bodyPr/>
          <a:lstStyle/>
          <a:p>
            <a:r>
              <a:rPr lang="fr-FR" cap="all" dirty="0"/>
              <a:t>Règles de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3E5F82-1647-6C63-4BAC-BF2767604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48" y="1536575"/>
            <a:ext cx="11593530" cy="5213546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Pour chaque TCS : </a:t>
            </a:r>
          </a:p>
          <a:p>
            <a:pPr lvl="1"/>
            <a:r>
              <a:rPr lang="fr-FR" dirty="0"/>
              <a:t>1 vignette clinique</a:t>
            </a:r>
          </a:p>
          <a:p>
            <a:pPr lvl="1"/>
            <a:r>
              <a:rPr lang="fr-FR" dirty="0"/>
              <a:t>3 hypothèses du même type : diagnostique / investigation / thérapeutique . </a:t>
            </a:r>
          </a:p>
          <a:p>
            <a:pPr lvl="1"/>
            <a:r>
              <a:rPr lang="fr-FR" dirty="0"/>
              <a:t>Plutôt des rangs B</a:t>
            </a:r>
          </a:p>
          <a:p>
            <a:r>
              <a:rPr lang="fr-FR" dirty="0"/>
              <a:t>Adapter l’échelle de Likert</a:t>
            </a:r>
          </a:p>
          <a:p>
            <a:pPr lvl="1"/>
            <a:r>
              <a:rPr lang="fr-FR" dirty="0"/>
              <a:t>Diagnostique :</a:t>
            </a:r>
          </a:p>
          <a:p>
            <a:pPr lvl="2"/>
            <a:r>
              <a:rPr lang="fr-FR" dirty="0"/>
              <a:t>Improbable / peu probable / ni plus ni moins probable / probable / certain</a:t>
            </a:r>
          </a:p>
          <a:p>
            <a:pPr lvl="2"/>
            <a:r>
              <a:rPr lang="fr-FR" dirty="0"/>
              <a:t>Très peu probable / peu probable /  ni plus ni moins probable / probable / très probable</a:t>
            </a:r>
          </a:p>
          <a:p>
            <a:pPr lvl="2"/>
            <a:r>
              <a:rPr lang="fr-FR" dirty="0"/>
              <a:t>Très inapproprié / peu inapproprié / neutre / approprié  / très approprié</a:t>
            </a:r>
          </a:p>
          <a:p>
            <a:pPr lvl="1"/>
            <a:r>
              <a:rPr lang="fr-FR" dirty="0"/>
              <a:t>Thérapeutique : complètement CI / CI / ni plus ni moins indiqué / indiqué / fortement indiqué</a:t>
            </a:r>
          </a:p>
          <a:p>
            <a:pPr lvl="1"/>
            <a:r>
              <a:rPr lang="fr-FR" dirty="0"/>
              <a:t>Général : fortement négatif / négatif / neutre / positif / fortement positif</a:t>
            </a:r>
          </a:p>
          <a:p>
            <a:pPr lvl="1"/>
            <a:r>
              <a:rPr lang="fr-FR" dirty="0"/>
              <a:t>Investigation : complètement inutile / inutile / ni plus ni moins utile / utile / très utile</a:t>
            </a:r>
          </a:p>
          <a:p>
            <a:r>
              <a:rPr lang="fr-FR" dirty="0"/>
              <a:t>Nombre d’experts : 10 minimum</a:t>
            </a:r>
          </a:p>
        </p:txBody>
      </p:sp>
    </p:spTree>
    <p:extLst>
      <p:ext uri="{BB962C8B-B14F-4D97-AF65-F5344CB8AC3E}">
        <p14:creationId xmlns:p14="http://schemas.microsoft.com/office/powerpoint/2010/main" val="229365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05C93-5643-3E16-F9B7-C6EE3D4F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36931F-5DCF-767F-F70B-E4B7C7411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09C2E5-920E-7D93-54B3-0DB607C3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13" y="1613140"/>
            <a:ext cx="10750548" cy="512578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77F79C9-EE5A-74B2-A09D-CF62E14FB3F8}"/>
              </a:ext>
            </a:extLst>
          </p:cNvPr>
          <p:cNvCxnSpPr/>
          <p:nvPr/>
        </p:nvCxnSpPr>
        <p:spPr>
          <a:xfrm>
            <a:off x="155275" y="2458528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D74B6A4-523C-8D0F-4D9C-0B752C9ADB0B}"/>
              </a:ext>
            </a:extLst>
          </p:cNvPr>
          <p:cNvCxnSpPr/>
          <p:nvPr/>
        </p:nvCxnSpPr>
        <p:spPr>
          <a:xfrm>
            <a:off x="155275" y="4413849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BE9EACA-3B2C-6682-99B8-73A02804BB13}"/>
              </a:ext>
            </a:extLst>
          </p:cNvPr>
          <p:cNvCxnSpPr/>
          <p:nvPr/>
        </p:nvCxnSpPr>
        <p:spPr>
          <a:xfrm>
            <a:off x="155275" y="4793411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73D83B6-9056-BFCF-844F-9DBC3F53A44A}"/>
              </a:ext>
            </a:extLst>
          </p:cNvPr>
          <p:cNvCxnSpPr/>
          <p:nvPr/>
        </p:nvCxnSpPr>
        <p:spPr>
          <a:xfrm>
            <a:off x="155275" y="5198853"/>
            <a:ext cx="11645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5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762EF-B4BC-D48B-D5AF-60A59B0D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9" y="1904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Pièges et difficulté lors de la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168D-D9B2-A44F-DEC1-1B8A30A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37" y="1516027"/>
            <a:ext cx="11876926" cy="5151509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TCS diagnostique : </a:t>
            </a:r>
          </a:p>
          <a:p>
            <a:pPr lvl="1"/>
            <a:r>
              <a:rPr lang="fr-FR" dirty="0"/>
              <a:t>Ne pas écrire un script trop détaillé sinon les hypothèses / propositions ont une probabilité de 1 ou 0 </a:t>
            </a:r>
          </a:p>
          <a:p>
            <a:pPr lvl="2"/>
            <a:r>
              <a:rPr lang="fr-FR" dirty="0"/>
              <a:t>Ex : patient de 89 ans, aux urgences, chute de sa hauteur, douleur hanche droite, déformation du MID en raccourcissement +RE (probabilité fracture fémur proximal ≈ 1). </a:t>
            </a:r>
          </a:p>
          <a:p>
            <a:pPr lvl="1"/>
            <a:r>
              <a:rPr lang="fr-FR" dirty="0"/>
              <a:t>Ne pas écrire un script improbable ou absent du programme de l’EDN</a:t>
            </a:r>
          </a:p>
          <a:p>
            <a:pPr lvl="2"/>
            <a:r>
              <a:rPr lang="fr-FR" dirty="0"/>
              <a:t>Ex : patient de 89 ans, aux urgences, chute de sa hauteur, avec un rallongement du MID sans douleur (script improbable).  </a:t>
            </a:r>
          </a:p>
          <a:p>
            <a:pPr lvl="2"/>
            <a:r>
              <a:rPr lang="fr-FR" dirty="0"/>
              <a:t>Ex : patient de 25 ans, sports de combats, douleur de hanche en flexion + RI (pas d’hypothèse possible pour les étudiants).</a:t>
            </a:r>
          </a:p>
          <a:p>
            <a:pPr lvl="1"/>
            <a:r>
              <a:rPr lang="fr-FR" dirty="0"/>
              <a:t>Les hypothèses / propositions doivent être plausibles</a:t>
            </a:r>
          </a:p>
          <a:p>
            <a:pPr lvl="1"/>
            <a:r>
              <a:rPr lang="fr-FR" dirty="0"/>
              <a:t>Nouvelle donnée clinique : </a:t>
            </a:r>
          </a:p>
          <a:p>
            <a:pPr lvl="2"/>
            <a:r>
              <a:rPr lang="fr-FR" dirty="0"/>
              <a:t>Pas en lien avec l’hypothèse : score 0 (ni plus ni moins)</a:t>
            </a:r>
          </a:p>
          <a:p>
            <a:pPr lvl="2"/>
            <a:r>
              <a:rPr lang="fr-FR" dirty="0"/>
              <a:t>En lien avec l’hypothèse : </a:t>
            </a:r>
          </a:p>
          <a:p>
            <a:pPr lvl="3"/>
            <a:r>
              <a:rPr lang="fr-FR" dirty="0"/>
              <a:t>Présence : +1 ou +2</a:t>
            </a:r>
          </a:p>
          <a:p>
            <a:pPr lvl="3"/>
            <a:r>
              <a:rPr lang="fr-FR" dirty="0"/>
              <a:t>Absence : -1 ou -2</a:t>
            </a:r>
          </a:p>
        </p:txBody>
      </p:sp>
    </p:spTree>
    <p:extLst>
      <p:ext uri="{BB962C8B-B14F-4D97-AF65-F5344CB8AC3E}">
        <p14:creationId xmlns:p14="http://schemas.microsoft.com/office/powerpoint/2010/main" val="573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4C8576-D837-7827-4283-FE7B88805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077" y="113121"/>
            <a:ext cx="8769377" cy="63159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A5C1F3-36D1-557A-293A-3DC83D87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403076" cy="14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06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071383-1910-DCB2-F98D-39F92E7A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206" y="174022"/>
            <a:ext cx="8233590" cy="17866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62FB95-BBBF-2A4B-677A-F9C73BE1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204" y="1960695"/>
            <a:ext cx="8233592" cy="46336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ECEF0A-EB76-12E7-8C9C-54E44AFE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601"/>
          <a:stretch/>
        </p:blipFill>
        <p:spPr>
          <a:xfrm>
            <a:off x="1979204" y="1960694"/>
            <a:ext cx="8233592" cy="13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762EF-B4BC-D48B-D5AF-60A59B0D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9" y="1904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Pièges et difficulté lors de la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168D-D9B2-A44F-DEC1-1B8A30A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49" y="1516027"/>
            <a:ext cx="11949701" cy="5151509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TCS investigation : </a:t>
            </a:r>
          </a:p>
          <a:p>
            <a:pPr lvl="1"/>
            <a:r>
              <a:rPr lang="fr-FR" dirty="0"/>
              <a:t>Difficile en orthopédie car :</a:t>
            </a:r>
          </a:p>
          <a:p>
            <a:pPr lvl="2"/>
            <a:r>
              <a:rPr lang="fr-FR" dirty="0"/>
              <a:t>Peu d’examens complémentaires envisageables (RX, TDM, IRM, </a:t>
            </a:r>
            <a:r>
              <a:rPr lang="fr-FR" dirty="0" err="1"/>
              <a:t>scinti</a:t>
            </a:r>
            <a:r>
              <a:rPr lang="fr-FR" dirty="0"/>
              <a:t>). </a:t>
            </a:r>
          </a:p>
          <a:p>
            <a:pPr lvl="2"/>
            <a:r>
              <a:rPr lang="fr-FR" dirty="0" err="1"/>
              <a:t>Rx</a:t>
            </a:r>
            <a:r>
              <a:rPr lang="fr-FR" dirty="0"/>
              <a:t> = examen de première intention dans quasiment toutes les pathologies du programme de l’EDN. </a:t>
            </a:r>
          </a:p>
          <a:p>
            <a:pPr lvl="2"/>
            <a:r>
              <a:rPr lang="fr-FR" dirty="0"/>
              <a:t>Absence de critères consensuels sur la prescription des examens et très souvent trauma = radio (sauf critères d’Ottawa). </a:t>
            </a:r>
          </a:p>
          <a:p>
            <a:pPr lvl="1"/>
            <a:r>
              <a:rPr lang="fr-FR" dirty="0"/>
              <a:t>La proposition d’examen doit être en lien avec le script initial. </a:t>
            </a:r>
          </a:p>
          <a:p>
            <a:pPr lvl="1"/>
            <a:r>
              <a:rPr lang="fr-FR" dirty="0"/>
              <a:t>Propositions : TDM, IRM, </a:t>
            </a:r>
            <a:r>
              <a:rPr lang="fr-FR" dirty="0" err="1"/>
              <a:t>scinti</a:t>
            </a:r>
            <a:r>
              <a:rPr lang="fr-FR" dirty="0"/>
              <a:t>, écho…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Ex : 25 ans, traumatisme au foot, gonflement du genou</a:t>
            </a:r>
          </a:p>
          <a:p>
            <a:pPr lvl="2"/>
            <a:r>
              <a:rPr lang="fr-FR" dirty="0"/>
              <a:t>Vous souhaitez faire une radiographie, et vous retrouvez un </a:t>
            </a:r>
            <a:r>
              <a:rPr lang="fr-FR" dirty="0" err="1"/>
              <a:t>Lachman</a:t>
            </a:r>
            <a:r>
              <a:rPr lang="fr-FR" dirty="0"/>
              <a:t>, alors votre examen devient …</a:t>
            </a:r>
          </a:p>
          <a:p>
            <a:pPr lvl="2"/>
            <a:r>
              <a:rPr lang="fr-FR" dirty="0"/>
              <a:t>Vous souhaitez faire une radiographie, et vous ne retrouvez pas de </a:t>
            </a:r>
            <a:r>
              <a:rPr lang="fr-FR" dirty="0" err="1"/>
              <a:t>Lachman</a:t>
            </a:r>
            <a:r>
              <a:rPr lang="fr-FR" dirty="0"/>
              <a:t>, alors votre examen devient… </a:t>
            </a:r>
          </a:p>
          <a:p>
            <a:pPr lvl="2"/>
            <a:r>
              <a:rPr lang="fr-FR" dirty="0"/>
              <a:t>Vous souhaitez faire une IRM dans 3 semaines, et vous ne retrouvez pas de </a:t>
            </a:r>
            <a:r>
              <a:rPr lang="fr-FR" dirty="0" err="1"/>
              <a:t>Lachman</a:t>
            </a:r>
            <a:r>
              <a:rPr lang="fr-FR" dirty="0"/>
              <a:t>, alors votre examen devient…</a:t>
            </a:r>
          </a:p>
          <a:p>
            <a:pPr lvl="2"/>
            <a:r>
              <a:rPr lang="fr-FR" dirty="0"/>
              <a:t>Vous souhaitez faire un dosage de la CRP, et vous retrouvez un blocage du genou, alors votre examen devient…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9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6533E5D-8297-07D9-8ECC-CAF9679D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043" y="2006899"/>
            <a:ext cx="8540320" cy="48690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E959E9-0EED-0FE0-A2F0-2628D951E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044" y="31552"/>
            <a:ext cx="8540319" cy="1878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C5EDA4-7E37-8A99-2AB5-8BBC927C0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793"/>
          <a:stretch/>
        </p:blipFill>
        <p:spPr>
          <a:xfrm>
            <a:off x="1811044" y="2006899"/>
            <a:ext cx="8540320" cy="14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6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AC7753-E9BC-BBAD-EE0F-BC5FA5E3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8" y="208334"/>
            <a:ext cx="8124676" cy="17533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44FA45-D31C-160D-506A-F1ACB1D1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028" y="1961728"/>
            <a:ext cx="8124676" cy="46180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B6F7DE-26F5-1303-9D07-F273F6F8B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28"/>
          <a:stretch/>
        </p:blipFill>
        <p:spPr>
          <a:xfrm>
            <a:off x="1694028" y="1961728"/>
            <a:ext cx="8124676" cy="13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762EF-B4BC-D48B-D5AF-60A59B0DD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9" y="19046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Pièges et difficulté lors de la rédaction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82168D-D9B2-A44F-DEC1-1B8A30AF0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99" y="1516026"/>
            <a:ext cx="11634627" cy="5151509"/>
          </a:xfrm>
        </p:spPr>
        <p:txBody>
          <a:bodyPr>
            <a:normAutofit/>
          </a:bodyPr>
          <a:lstStyle/>
          <a:p>
            <a:r>
              <a:rPr lang="fr-FR" dirty="0"/>
              <a:t>TCS thérapeutique : </a:t>
            </a:r>
          </a:p>
          <a:p>
            <a:pPr lvl="1"/>
            <a:r>
              <a:rPr lang="fr-FR" dirty="0"/>
              <a:t>Peu de thérapeutique en chirurgie orthopédique à l’EDN</a:t>
            </a:r>
          </a:p>
          <a:p>
            <a:pPr lvl="1"/>
            <a:r>
              <a:rPr lang="fr-FR" dirty="0"/>
              <a:t>Facteurs modulants les choix thérapeutiques : pas au programme de l’EDN</a:t>
            </a:r>
          </a:p>
          <a:p>
            <a:pPr lvl="1"/>
            <a:r>
              <a:rPr lang="fr-FR" dirty="0"/>
              <a:t>Souvent prise en charge thérapeutique non consensuelle. 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8426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7E4407E-34DA-990D-9D80-2337BF28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95" y="144740"/>
            <a:ext cx="7926202" cy="17271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840D12-AB70-D61E-40C7-B9339C9A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294" y="2023458"/>
            <a:ext cx="7926201" cy="44773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633865-4BB1-43BF-F4C2-42890B7C2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608"/>
          <a:stretch/>
        </p:blipFill>
        <p:spPr>
          <a:xfrm>
            <a:off x="2228294" y="2023458"/>
            <a:ext cx="7926201" cy="14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ECB9DC1-7586-AE43-1F74-0173C169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D5F27A-A9C4-B569-9F73-79022A90D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2586" r="3562"/>
          <a:stretch/>
        </p:blipFill>
        <p:spPr>
          <a:xfrm>
            <a:off x="1983677" y="1556792"/>
            <a:ext cx="822464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210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71A351-0E35-A68A-8AB2-B7C483CF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3" y="160939"/>
            <a:ext cx="10515600" cy="1325563"/>
          </a:xfrm>
        </p:spPr>
        <p:txBody>
          <a:bodyPr/>
          <a:lstStyle/>
          <a:p>
            <a:r>
              <a:rPr lang="fr-FR" dirty="0"/>
              <a:t>BANQUE NATIONALE TCS FORMATIFS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7CEEA0-12DD-7E1D-15BD-D7BBF52B3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53" y="1825625"/>
            <a:ext cx="11172547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TCS à l’EDN </a:t>
            </a:r>
            <a:r>
              <a:rPr lang="fr-FR" dirty="0" err="1"/>
              <a:t>oct</a:t>
            </a:r>
            <a:r>
              <a:rPr lang="fr-FR" dirty="0"/>
              <a:t> 2024</a:t>
            </a:r>
          </a:p>
          <a:p>
            <a:r>
              <a:rPr lang="fr-FR" dirty="0"/>
              <a:t>Construction banque nationale d’entrainement : </a:t>
            </a:r>
          </a:p>
          <a:p>
            <a:pPr lvl="1"/>
            <a:r>
              <a:rPr lang="fr-FR" dirty="0"/>
              <a:t>Tous les Collèges</a:t>
            </a:r>
          </a:p>
          <a:p>
            <a:pPr lvl="1"/>
            <a:r>
              <a:rPr lang="fr-FR" dirty="0"/>
              <a:t>Octobre 2023</a:t>
            </a:r>
          </a:p>
          <a:p>
            <a:pPr lvl="1"/>
            <a:r>
              <a:rPr lang="fr-FR" dirty="0"/>
              <a:t>10-15 TCS validés par Collège</a:t>
            </a:r>
          </a:p>
          <a:p>
            <a:pPr lvl="1"/>
            <a:r>
              <a:rPr lang="fr-FR" dirty="0"/>
              <a:t>≥ 1 TCS par item</a:t>
            </a:r>
          </a:p>
          <a:p>
            <a:pPr lvl="1"/>
            <a:r>
              <a:rPr lang="fr-FR" dirty="0"/>
              <a:t>Items de rang B</a:t>
            </a:r>
          </a:p>
          <a:p>
            <a:r>
              <a:rPr lang="fr-FR" dirty="0"/>
              <a:t>1 référent et 2 rédacteurs par Collège : G.A. Odri, V. Molina, R. Erivan</a:t>
            </a:r>
          </a:p>
          <a:p>
            <a:r>
              <a:rPr lang="fr-FR" dirty="0"/>
              <a:t>TCS joué sur THEIA puis implémentés dans UNESS évaluation studio.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B0B1DD-2835-0853-1604-EEFCD837C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981" y="0"/>
            <a:ext cx="2190766" cy="20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BCB9488-A32C-66F9-63D7-F99B9CD4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7" y="488701"/>
            <a:ext cx="11991745" cy="55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65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D0C1E-233F-4A25-1F59-8B332FC6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3" y="187571"/>
            <a:ext cx="11443317" cy="1325563"/>
          </a:xfrm>
        </p:spPr>
        <p:txBody>
          <a:bodyPr/>
          <a:lstStyle/>
          <a:p>
            <a:r>
              <a:rPr lang="fr-FR" dirty="0"/>
              <a:t>EVOLUTION BANQUE THEIA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E3A309-17F4-30DA-3126-C7FF0E4CE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3" y="1690688"/>
            <a:ext cx="5989468" cy="4486275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Outil docimologique : </a:t>
            </a:r>
          </a:p>
          <a:p>
            <a:pPr lvl="1"/>
            <a:r>
              <a:rPr lang="fr-FR" dirty="0"/>
              <a:t>Panel d’experts suffisants pour TCS</a:t>
            </a:r>
          </a:p>
          <a:p>
            <a:pPr lvl="1"/>
            <a:r>
              <a:rPr lang="fr-FR" dirty="0"/>
              <a:t>Partage des questions d’examens (500). </a:t>
            </a:r>
          </a:p>
          <a:p>
            <a:r>
              <a:rPr lang="fr-FR" dirty="0"/>
              <a:t>Outil pédagogique : </a:t>
            </a:r>
          </a:p>
          <a:p>
            <a:pPr lvl="1"/>
            <a:r>
              <a:rPr lang="fr-FR" dirty="0"/>
              <a:t>Possibilité de déposer des fichiers : radio, vidéos, cours format PPT, Word, PDF etc. </a:t>
            </a:r>
          </a:p>
          <a:p>
            <a:pPr lvl="1"/>
            <a:r>
              <a:rPr lang="fr-FR" dirty="0"/>
              <a:t>Taille des fichiers limité à 50Mb</a:t>
            </a:r>
          </a:p>
          <a:p>
            <a:pPr lvl="1"/>
            <a:r>
              <a:rPr lang="fr-FR" dirty="0"/>
              <a:t>Volume max : illimité. </a:t>
            </a:r>
          </a:p>
          <a:p>
            <a:r>
              <a:rPr lang="fr-FR" dirty="0"/>
              <a:t>Archives de chirurgie orthopédique :</a:t>
            </a:r>
          </a:p>
          <a:p>
            <a:pPr lvl="1"/>
            <a:r>
              <a:rPr lang="fr-FR" dirty="0"/>
              <a:t>Dépôt de base de données volumineuses</a:t>
            </a:r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E6B7D9-114B-EA81-2A35-2C71F619B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9561"/>
            <a:ext cx="6005305" cy="27331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F1046E-2847-4C85-94FA-BC67F732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61" y="5834907"/>
            <a:ext cx="6005305" cy="7892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C1A842-10E8-620F-CA9C-3DBAEEC25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60" y="1159516"/>
            <a:ext cx="6005306" cy="13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98588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r>
              <a:rPr lang="fr-FR" sz="2400" dirty="0">
                <a:solidFill>
                  <a:schemeClr val="tx2"/>
                </a:solidFill>
              </a:rPr>
              <a:t>- Ph Adam</a:t>
            </a:r>
          </a:p>
        </p:txBody>
      </p:sp>
    </p:spTree>
    <p:extLst>
      <p:ext uri="{BB962C8B-B14F-4D97-AF65-F5344CB8AC3E}">
        <p14:creationId xmlns:p14="http://schemas.microsoft.com/office/powerpoint/2010/main" val="1309634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7568" y="260648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DESC et DES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D52FCD9-52EE-4CA6-A55F-1F16910E47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336" y="1988840"/>
            <a:ext cx="11809312" cy="25982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Remerciements à tous les membres de la commission contrôle de connaissance du Collège:</a:t>
            </a:r>
          </a:p>
          <a:p>
            <a:pPr marL="0" indent="0">
              <a:buNone/>
            </a:pPr>
            <a:r>
              <a:rPr lang="fr-FR" sz="2400" b="1" dirty="0"/>
              <a:t>Ph. Adams,, L. Galois, F. Gouin, A. Hamel, P. Jouffroy, C. Garreau de </a:t>
            </a:r>
            <a:r>
              <a:rPr lang="fr-FR" sz="2400" b="1" dirty="0" err="1"/>
              <a:t>Loubresse</a:t>
            </a:r>
            <a:r>
              <a:rPr lang="fr-FR" sz="2400" b="1" dirty="0"/>
              <a:t>, F. </a:t>
            </a:r>
            <a:r>
              <a:rPr lang="fr-FR" sz="2400" b="1" dirty="0" err="1"/>
              <a:t>Loubignac</a:t>
            </a:r>
            <a:r>
              <a:rPr lang="fr-FR" sz="2400" b="1" dirty="0"/>
              <a:t>,  L. </a:t>
            </a:r>
            <a:r>
              <a:rPr lang="fr-FR" sz="2400" b="1" dirty="0" err="1"/>
              <a:t>Obert</a:t>
            </a:r>
            <a:r>
              <a:rPr lang="fr-FR" sz="2400" b="1" dirty="0"/>
              <a:t>, A. </a:t>
            </a:r>
            <a:r>
              <a:rPr lang="fr-FR" sz="2400" b="1" dirty="0" err="1"/>
              <a:t>Poichotte</a:t>
            </a:r>
            <a:r>
              <a:rPr lang="fr-FR" sz="2400" b="1" dirty="0"/>
              <a:t>, Ph. Violas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Tous les coordonnateurs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/>
              <a:t>Myriam Rachdi </a:t>
            </a:r>
          </a:p>
        </p:txBody>
      </p:sp>
    </p:spTree>
    <p:extLst>
      <p:ext uri="{BB962C8B-B14F-4D97-AF65-F5344CB8AC3E}">
        <p14:creationId xmlns:p14="http://schemas.microsoft.com/office/powerpoint/2010/main" val="3706885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3E7F31-D92D-B413-2B2A-BCF4FCDE9E8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fr-FR" altLang="fr-FR" dirty="0"/>
              <a:t>Examen 2023 / Campagne collecte QCS 2023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494F9C-DC9B-EE24-F27A-C4580AD5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700808"/>
            <a:ext cx="5688632" cy="45693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Collecte coordonnateurs Régionaux janvier 2023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Arrêt des rangs A, rang 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Relecture/réécriture/validation : janvier-avril 2023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Mise en forme (THEIA – PPT) / relecture finale : mai 2023</a:t>
            </a:r>
          </a:p>
          <a:p>
            <a:pPr marL="0" indent="0">
              <a:buNone/>
            </a:pPr>
            <a:r>
              <a:rPr lang="fr-FR" sz="2400" b="1" dirty="0"/>
              <a:t>63 QCS validés en 2023</a:t>
            </a:r>
          </a:p>
          <a:p>
            <a:pPr marL="0" indent="0">
              <a:buNone/>
            </a:pPr>
            <a:r>
              <a:rPr lang="fr-FR" sz="2400" b="1" dirty="0"/>
              <a:t>(105 en 2022)</a:t>
            </a:r>
          </a:p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6982C37-7C8F-F491-508B-D034951ABAA8}"/>
              </a:ext>
            </a:extLst>
          </p:cNvPr>
          <p:cNvCxnSpPr>
            <a:cxnSpLocks/>
          </p:cNvCxnSpPr>
          <p:nvPr/>
        </p:nvCxnSpPr>
        <p:spPr>
          <a:xfrm>
            <a:off x="6096000" y="1628800"/>
            <a:ext cx="0" cy="3744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89762A6-CD59-103E-77F0-DB01BCFCA0E3}"/>
              </a:ext>
            </a:extLst>
          </p:cNvPr>
          <p:cNvSpPr txBox="1">
            <a:spLocks/>
          </p:cNvSpPr>
          <p:nvPr/>
        </p:nvSpPr>
        <p:spPr>
          <a:xfrm>
            <a:off x="6672064" y="1556792"/>
            <a:ext cx="504056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sz="2400" b="1" u="sng" dirty="0"/>
              <a:t>Base CFCOT</a:t>
            </a:r>
          </a:p>
          <a:p>
            <a:pPr marL="0" indent="0">
              <a:buFontTx/>
              <a:buNone/>
              <a:defRPr/>
            </a:pPr>
            <a:endParaRPr lang="fr-FR" sz="2400" b="1" u="sng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M Sup		124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M </a:t>
            </a:r>
            <a:r>
              <a:rPr lang="fr-FR" sz="2000" dirty="0" err="1"/>
              <a:t>Inf</a:t>
            </a:r>
            <a:r>
              <a:rPr lang="fr-FR" sz="2000" dirty="0"/>
              <a:t>		145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Rachis		  87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Pédiatrie		  83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Fond/Trans	143</a:t>
            </a:r>
          </a:p>
          <a:p>
            <a:pPr marL="457200" lvl="1" indent="0">
              <a:buFontTx/>
              <a:buNone/>
              <a:defRPr/>
            </a:pPr>
            <a:endParaRPr lang="fr-FR" sz="2000" dirty="0"/>
          </a:p>
          <a:p>
            <a:pPr marL="457200" lvl="1" indent="0">
              <a:buFontTx/>
              <a:buNone/>
              <a:defRPr/>
            </a:pPr>
            <a:r>
              <a:rPr lang="fr-FR" sz="2400" b="1" dirty="0"/>
              <a:t>Total :             582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00D334-21C9-CFAA-39A4-D90AAA071913}"/>
              </a:ext>
            </a:extLst>
          </p:cNvPr>
          <p:cNvSpPr txBox="1"/>
          <p:nvPr/>
        </p:nvSpPr>
        <p:spPr>
          <a:xfrm>
            <a:off x="776752" y="5692311"/>
            <a:ext cx="1020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Tirage au sort de 48 nouveaux QCS, complétés par 8 anciens</a:t>
            </a:r>
          </a:p>
        </p:txBody>
      </p:sp>
    </p:spTree>
    <p:extLst>
      <p:ext uri="{BB962C8B-B14F-4D97-AF65-F5344CB8AC3E}">
        <p14:creationId xmlns:p14="http://schemas.microsoft.com/office/powerpoint/2010/main" val="3608858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BB6973EA-06EE-4751-1E26-7F040AC57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62264" y="423863"/>
            <a:ext cx="7805737" cy="1143000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>Campagne collecte QCS 2023</a:t>
            </a:r>
            <a:br>
              <a:rPr lang="fr-FR" altLang="fr-FR" dirty="0"/>
            </a:br>
            <a:r>
              <a:rPr lang="fr-FR" altLang="fr-FR" sz="4000" dirty="0"/>
              <a:t>Tuto en 12 2022</a:t>
            </a:r>
            <a:br>
              <a:rPr lang="fr-FR" altLang="fr-FR" dirty="0"/>
            </a:br>
            <a:endParaRPr lang="fr-FR" alt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39E8EE-FD5F-9865-F6C2-72DCC61E7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731" y="1646027"/>
            <a:ext cx="4936356" cy="1958652"/>
          </a:xfrm>
          <a:solidFill>
            <a:schemeClr val="accent5"/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fr-FR" dirty="0"/>
              <a:t>Photos cliniques </a:t>
            </a:r>
          </a:p>
          <a:p>
            <a:pPr marL="0" indent="0">
              <a:buNone/>
              <a:defRPr/>
            </a:pPr>
            <a:r>
              <a:rPr lang="fr-FR" dirty="0"/>
              <a:t>Radios</a:t>
            </a:r>
          </a:p>
          <a:p>
            <a:pPr marL="0" indent="0">
              <a:buNone/>
              <a:defRPr/>
            </a:pPr>
            <a:r>
              <a:rPr lang="fr-FR" dirty="0"/>
              <a:t>Questions pratiques</a:t>
            </a:r>
          </a:p>
          <a:p>
            <a:pPr marL="0" indent="0">
              <a:buNone/>
              <a:defRPr/>
            </a:pPr>
            <a:endParaRPr lang="fr-FR" dirty="0"/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11268" name="Espace réservé du numéro de diapositive 4">
            <a:extLst>
              <a:ext uri="{FF2B5EF4-FFF2-40B4-BE49-F238E27FC236}">
                <a16:creationId xmlns:a16="http://schemas.microsoft.com/office/drawing/2014/main" id="{881EC7BC-C5CA-B16C-EDE5-10DFE571F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41231" y="566355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fr-FR" altLang="fr-FR" sz="1400"/>
          </a:p>
        </p:txBody>
      </p:sp>
      <p:sp>
        <p:nvSpPr>
          <p:cNvPr id="11269" name="Espace réservé du pied de page 1">
            <a:extLst>
              <a:ext uri="{FF2B5EF4-FFF2-40B4-BE49-F238E27FC236}">
                <a16:creationId xmlns:a16="http://schemas.microsoft.com/office/drawing/2014/main" id="{F82FD2E8-422B-9EA0-4C46-8601DA46C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347144" y="5800080"/>
            <a:ext cx="2895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/>
              <a:t>Bilan épreuves 2023</a:t>
            </a:r>
            <a:endParaRPr lang="fr-FR" altLang="fr-FR" sz="140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779F604-4E73-BAFE-54E6-2C8C336CDC13}"/>
              </a:ext>
            </a:extLst>
          </p:cNvPr>
          <p:cNvSpPr txBox="1">
            <a:spLocks/>
          </p:cNvSpPr>
          <p:nvPr/>
        </p:nvSpPr>
        <p:spPr bwMode="auto">
          <a:xfrm>
            <a:off x="1951731" y="4020494"/>
            <a:ext cx="4936356" cy="20589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dirty="0"/>
              <a:t>Mauvaise participation à la collecte…</a:t>
            </a:r>
          </a:p>
          <a:p>
            <a:pPr marL="0" indent="0">
              <a:buNone/>
              <a:defRPr/>
            </a:pPr>
            <a:r>
              <a:rPr lang="fr-FR" dirty="0"/>
              <a:t>Pas d’amélioration qualité / format attendu</a:t>
            </a:r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endParaRPr lang="fr-FR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6A74E71D-5E58-C045-5B4C-15B15A2F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7" b="22054"/>
          <a:stretch>
            <a:fillRect/>
          </a:stretch>
        </p:blipFill>
        <p:spPr bwMode="auto">
          <a:xfrm>
            <a:off x="7752831" y="161860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84ED02-992A-4069-DEB9-70EAADC7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74"/>
          <a:stretch>
            <a:fillRect/>
          </a:stretch>
        </p:blipFill>
        <p:spPr bwMode="auto">
          <a:xfrm>
            <a:off x="7896200" y="4149080"/>
            <a:ext cx="171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>
            <a:extLst>
              <a:ext uri="{FF2B5EF4-FFF2-40B4-BE49-F238E27FC236}">
                <a16:creationId xmlns:a16="http://schemas.microsoft.com/office/drawing/2014/main" id="{5965E926-0B8B-BD47-A9A2-E053BBFFC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4637" y="404664"/>
            <a:ext cx="6562725" cy="1143000"/>
          </a:xfrm>
        </p:spPr>
        <p:txBody>
          <a:bodyPr/>
          <a:lstStyle/>
          <a:p>
            <a:r>
              <a:rPr lang="fr-FR" altLang="fr-FR" sz="3600" dirty="0"/>
              <a:t>CHOIX de la PLATEFORME THEIA</a:t>
            </a:r>
          </a:p>
        </p:txBody>
      </p:sp>
      <p:sp>
        <p:nvSpPr>
          <p:cNvPr id="12291" name="Espace réservé du contenu 2">
            <a:extLst>
              <a:ext uri="{FF2B5EF4-FFF2-40B4-BE49-F238E27FC236}">
                <a16:creationId xmlns:a16="http://schemas.microsoft.com/office/drawing/2014/main" id="{60734D96-7ED8-3817-3F81-454440BAC0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2576514"/>
            <a:ext cx="8229600" cy="3805237"/>
          </a:xfrm>
        </p:spPr>
        <p:txBody>
          <a:bodyPr/>
          <a:lstStyle/>
          <a:p>
            <a:r>
              <a:rPr lang="fr-FR" altLang="fr-FR" dirty="0"/>
              <a:t>THEIA, déjà utilisé pour la R2C a une grosse expérience des épreuves en ligne (ECN)</a:t>
            </a:r>
          </a:p>
          <a:p>
            <a:r>
              <a:rPr lang="fr-FR" altLang="fr-FR" dirty="0"/>
              <a:t>Inconvénient le coût, calculé par accès</a:t>
            </a:r>
          </a:p>
          <a:p>
            <a:r>
              <a:rPr lang="fr-FR" altLang="fr-FR" dirty="0"/>
              <a:t>Facilité d’utilisation +++</a:t>
            </a:r>
          </a:p>
        </p:txBody>
      </p:sp>
      <p:sp>
        <p:nvSpPr>
          <p:cNvPr id="12293" name="Espace réservé du numéro de diapositive 4">
            <a:extLst>
              <a:ext uri="{FF2B5EF4-FFF2-40B4-BE49-F238E27FC236}">
                <a16:creationId xmlns:a16="http://schemas.microsoft.com/office/drawing/2014/main" id="{23586CAA-129D-C66A-202A-419CB5996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fr-FR" altLang="fr-FR" sz="1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F97ECE03-4CA0-91B7-5B79-6DBCDAF2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404813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fr-FR" altLang="fr-FR" sz="4000" dirty="0"/>
              <a:t>Bilan épreuve QCS 2023</a:t>
            </a:r>
          </a:p>
        </p:txBody>
      </p:sp>
      <p:sp>
        <p:nvSpPr>
          <p:cNvPr id="13316" name="Espace réservé du numéro de diapositive 4">
            <a:extLst>
              <a:ext uri="{FF2B5EF4-FFF2-40B4-BE49-F238E27FC236}">
                <a16:creationId xmlns:a16="http://schemas.microsoft.com/office/drawing/2014/main" id="{287D9DF5-583E-9F8B-F83B-7FFDC467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fr-FR" altLang="fr-FR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AACA36-636D-43C5-A6A8-6A813D354DE5}"/>
              </a:ext>
            </a:extLst>
          </p:cNvPr>
          <p:cNvSpPr txBox="1"/>
          <p:nvPr/>
        </p:nvSpPr>
        <p:spPr>
          <a:xfrm>
            <a:off x="1775520" y="2211535"/>
            <a:ext cx="4045247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3200" dirty="0"/>
              <a:t>149 inscrits au total</a:t>
            </a:r>
          </a:p>
          <a:p>
            <a:r>
              <a:rPr lang="fr-FR" sz="2800" dirty="0"/>
              <a:t>	</a:t>
            </a:r>
          </a:p>
          <a:p>
            <a:r>
              <a:rPr lang="fr-FR" sz="3200" dirty="0"/>
              <a:t>141 ont passé les épreuves </a:t>
            </a:r>
            <a:r>
              <a:rPr lang="fr-FR" sz="2000" dirty="0"/>
              <a:t>(non passés = 4 de 2019 /  1 de 2016 et 3 non précisés)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AACA36-636D-43C5-A6A8-6A813D354DE5}"/>
              </a:ext>
            </a:extLst>
          </p:cNvPr>
          <p:cNvSpPr txBox="1"/>
          <p:nvPr/>
        </p:nvSpPr>
        <p:spPr>
          <a:xfrm>
            <a:off x="6553200" y="2211535"/>
            <a:ext cx="4295328" cy="221599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7 DESC </a:t>
            </a:r>
            <a:r>
              <a:rPr lang="fr-FR" dirty="0"/>
              <a:t>(2 de 2016 / 1 de 2017 et 4 de 2028)</a:t>
            </a:r>
          </a:p>
          <a:p>
            <a:endParaRPr lang="fr-FR" sz="2400" dirty="0"/>
          </a:p>
          <a:p>
            <a:r>
              <a:rPr lang="fr-FR" sz="2400" dirty="0"/>
              <a:t>122 DES </a:t>
            </a:r>
            <a:r>
              <a:rPr lang="fr-FR" sz="2000" dirty="0"/>
              <a:t>(121 de 2019 et </a:t>
            </a:r>
            <a:r>
              <a:rPr lang="fr-FR" sz="2000" dirty="0">
                <a:solidFill>
                  <a:srgbClr val="FFFF00"/>
                </a:solidFill>
              </a:rPr>
              <a:t>1 de 2021! </a:t>
            </a:r>
            <a:r>
              <a:rPr lang="fr-FR" sz="2000" dirty="0"/>
              <a:t>)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>
                <a:solidFill>
                  <a:srgbClr val="FFFF00"/>
                </a:solidFill>
              </a:rPr>
              <a:t>20 Non Précisés …</a:t>
            </a:r>
          </a:p>
        </p:txBody>
      </p:sp>
      <p:sp>
        <p:nvSpPr>
          <p:cNvPr id="5" name="Flèche droite 4"/>
          <p:cNvSpPr/>
          <p:nvPr/>
        </p:nvSpPr>
        <p:spPr>
          <a:xfrm>
            <a:off x="5879976" y="3609119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8980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F97ECE03-4CA0-91B7-5B79-6DBCDAF2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404813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fr-FR" altLang="fr-FR" sz="4000" dirty="0"/>
              <a:t>Bilan épreuve QCS 2023</a:t>
            </a:r>
          </a:p>
        </p:txBody>
      </p:sp>
      <p:sp>
        <p:nvSpPr>
          <p:cNvPr id="13316" name="Espace réservé du numéro de diapositive 4">
            <a:extLst>
              <a:ext uri="{FF2B5EF4-FFF2-40B4-BE49-F238E27FC236}">
                <a16:creationId xmlns:a16="http://schemas.microsoft.com/office/drawing/2014/main" id="{287D9DF5-583E-9F8B-F83B-7FFDC467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69</a:t>
            </a:fld>
            <a:endParaRPr lang="fr-FR" altLang="fr-FR" sz="14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xfrm>
            <a:off x="3059113" y="6381750"/>
            <a:ext cx="2895600" cy="279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/>
              <a:t>Bilan épreuves 2023</a:t>
            </a:r>
          </a:p>
        </p:txBody>
      </p:sp>
      <p:graphicFrame>
        <p:nvGraphicFramePr>
          <p:cNvPr id="9" name="Graphique 8"/>
          <p:cNvGraphicFramePr/>
          <p:nvPr/>
        </p:nvGraphicFramePr>
        <p:xfrm>
          <a:off x="1538823" y="2419098"/>
          <a:ext cx="4492091" cy="379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6312024" y="2434381"/>
          <a:ext cx="4355976" cy="379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Connecteur droit 10"/>
          <p:cNvCxnSpPr/>
          <p:nvPr/>
        </p:nvCxnSpPr>
        <p:spPr>
          <a:xfrm>
            <a:off x="6030913" y="2636913"/>
            <a:ext cx="0" cy="35930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7A84ED02-992A-4069-DEB9-70EAADC7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74"/>
          <a:stretch>
            <a:fillRect/>
          </a:stretch>
        </p:blipFill>
        <p:spPr bwMode="auto">
          <a:xfrm>
            <a:off x="5490854" y="1412776"/>
            <a:ext cx="1080120" cy="110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5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ECB9DC1-7586-AE43-1F74-0173C169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Résultats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81B65D-6FA3-D679-08B8-9DD89D765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7" y="1844824"/>
            <a:ext cx="975969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5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9A647F7B-A795-C09C-8570-D4612E9F4F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600" dirty="0"/>
              <a:t>Bilan épreuve QCS 2023</a:t>
            </a:r>
          </a:p>
        </p:txBody>
      </p:sp>
      <p:sp>
        <p:nvSpPr>
          <p:cNvPr id="14340" name="Espace réservé du numéro de diapositive 4">
            <a:extLst>
              <a:ext uri="{FF2B5EF4-FFF2-40B4-BE49-F238E27FC236}">
                <a16:creationId xmlns:a16="http://schemas.microsoft.com/office/drawing/2014/main" id="{1BC899C1-25A7-4292-5B86-CF37ED9F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fr-FR" altLang="fr-FR" sz="1400"/>
          </a:p>
        </p:txBody>
      </p:sp>
      <p:sp>
        <p:nvSpPr>
          <p:cNvPr id="14343" name="Min : 25 min 55 s (note : 43)…">
            <a:extLst>
              <a:ext uri="{FF2B5EF4-FFF2-40B4-BE49-F238E27FC236}">
                <a16:creationId xmlns:a16="http://schemas.microsoft.com/office/drawing/2014/main" id="{BFFEC4F5-44D7-9607-FD6A-66489AFD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9" y="2680914"/>
            <a:ext cx="1822615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None/>
            </a:pPr>
            <a:r>
              <a:rPr lang="fr-FR" altLang="fr-FR" sz="2400" dirty="0"/>
              <a:t>Min : 36’32’’</a:t>
            </a:r>
          </a:p>
          <a:p>
            <a:pPr>
              <a:spcBef>
                <a:spcPts val="700"/>
              </a:spcBef>
              <a:buNone/>
            </a:pPr>
            <a:r>
              <a:rPr lang="fr-FR" altLang="fr-FR" sz="2400" dirty="0"/>
              <a:t>Max : 49’44’’</a:t>
            </a:r>
          </a:p>
        </p:txBody>
      </p:sp>
      <p:sp>
        <p:nvSpPr>
          <p:cNvPr id="14344" name="Temps passé sur SIDES  (N = 212)">
            <a:extLst>
              <a:ext uri="{FF2B5EF4-FFF2-40B4-BE49-F238E27FC236}">
                <a16:creationId xmlns:a16="http://schemas.microsoft.com/office/drawing/2014/main" id="{6E197DD3-CDFB-7EA0-310F-C510E2264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4" y="1578909"/>
            <a:ext cx="7227887" cy="5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/>
              <a:t>Temps passé sur THEIA  (N = 104)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B361664-3BFC-3CD6-8541-EF44934F84A5}"/>
              </a:ext>
            </a:extLst>
          </p:cNvPr>
          <p:cNvSpPr txBox="1"/>
          <p:nvPr/>
        </p:nvSpPr>
        <p:spPr>
          <a:xfrm>
            <a:off x="4151784" y="4066592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Supérieur à 45 min : 89</a:t>
            </a:r>
          </a:p>
          <a:p>
            <a:r>
              <a:rPr lang="fr-FR" sz="2400" dirty="0"/>
              <a:t>Entre 30 et 45 min : 15</a:t>
            </a:r>
          </a:p>
          <a:p>
            <a:r>
              <a:rPr lang="fr-FR" sz="2400" dirty="0"/>
              <a:t>Moins de 30 min : 0</a:t>
            </a:r>
          </a:p>
          <a:p>
            <a:endParaRPr lang="fr-FR" sz="2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A98DDC50-9375-3062-4739-B7F3F98E21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6745" y="109601"/>
            <a:ext cx="6203032" cy="515103"/>
          </a:xfrm>
        </p:spPr>
        <p:txBody>
          <a:bodyPr>
            <a:normAutofit fontScale="90000"/>
          </a:bodyPr>
          <a:lstStyle/>
          <a:p>
            <a:r>
              <a:rPr lang="fr-FR" altLang="fr-FR" sz="3600" dirty="0"/>
              <a:t>Résultats épreuves QCS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14DB676-8A74-A84C-9361-50AC2B2CDCF7}" type="slidenum">
              <a:rPr lang="fr-FR" altLang="fr-FR" smtClean="0"/>
              <a:pPr>
                <a:defRPr/>
              </a:pPr>
              <a:t>71</a:t>
            </a:fld>
            <a:endParaRPr lang="fr-FR" alt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361664-3BFC-3CD6-8541-EF44934F84A5}"/>
              </a:ext>
            </a:extLst>
          </p:cNvPr>
          <p:cNvSpPr txBox="1"/>
          <p:nvPr/>
        </p:nvSpPr>
        <p:spPr>
          <a:xfrm>
            <a:off x="378136" y="996383"/>
            <a:ext cx="396044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9 notes &lt; 10 sur 20  (6.4 %)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Graphique 11"/>
              <p:cNvGraphicFramePr/>
              <p:nvPr/>
            </p:nvGraphicFramePr>
            <p:xfrm>
              <a:off x="604444" y="1956311"/>
              <a:ext cx="3761159" cy="31994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2" name="Graphique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444" y="1956311"/>
                <a:ext cx="3761159" cy="31994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8" name="Graphique 17"/>
              <p:cNvGraphicFramePr/>
              <p:nvPr/>
            </p:nvGraphicFramePr>
            <p:xfrm>
              <a:off x="5352242" y="908720"/>
              <a:ext cx="2448272" cy="222598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8" name="Graphique 1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2242" y="908720"/>
                <a:ext cx="2448272" cy="222598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ZoneTexte 18"/>
          <p:cNvSpPr txBox="1"/>
          <p:nvPr/>
        </p:nvSpPr>
        <p:spPr>
          <a:xfrm>
            <a:off x="5626631" y="3890698"/>
            <a:ext cx="189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Min= 8,4  Max=17,2</a:t>
            </a:r>
          </a:p>
          <a:p>
            <a:r>
              <a:rPr lang="fr-FR" sz="1600" dirty="0"/>
              <a:t>Moyenne=12,6 </a:t>
            </a:r>
            <a:r>
              <a:rPr lang="fr-FR" sz="1600" u="sng" dirty="0"/>
              <a:t>+</a:t>
            </a:r>
            <a:r>
              <a:rPr lang="fr-FR" sz="1600" dirty="0"/>
              <a:t> 1,6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84562" y="862717"/>
            <a:ext cx="2699320" cy="28012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535276" y="5627159"/>
            <a:ext cx="189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Min= 4,8  Max=17,2</a:t>
            </a:r>
          </a:p>
          <a:p>
            <a:r>
              <a:rPr lang="fr-FR" sz="1600" dirty="0"/>
              <a:t>Moyenne=12,5 </a:t>
            </a:r>
            <a:r>
              <a:rPr lang="fr-FR" sz="1600" u="sng" dirty="0"/>
              <a:t>+</a:t>
            </a:r>
            <a:r>
              <a:rPr lang="fr-FR" sz="1600" dirty="0"/>
              <a:t> 1,7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Graphique 23"/>
              <p:cNvGraphicFramePr/>
              <p:nvPr/>
            </p:nvGraphicFramePr>
            <p:xfrm>
              <a:off x="8544272" y="2564904"/>
              <a:ext cx="2687960" cy="23834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4" name="Graphique 2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4272" y="2564904"/>
                <a:ext cx="2687960" cy="2383417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ZoneTexte 24"/>
          <p:cNvSpPr txBox="1"/>
          <p:nvPr/>
        </p:nvSpPr>
        <p:spPr>
          <a:xfrm>
            <a:off x="9048328" y="5552467"/>
            <a:ext cx="189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Min= 4,8  Max=15,6</a:t>
            </a:r>
          </a:p>
          <a:p>
            <a:r>
              <a:rPr lang="fr-FR" sz="1600" dirty="0"/>
              <a:t>Moyenne=12,2 </a:t>
            </a:r>
            <a:r>
              <a:rPr lang="fr-FR" sz="1600" u="sng" dirty="0"/>
              <a:t>+</a:t>
            </a:r>
            <a:r>
              <a:rPr lang="fr-FR" sz="1600" dirty="0"/>
              <a:t> 1,9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32912" y="2632469"/>
            <a:ext cx="2699320" cy="28012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95895" y="1740140"/>
            <a:ext cx="3947338" cy="38018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592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>
            <a:extLst>
              <a:ext uri="{FF2B5EF4-FFF2-40B4-BE49-F238E27FC236}">
                <a16:creationId xmlns:a16="http://schemas.microsoft.com/office/drawing/2014/main" id="{AD225CA2-D0B4-F950-4F17-0F8AD7F34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260350"/>
            <a:ext cx="8229600" cy="1143000"/>
          </a:xfrm>
        </p:spPr>
        <p:txBody>
          <a:bodyPr/>
          <a:lstStyle/>
          <a:p>
            <a:r>
              <a:rPr lang="fr-FR" altLang="fr-FR" dirty="0"/>
              <a:t>Bilan épreuve QCS 2023</a:t>
            </a:r>
          </a:p>
        </p:txBody>
      </p:sp>
      <p:sp>
        <p:nvSpPr>
          <p:cNvPr id="19459" name="Espace réservé du contenu 2">
            <a:extLst>
              <a:ext uri="{FF2B5EF4-FFF2-40B4-BE49-F238E27FC236}">
                <a16:creationId xmlns:a16="http://schemas.microsoft.com/office/drawing/2014/main" id="{5926F47C-99FF-D873-ECDA-336867E54A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537" y="2492896"/>
            <a:ext cx="6409407" cy="3529012"/>
          </a:xfrm>
        </p:spPr>
        <p:txBody>
          <a:bodyPr/>
          <a:lstStyle/>
          <a:p>
            <a:r>
              <a:rPr lang="fr-FR" altLang="fr-FR" dirty="0"/>
              <a:t>Aucun problème technique</a:t>
            </a:r>
            <a:br>
              <a:rPr lang="fr-FR" altLang="fr-FR" dirty="0"/>
            </a:br>
            <a:r>
              <a:rPr lang="fr-FR" altLang="fr-FR" sz="1600" dirty="0"/>
              <a:t>(possibilité de modifier les paramètres horaires en temps réel, et même d’inscrire épreuve débutée)</a:t>
            </a:r>
          </a:p>
          <a:p>
            <a:r>
              <a:rPr lang="fr-FR" altLang="fr-FR" dirty="0"/>
              <a:t>Épreuve homogène sur tout le territoire</a:t>
            </a:r>
          </a:p>
          <a:p>
            <a:r>
              <a:rPr lang="fr-FR" altLang="fr-FR" dirty="0"/>
              <a:t>Régularité</a:t>
            </a:r>
          </a:p>
          <a:p>
            <a:r>
              <a:rPr lang="fr-FR" altLang="fr-FR" dirty="0"/>
              <a:t>Taux de succès</a:t>
            </a:r>
          </a:p>
          <a:p>
            <a:pPr marL="0" indent="0">
              <a:buNone/>
            </a:pPr>
            <a:endParaRPr lang="fr-FR" altLang="fr-FR" dirty="0"/>
          </a:p>
        </p:txBody>
      </p:sp>
      <p:sp>
        <p:nvSpPr>
          <p:cNvPr id="19461" name="Espace réservé du numéro de diapositive 4">
            <a:extLst>
              <a:ext uri="{FF2B5EF4-FFF2-40B4-BE49-F238E27FC236}">
                <a16:creationId xmlns:a16="http://schemas.microsoft.com/office/drawing/2014/main" id="{F6D2E1AD-7CC1-4E41-B131-7856D4C3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fr-FR" altLang="fr-FR" sz="1400"/>
          </a:p>
        </p:txBody>
      </p:sp>
      <p:pic>
        <p:nvPicPr>
          <p:cNvPr id="19462" name="Picture 2">
            <a:extLst>
              <a:ext uri="{FF2B5EF4-FFF2-40B4-BE49-F238E27FC236}">
                <a16:creationId xmlns:a16="http://schemas.microsoft.com/office/drawing/2014/main" id="{5152CAB2-B301-A92D-3A73-94F53274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7" b="22054"/>
          <a:stretch>
            <a:fillRect/>
          </a:stretch>
        </p:blipFill>
        <p:spPr bwMode="auto">
          <a:xfrm>
            <a:off x="8448676" y="3140968"/>
            <a:ext cx="1762125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0498C3D1-9A88-33D5-B325-BB977A62CC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1413" y="260350"/>
            <a:ext cx="8229600" cy="1143000"/>
          </a:xfrm>
        </p:spPr>
        <p:txBody>
          <a:bodyPr/>
          <a:lstStyle/>
          <a:p>
            <a:r>
              <a:rPr lang="fr-FR" altLang="fr-FR"/>
              <a:t>Bilan épreuve QCS 2021</a:t>
            </a:r>
          </a:p>
        </p:txBody>
      </p:sp>
      <p:sp>
        <p:nvSpPr>
          <p:cNvPr id="20483" name="Espace réservé du contenu 2">
            <a:extLst>
              <a:ext uri="{FF2B5EF4-FFF2-40B4-BE49-F238E27FC236}">
                <a16:creationId xmlns:a16="http://schemas.microsoft.com/office/drawing/2014/main" id="{DAC2C0F7-770D-BFED-C073-04A7007978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3432" y="2060848"/>
            <a:ext cx="7200800" cy="3878262"/>
          </a:xfrm>
        </p:spPr>
        <p:txBody>
          <a:bodyPr/>
          <a:lstStyle/>
          <a:p>
            <a:r>
              <a:rPr lang="fr-FR" altLang="fr-FR" sz="2400" dirty="0"/>
              <a:t>Confusion entre le rôle des coordonnateurs et celui du collège</a:t>
            </a:r>
          </a:p>
          <a:p>
            <a:r>
              <a:rPr lang="fr-FR" altLang="fr-FR" sz="2400" dirty="0"/>
              <a:t>Liste complète des inscrits fournie très (très) tard</a:t>
            </a:r>
          </a:p>
          <a:p>
            <a:r>
              <a:rPr lang="fr-FR" altLang="fr-FR" sz="2400" dirty="0"/>
              <a:t>Trop d’épreuves sur PPT</a:t>
            </a:r>
          </a:p>
          <a:p>
            <a:r>
              <a:rPr lang="fr-FR" altLang="fr-FR" sz="2400" dirty="0"/>
              <a:t>Sous-utilisation de la plateforme collège (contrat de formation)</a:t>
            </a:r>
          </a:p>
          <a:p>
            <a:endParaRPr lang="fr-FR" altLang="fr-FR" sz="1600" dirty="0"/>
          </a:p>
        </p:txBody>
      </p:sp>
      <p:sp>
        <p:nvSpPr>
          <p:cNvPr id="20485" name="Espace réservé du numéro de diapositive 4">
            <a:extLst>
              <a:ext uri="{FF2B5EF4-FFF2-40B4-BE49-F238E27FC236}">
                <a16:creationId xmlns:a16="http://schemas.microsoft.com/office/drawing/2014/main" id="{A3DA3B38-964E-636B-F054-E4A5E068E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fr-FR" altLang="fr-FR" sz="1400"/>
          </a:p>
        </p:txBody>
      </p:sp>
      <p:pic>
        <p:nvPicPr>
          <p:cNvPr id="20486" name="Picture 2">
            <a:extLst>
              <a:ext uri="{FF2B5EF4-FFF2-40B4-BE49-F238E27FC236}">
                <a16:creationId xmlns:a16="http://schemas.microsoft.com/office/drawing/2014/main" id="{6928FE66-99DF-BCE8-A409-EEE94E4E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74"/>
          <a:stretch>
            <a:fillRect/>
          </a:stretch>
        </p:blipFill>
        <p:spPr bwMode="auto">
          <a:xfrm>
            <a:off x="8904338" y="2852936"/>
            <a:ext cx="171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41CEC39B-F3B9-4738-8EFA-CA703C7C4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1786" y="222731"/>
            <a:ext cx="9072364" cy="1143000"/>
          </a:xfrm>
        </p:spPr>
        <p:txBody>
          <a:bodyPr>
            <a:normAutofit/>
          </a:bodyPr>
          <a:lstStyle/>
          <a:p>
            <a:r>
              <a:rPr lang="fr-FR" altLang="fr-FR" dirty="0"/>
              <a:t>Questions / Propositions pour 2024 …</a:t>
            </a:r>
          </a:p>
        </p:txBody>
      </p:sp>
      <p:sp>
        <p:nvSpPr>
          <p:cNvPr id="22532" name="Espace réservé du numéro de diapositive 4">
            <a:extLst>
              <a:ext uri="{FF2B5EF4-FFF2-40B4-BE49-F238E27FC236}">
                <a16:creationId xmlns:a16="http://schemas.microsoft.com/office/drawing/2014/main" id="{D5E01BA8-C371-2820-BB71-40DEA2BF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fr-FR" altLang="fr-FR" sz="140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791D724-5261-B82E-9E4B-04F5CBE1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2492896"/>
            <a:ext cx="3498924" cy="36724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Constitution de la base de QCS sur </a:t>
            </a:r>
            <a:r>
              <a:rPr lang="fr-FR" altLang="fr-FR" sz="2000" dirty="0" err="1"/>
              <a:t>Theia</a:t>
            </a:r>
            <a:r>
              <a:rPr lang="fr-FR" altLang="fr-FR" sz="2000" dirty="0"/>
              <a:t> (problème R2C / R3C)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Construction d’épreuves test sur </a:t>
            </a:r>
            <a:r>
              <a:rPr lang="fr-FR" altLang="fr-FR" sz="2000" dirty="0" err="1"/>
              <a:t>Theia</a:t>
            </a: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Aller vers l’exhaustivité en dématérialisé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Aller vers l’exhaustivité de l’inscription des internes DES sur la plateforme du collège</a:t>
            </a:r>
            <a:endParaRPr lang="fr-FR" altLang="fr-FR" sz="2400" dirty="0"/>
          </a:p>
          <a:p>
            <a:pPr marL="0" indent="0">
              <a:buNone/>
              <a:defRPr/>
            </a:pPr>
            <a:r>
              <a:rPr lang="fr-FR" altLang="fr-FR" sz="2000" dirty="0"/>
              <a:t>                                     </a:t>
            </a:r>
            <a:endParaRPr lang="fr-FR" altLang="fr-FR" sz="16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791D724-5261-B82E-9E4B-04F5CBE1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4" y="2492896"/>
            <a:ext cx="4355976" cy="36724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 faire</a:t>
            </a:r>
          </a:p>
          <a:p>
            <a:pPr marL="0" indent="0">
              <a:buNone/>
              <a:defRPr/>
            </a:pPr>
            <a:endParaRPr lang="fr-FR" altLang="fr-FR" sz="2000" dirty="0"/>
          </a:p>
          <a:p>
            <a:pPr marL="0" indent="0">
              <a:buNone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A faire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??</a:t>
            </a:r>
          </a:p>
          <a:p>
            <a:pPr marL="0" indent="0">
              <a:buNone/>
              <a:defRPr/>
            </a:pPr>
            <a:endParaRPr lang="fr-FR" altLang="fr-FR" sz="2000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Comment faire ?</a:t>
            </a:r>
            <a:endParaRPr lang="fr-FR" altLang="fr-FR" sz="2400" dirty="0"/>
          </a:p>
          <a:p>
            <a:pPr marL="0" indent="0">
              <a:buNone/>
              <a:defRPr/>
            </a:pPr>
            <a:r>
              <a:rPr lang="fr-FR" altLang="fr-FR" sz="2000" dirty="0"/>
              <a:t>                                     </a:t>
            </a:r>
            <a:endParaRPr lang="fr-FR" altLang="fr-FR" sz="1600" dirty="0"/>
          </a:p>
        </p:txBody>
      </p:sp>
      <p:sp>
        <p:nvSpPr>
          <p:cNvPr id="2" name="Flèche droite 1"/>
          <p:cNvSpPr/>
          <p:nvPr/>
        </p:nvSpPr>
        <p:spPr>
          <a:xfrm>
            <a:off x="5483932" y="2636912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>
            <a:off x="5519936" y="3573016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5519936" y="4509120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>
            <a:off x="5519936" y="5301208"/>
            <a:ext cx="648072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>
            <a:extLst>
              <a:ext uri="{FF2B5EF4-FFF2-40B4-BE49-F238E27FC236}">
                <a16:creationId xmlns:a16="http://schemas.microsoft.com/office/drawing/2014/main" id="{B4EB682B-D754-BFBA-C34D-A46DCB958D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6798" y="196850"/>
            <a:ext cx="8052803" cy="427228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>Questions / Propositions pour 2023</a:t>
            </a:r>
          </a:p>
        </p:txBody>
      </p:sp>
      <p:sp>
        <p:nvSpPr>
          <p:cNvPr id="21507" name="Espace réservé du contenu 2">
            <a:extLst>
              <a:ext uri="{FF2B5EF4-FFF2-40B4-BE49-F238E27FC236}">
                <a16:creationId xmlns:a16="http://schemas.microsoft.com/office/drawing/2014/main" id="{C3C735DB-0900-D796-E9FA-B4F3CE3F76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76711" y="854075"/>
            <a:ext cx="4752975" cy="584200"/>
          </a:xfrm>
        </p:spPr>
        <p:txBody>
          <a:bodyPr/>
          <a:lstStyle/>
          <a:p>
            <a:pPr marL="0" indent="0" algn="ctr">
              <a:buNone/>
            </a:pPr>
            <a:r>
              <a:rPr lang="fr-FR" altLang="fr-FR" sz="2400" dirty="0"/>
              <a:t>Rappel : (Arrêté 28 Avril 2017) </a:t>
            </a:r>
          </a:p>
        </p:txBody>
      </p:sp>
      <p:sp>
        <p:nvSpPr>
          <p:cNvPr id="21509" name="Espace réservé du numéro de diapositive 4">
            <a:extLst>
              <a:ext uri="{FF2B5EF4-FFF2-40B4-BE49-F238E27FC236}">
                <a16:creationId xmlns:a16="http://schemas.microsoft.com/office/drawing/2014/main" id="{CD0D47D9-C012-F4B6-27B6-8D2233B0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14DB676-8A74-A84C-9361-50AC2B2CDCF7}" type="slidenum">
              <a:rPr lang="fr-FR" altLang="fr-FR" smtClean="0"/>
              <a:pPr>
                <a:spcBef>
                  <a:spcPct val="0"/>
                </a:spcBef>
                <a:buFontTx/>
                <a:buNone/>
                <a:defRPr/>
              </a:pPr>
              <a:t>75</a:t>
            </a:fld>
            <a:endParaRPr lang="fr-FR" altLang="fr-FR" sz="1400"/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683FE224-A022-688F-A744-2714EFB3E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4834748"/>
            <a:ext cx="7240587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895514AE-2E4A-B96A-0F4B-CA3CA805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412875"/>
            <a:ext cx="11396547" cy="259218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CFCOT propose une « prestation » aux coordonnateurs locaux en charge de la validation des internes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Prestation 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Docimologie validée (QCS validés)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Interface avec Théia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Une mise en forme adaptée aux épreuves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Une synthèse nationale de résultats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sz="2000" dirty="0"/>
              <a:t>Le CFCOT n’a pas mission d’assurer l’inscription / contrôles de convocation /qualités des infos sur les candidats</a:t>
            </a:r>
          </a:p>
        </p:txBody>
      </p:sp>
      <p:sp>
        <p:nvSpPr>
          <p:cNvPr id="2" name="Flèche droite 1">
            <a:extLst>
              <a:ext uri="{FF2B5EF4-FFF2-40B4-BE49-F238E27FC236}">
                <a16:creationId xmlns:a16="http://schemas.microsoft.com/office/drawing/2014/main" id="{B2792D06-3D8A-5000-CEF9-3D509D17ED8C}"/>
              </a:ext>
            </a:extLst>
          </p:cNvPr>
          <p:cNvSpPr/>
          <p:nvPr/>
        </p:nvSpPr>
        <p:spPr>
          <a:xfrm>
            <a:off x="2711624" y="4184552"/>
            <a:ext cx="1368425" cy="360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C4FDCB-4E5C-CB83-6052-29F5BB45D47F}"/>
              </a:ext>
            </a:extLst>
          </p:cNvPr>
          <p:cNvSpPr txBox="1"/>
          <p:nvPr/>
        </p:nvSpPr>
        <p:spPr>
          <a:xfrm>
            <a:off x="4307632" y="4105057"/>
            <a:ext cx="33123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800" dirty="0"/>
              <a:t> </a:t>
            </a:r>
            <a:r>
              <a:rPr lang="fr-FR" altLang="fr-FR" sz="2800" dirty="0"/>
              <a:t>Coordonnateurs</a:t>
            </a:r>
            <a:r>
              <a:rPr lang="fr-FR" altLang="fr-FR" sz="1800" dirty="0"/>
              <a:t> / UFR</a:t>
            </a:r>
            <a:endParaRPr lang="fr-FR" altLang="fr-FR" sz="1400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 2024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12B35AE-6CE3-44DD-FFD6-8469570A5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588" y="1462089"/>
            <a:ext cx="2232248" cy="199477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6A2D36-5679-218B-E062-A04C801C37E7}"/>
              </a:ext>
            </a:extLst>
          </p:cNvPr>
          <p:cNvSpPr txBox="1">
            <a:spLocks/>
          </p:cNvSpPr>
          <p:nvPr/>
        </p:nvSpPr>
        <p:spPr>
          <a:xfrm>
            <a:off x="479376" y="3789040"/>
            <a:ext cx="4464496" cy="2520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z="3000" b="1" dirty="0"/>
              <a:t>18h à 18h50</a:t>
            </a:r>
          </a:p>
          <a:p>
            <a:pPr>
              <a:defRPr/>
            </a:pPr>
            <a:r>
              <a:rPr lang="fr-FR" altLang="fr-FR" sz="4100" b="1" dirty="0"/>
              <a:t>Mercredi 15 mai 2025</a:t>
            </a:r>
          </a:p>
          <a:p>
            <a:pPr>
              <a:defRPr/>
            </a:pPr>
            <a:r>
              <a:rPr lang="fr-FR" altLang="fr-FR" sz="3000" b="1" dirty="0"/>
              <a:t>50 QCS</a:t>
            </a:r>
          </a:p>
          <a:p>
            <a:pPr>
              <a:defRPr/>
            </a:pPr>
            <a:r>
              <a:rPr lang="fr-FR" altLang="fr-FR" sz="3000" b="1" dirty="0"/>
              <a:t>25/50 admissible</a:t>
            </a:r>
          </a:p>
          <a:p>
            <a:pPr>
              <a:defRPr/>
            </a:pPr>
            <a:r>
              <a:rPr lang="fr-FR" altLang="fr-FR" sz="3000" b="1" dirty="0"/>
              <a:t>Diaporama PPT en secours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B408DD0F-5B05-7C5A-A6F0-A4F079BE55DC}"/>
              </a:ext>
            </a:extLst>
          </p:cNvPr>
          <p:cNvSpPr/>
          <p:nvPr/>
        </p:nvSpPr>
        <p:spPr>
          <a:xfrm>
            <a:off x="5087888" y="4149080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9771180-D70A-E738-E021-727B8DDD8FA6}"/>
              </a:ext>
            </a:extLst>
          </p:cNvPr>
          <p:cNvSpPr txBox="1">
            <a:spLocks/>
          </p:cNvSpPr>
          <p:nvPr/>
        </p:nvSpPr>
        <p:spPr>
          <a:xfrm>
            <a:off x="6744072" y="1773101"/>
            <a:ext cx="4464496" cy="4320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Identifier les internes DESC et DES fin phase approfondissement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Adresser les convocations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Documenter fiche CFCOT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altLang="fr-FR" b="1" dirty="0"/>
              <a:t>Réserver une salle</a:t>
            </a:r>
          </a:p>
        </p:txBody>
      </p:sp>
    </p:spTree>
    <p:extLst>
      <p:ext uri="{BB962C8B-B14F-4D97-AF65-F5344CB8AC3E}">
        <p14:creationId xmlns:p14="http://schemas.microsoft.com/office/powerpoint/2010/main" val="3931780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 2024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13 coordonnateurs régionaux </a:t>
            </a:r>
            <a:r>
              <a:rPr lang="fr-FR" dirty="0"/>
              <a:t>: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 5 QCS par région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coordonnateurs locaux </a:t>
            </a:r>
            <a:r>
              <a:rPr lang="fr-FR" sz="3400" dirty="0"/>
              <a:t>(en lien avec UFR)</a:t>
            </a:r>
            <a:r>
              <a:rPr lang="fr-FR" sz="4600" b="1" dirty="0"/>
              <a:t> </a:t>
            </a:r>
            <a:r>
              <a:rPr lang="fr-FR" sz="4600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800" dirty="0"/>
              <a:t>-    Identifier / lister les candidats</a:t>
            </a:r>
          </a:p>
          <a:p>
            <a:pPr>
              <a:buFontTx/>
              <a:buChar char="-"/>
            </a:pPr>
            <a:r>
              <a:rPr lang="fr-FR" sz="3800" dirty="0"/>
              <a:t>Adresser convocation</a:t>
            </a:r>
          </a:p>
          <a:p>
            <a:pPr>
              <a:buFontTx/>
              <a:buChar char="-"/>
            </a:pPr>
            <a:r>
              <a:rPr lang="fr-FR" sz="3800" dirty="0"/>
              <a:t>Réserver salle</a:t>
            </a:r>
          </a:p>
          <a:p>
            <a:pPr>
              <a:buFontTx/>
              <a:buChar char="-"/>
            </a:pPr>
            <a:r>
              <a:rPr lang="fr-FR" sz="3800" dirty="0"/>
              <a:t>Documenter le contrat de formation CFCOT</a:t>
            </a:r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7248128" y="2101403"/>
            <a:ext cx="417646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15 décembre au 15 janvier 2024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7666620" y="4474591"/>
            <a:ext cx="39293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Aujourd’hui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7666620" y="5163363"/>
            <a:ext cx="390222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15 mars 2024</a:t>
            </a:r>
          </a:p>
        </p:txBody>
      </p: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8CF665E9-5717-8C42-3B4C-D7E02667D625}"/>
              </a:ext>
            </a:extLst>
          </p:cNvPr>
          <p:cNvSpPr/>
          <p:nvPr/>
        </p:nvSpPr>
        <p:spPr>
          <a:xfrm>
            <a:off x="6312024" y="4221088"/>
            <a:ext cx="45719" cy="10081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FEFDB62-985D-D83E-1CC7-CBE780FC8CC3}"/>
              </a:ext>
            </a:extLst>
          </p:cNvPr>
          <p:cNvSpPr/>
          <p:nvPr/>
        </p:nvSpPr>
        <p:spPr>
          <a:xfrm>
            <a:off x="6672064" y="4561408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C59293-E78F-C4C8-48E3-38471829097B}"/>
              </a:ext>
            </a:extLst>
          </p:cNvPr>
          <p:cNvSpPr/>
          <p:nvPr/>
        </p:nvSpPr>
        <p:spPr>
          <a:xfrm>
            <a:off x="6351399" y="5263884"/>
            <a:ext cx="116533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5DB49C9-E6C3-3AC0-4E33-63436D1C23B3}"/>
              </a:ext>
            </a:extLst>
          </p:cNvPr>
          <p:cNvSpPr/>
          <p:nvPr/>
        </p:nvSpPr>
        <p:spPr>
          <a:xfrm>
            <a:off x="6262875" y="2188220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2700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DEAD LINE THEIA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748C49-8AD5-D0C8-F529-D4D61BF73E32}"/>
              </a:ext>
            </a:extLst>
          </p:cNvPr>
          <p:cNvSpPr txBox="1"/>
          <p:nvPr/>
        </p:nvSpPr>
        <p:spPr>
          <a:xfrm>
            <a:off x="1487488" y="2564904"/>
            <a:ext cx="92170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tx2"/>
                </a:solidFill>
              </a:rPr>
              <a:t>Tout interne non identifié par son coordonnateur avant le 20 avril 2024 ne sera PAS inscrit sur THEIA pour passer l ’épreuve dématérialisée.</a:t>
            </a:r>
          </a:p>
        </p:txBody>
      </p:sp>
    </p:spTree>
    <p:extLst>
      <p:ext uri="{BB962C8B-B14F-4D97-AF65-F5344CB8AC3E}">
        <p14:creationId xmlns:p14="http://schemas.microsoft.com/office/powerpoint/2010/main" val="38258942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Epreuves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22EC66-9C7C-071E-54CB-0798072215AF}"/>
              </a:ext>
            </a:extLst>
          </p:cNvPr>
          <p:cNvSpPr txBox="1">
            <a:spLocks/>
          </p:cNvSpPr>
          <p:nvPr/>
        </p:nvSpPr>
        <p:spPr>
          <a:xfrm>
            <a:off x="2113348" y="1796288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 err="1"/>
              <a:t>Interim</a:t>
            </a:r>
            <a:r>
              <a:rPr lang="fr-FR" sz="4400" b="1" dirty="0"/>
              <a:t> exam en contrôle continu</a:t>
            </a:r>
            <a:endParaRPr lang="fr-FR" sz="4400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DA3ADE9-063B-5841-019E-7814340A6A81}"/>
              </a:ext>
            </a:extLst>
          </p:cNvPr>
          <p:cNvSpPr/>
          <p:nvPr/>
        </p:nvSpPr>
        <p:spPr>
          <a:xfrm>
            <a:off x="5796280" y="2888797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C324EEF-760B-5A20-F3F0-5B7DD46E46C1}"/>
              </a:ext>
            </a:extLst>
          </p:cNvPr>
          <p:cNvSpPr txBox="1">
            <a:spLocks/>
          </p:cNvSpPr>
          <p:nvPr/>
        </p:nvSpPr>
        <p:spPr>
          <a:xfrm>
            <a:off x="2113348" y="3488261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3 notes sur 4</a:t>
            </a:r>
            <a:endParaRPr lang="fr-FR" sz="4400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B5020D0-8A9A-98F7-A8D7-EBFE09FC072F}"/>
              </a:ext>
            </a:extLst>
          </p:cNvPr>
          <p:cNvSpPr txBox="1">
            <a:spLocks/>
          </p:cNvSpPr>
          <p:nvPr/>
        </p:nvSpPr>
        <p:spPr>
          <a:xfrm>
            <a:off x="2083590" y="5204039"/>
            <a:ext cx="7992888" cy="873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400" b="1" dirty="0"/>
              <a:t>Examen en mars </a:t>
            </a:r>
            <a:endParaRPr lang="fr-FR" sz="4400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FC3A8422-F0F9-1ED6-0853-3E524AF2640F}"/>
              </a:ext>
            </a:extLst>
          </p:cNvPr>
          <p:cNvSpPr/>
          <p:nvPr/>
        </p:nvSpPr>
        <p:spPr>
          <a:xfrm>
            <a:off x="5780314" y="4609407"/>
            <a:ext cx="599440" cy="346710"/>
          </a:xfrm>
          <a:custGeom>
            <a:avLst/>
            <a:gdLst/>
            <a:ahLst/>
            <a:cxnLst/>
            <a:rect l="l" t="t" r="r" b="b"/>
            <a:pathLst>
              <a:path w="599439" h="346710">
                <a:moveTo>
                  <a:pt x="449452" y="0"/>
                </a:moveTo>
                <a:lnTo>
                  <a:pt x="449452" y="10922"/>
                </a:lnTo>
                <a:lnTo>
                  <a:pt x="149860" y="10922"/>
                </a:lnTo>
                <a:lnTo>
                  <a:pt x="149860" y="0"/>
                </a:lnTo>
                <a:lnTo>
                  <a:pt x="449452" y="0"/>
                </a:lnTo>
                <a:close/>
              </a:path>
              <a:path w="599439" h="346710">
                <a:moveTo>
                  <a:pt x="449452" y="21717"/>
                </a:moveTo>
                <a:lnTo>
                  <a:pt x="449452" y="43307"/>
                </a:lnTo>
                <a:lnTo>
                  <a:pt x="149860" y="43307"/>
                </a:lnTo>
                <a:lnTo>
                  <a:pt x="149860" y="21717"/>
                </a:lnTo>
                <a:lnTo>
                  <a:pt x="449452" y="21717"/>
                </a:lnTo>
                <a:close/>
              </a:path>
              <a:path w="599439" h="346710">
                <a:moveTo>
                  <a:pt x="449452" y="54102"/>
                </a:moveTo>
                <a:lnTo>
                  <a:pt x="449452" y="173228"/>
                </a:lnTo>
                <a:lnTo>
                  <a:pt x="599186" y="173228"/>
                </a:lnTo>
                <a:lnTo>
                  <a:pt x="299592" y="346329"/>
                </a:lnTo>
                <a:lnTo>
                  <a:pt x="0" y="173228"/>
                </a:lnTo>
                <a:lnTo>
                  <a:pt x="149860" y="173228"/>
                </a:lnTo>
                <a:lnTo>
                  <a:pt x="149860" y="54102"/>
                </a:lnTo>
                <a:lnTo>
                  <a:pt x="449452" y="54102"/>
                </a:lnTo>
                <a:close/>
              </a:path>
            </a:pathLst>
          </a:custGeom>
          <a:solidFill>
            <a:srgbClr val="00B050"/>
          </a:solidFill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473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586691"/>
              </p:ext>
            </p:extLst>
          </p:nvPr>
        </p:nvGraphicFramePr>
        <p:xfrm>
          <a:off x="0" y="240700"/>
          <a:ext cx="12192002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Thomas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Bauer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Richard</a:t>
                      </a:r>
                    </a:p>
                  </a:txBody>
                  <a:tcPr marL="12700" marR="12700" marT="1270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Gouron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Obert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Xavier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Ohl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Guillaume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Odri</a:t>
                      </a:r>
                      <a:endParaRPr lang="fi-FI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MCUPH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Anthony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Viste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Boisrenoult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Raphael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Coursier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 </a:t>
                      </a:r>
                      <a:r>
                        <a:rPr lang="fr-FR" sz="1800" b="0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(pédiatre</a:t>
                      </a: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François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Loubignac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Violaine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Beauthier</a:t>
                      </a:r>
                      <a:endParaRPr lang="en-US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756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Cours AO 2022 et 2023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3390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L. Galois et JC Bel</a:t>
            </a:r>
          </a:p>
        </p:txBody>
      </p:sp>
    </p:spTree>
    <p:extLst>
      <p:ext uri="{BB962C8B-B14F-4D97-AF65-F5344CB8AC3E}">
        <p14:creationId xmlns:p14="http://schemas.microsoft.com/office/powerpoint/2010/main" val="1717000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Lieu : Ecole de Chirurgie de Nancy </a:t>
            </a:r>
          </a:p>
          <a:p>
            <a:r>
              <a:rPr lang="fr-FR" dirty="0"/>
              <a:t>Cours hybride e-learning préalable-présentiel (modalités en cours depuis 2021) </a:t>
            </a:r>
          </a:p>
          <a:p>
            <a:r>
              <a:rPr lang="fr-FR" dirty="0"/>
              <a:t>18 enseignants </a:t>
            </a:r>
          </a:p>
          <a:p>
            <a:r>
              <a:rPr lang="fr-FR" dirty="0"/>
              <a:t>Parcours biomécanique 10 ateliers / 8 workshops</a:t>
            </a:r>
          </a:p>
          <a:p>
            <a:r>
              <a:rPr lang="fr-FR" dirty="0"/>
              <a:t>11-12 avril 2023 : 1</a:t>
            </a:r>
            <a:r>
              <a:rPr lang="fr-FR" baseline="30000" dirty="0"/>
              <a:t>er</a:t>
            </a:r>
            <a:r>
              <a:rPr lang="fr-FR" dirty="0"/>
              <a:t> cours </a:t>
            </a:r>
          </a:p>
          <a:p>
            <a:r>
              <a:rPr lang="fr-FR" dirty="0"/>
              <a:t>13-14 avril 2023 : 2</a:t>
            </a:r>
            <a:r>
              <a:rPr lang="fr-FR" baseline="30000" dirty="0"/>
              <a:t>ème</a:t>
            </a:r>
            <a:r>
              <a:rPr lang="fr-FR" dirty="0"/>
              <a:t> cours</a:t>
            </a:r>
          </a:p>
          <a:p>
            <a:r>
              <a:rPr lang="fr-FR" dirty="0"/>
              <a:t>100 places </a:t>
            </a:r>
          </a:p>
          <a:p>
            <a:r>
              <a:rPr lang="fr-FR" dirty="0"/>
              <a:t>96 internes présents</a:t>
            </a:r>
          </a:p>
        </p:txBody>
      </p:sp>
    </p:spTree>
    <p:extLst>
      <p:ext uri="{BB962C8B-B14F-4D97-AF65-F5344CB8AC3E}">
        <p14:creationId xmlns:p14="http://schemas.microsoft.com/office/powerpoint/2010/main" val="29442757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Ecole de chirurgie de Nancy</a:t>
            </a:r>
          </a:p>
          <a:p>
            <a:r>
              <a:rPr lang="fr-FR" dirty="0"/>
              <a:t>Cours hybride : e-learning préalable-présentiel</a:t>
            </a:r>
          </a:p>
          <a:p>
            <a:endParaRPr lang="fr-FR" dirty="0"/>
          </a:p>
          <a:p>
            <a:r>
              <a:rPr lang="fr-FR" dirty="0"/>
              <a:t>18-19 mars 2024</a:t>
            </a:r>
          </a:p>
          <a:p>
            <a:r>
              <a:rPr lang="fr-FR" dirty="0"/>
              <a:t>20-21 mars 2024</a:t>
            </a:r>
          </a:p>
          <a:p>
            <a:endParaRPr lang="fr-FR" dirty="0"/>
          </a:p>
          <a:p>
            <a:r>
              <a:rPr lang="fr-FR" dirty="0"/>
              <a:t>100 places </a:t>
            </a:r>
          </a:p>
        </p:txBody>
      </p:sp>
    </p:spTree>
    <p:extLst>
      <p:ext uri="{BB962C8B-B14F-4D97-AF65-F5344CB8AC3E}">
        <p14:creationId xmlns:p14="http://schemas.microsoft.com/office/powerpoint/2010/main" val="28993354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2981" y="2218205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CJO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26656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R. </a:t>
            </a:r>
            <a:r>
              <a:rPr lang="fr-FR" sz="2400" dirty="0" err="1">
                <a:solidFill>
                  <a:schemeClr val="tx2"/>
                </a:solidFill>
              </a:rPr>
              <a:t>Siboni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906D34-A09A-D1EA-CC71-481FC298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0"/>
            <a:ext cx="1606920" cy="20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9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Bureau</a:t>
            </a:r>
          </a:p>
        </p:txBody>
      </p:sp>
      <p:pic>
        <p:nvPicPr>
          <p:cNvPr id="3" name="Image 2" descr="Une image contenant Visage humain, texte, personne, femme&#10;&#10;Description générée automatiquement">
            <a:extLst>
              <a:ext uri="{FF2B5EF4-FFF2-40B4-BE49-F238E27FC236}">
                <a16:creationId xmlns:a16="http://schemas.microsoft.com/office/drawing/2014/main" id="{7B2DF506-6E77-382A-9FEE-7C1BB4973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0" r="10441"/>
          <a:stretch/>
        </p:blipFill>
        <p:spPr>
          <a:xfrm>
            <a:off x="1127448" y="1628800"/>
            <a:ext cx="5035216" cy="4574759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47DAD23-0D2F-6F01-2609-944F46BC7C05}"/>
              </a:ext>
            </a:extLst>
          </p:cNvPr>
          <p:cNvGrpSpPr/>
          <p:nvPr/>
        </p:nvGrpSpPr>
        <p:grpSpPr>
          <a:xfrm>
            <a:off x="7464152" y="1680239"/>
            <a:ext cx="4040810" cy="4574759"/>
            <a:chOff x="7464152" y="1680239"/>
            <a:chExt cx="4040810" cy="457475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E097BB3-44A7-6357-2B5B-7ADEA59A8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2571"/>
            <a:stretch/>
          </p:blipFill>
          <p:spPr>
            <a:xfrm>
              <a:off x="7464152" y="1680239"/>
              <a:ext cx="4040810" cy="457475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549FAD-AACE-460A-2244-4918FC5062D4}"/>
                </a:ext>
              </a:extLst>
            </p:cNvPr>
            <p:cNvSpPr/>
            <p:nvPr/>
          </p:nvSpPr>
          <p:spPr>
            <a:xfrm>
              <a:off x="10488488" y="263691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522448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6eme FORTE Summer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C15641-6286-CAF0-5FB9-A822D49CBED8}"/>
              </a:ext>
            </a:extLst>
          </p:cNvPr>
          <p:cNvSpPr/>
          <p:nvPr/>
        </p:nvSpPr>
        <p:spPr>
          <a:xfrm>
            <a:off x="4439816" y="3356992"/>
            <a:ext cx="100811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EEBBB-38FE-9D49-8EDB-B7B2D57E1A9A}"/>
              </a:ext>
            </a:extLst>
          </p:cNvPr>
          <p:cNvSpPr txBox="1">
            <a:spLocks/>
          </p:cNvSpPr>
          <p:nvPr/>
        </p:nvSpPr>
        <p:spPr>
          <a:xfrm>
            <a:off x="1393955" y="3011667"/>
            <a:ext cx="4766320" cy="1882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400" b="1" dirty="0"/>
              <a:t>Collaboration avec la SOFCOT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Meilleurs DESC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6 candidats cette année</a:t>
            </a:r>
            <a:endParaRPr lang="fr-FR" sz="2000" dirty="0"/>
          </a:p>
          <a:p>
            <a:pPr marL="457200" lvl="1" indent="0">
              <a:lnSpc>
                <a:spcPct val="150000"/>
              </a:lnSpc>
              <a:buNone/>
            </a:pPr>
            <a:endParaRPr lang="fr-FR" sz="1600" b="1" dirty="0"/>
          </a:p>
          <a:p>
            <a:pPr lvl="2">
              <a:lnSpc>
                <a:spcPct val="150000"/>
              </a:lnSpc>
            </a:pPr>
            <a:endParaRPr lang="fr-FR" sz="1600" dirty="0"/>
          </a:p>
        </p:txBody>
      </p:sp>
      <p:pic>
        <p:nvPicPr>
          <p:cNvPr id="4" name="Image 3" descr="Une image contenant texte, capture d’écran, Brochure&#10;&#10;Description générée automatiquement">
            <a:extLst>
              <a:ext uri="{FF2B5EF4-FFF2-40B4-BE49-F238E27FC236}">
                <a16:creationId xmlns:a16="http://schemas.microsoft.com/office/drawing/2014/main" id="{F6E548EF-0FC6-B53B-1324-7469726BF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1772816"/>
            <a:ext cx="2943890" cy="43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18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6eme FORTE Summer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C15641-6286-CAF0-5FB9-A822D49CBED8}"/>
              </a:ext>
            </a:extLst>
          </p:cNvPr>
          <p:cNvSpPr/>
          <p:nvPr/>
        </p:nvSpPr>
        <p:spPr>
          <a:xfrm>
            <a:off x="4439816" y="3356992"/>
            <a:ext cx="100811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habits, intérieur, mur, personne&#10;&#10;Description générée automatiquement">
            <a:extLst>
              <a:ext uri="{FF2B5EF4-FFF2-40B4-BE49-F238E27FC236}">
                <a16:creationId xmlns:a16="http://schemas.microsoft.com/office/drawing/2014/main" id="{B8275D5D-E99E-3809-D743-56CB01B1B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9"/>
          <a:stretch/>
        </p:blipFill>
        <p:spPr>
          <a:xfrm>
            <a:off x="4439816" y="1650705"/>
            <a:ext cx="3130753" cy="2880320"/>
          </a:xfrm>
          <a:prstGeom prst="rect">
            <a:avLst/>
          </a:prstGeom>
        </p:spPr>
      </p:pic>
      <p:pic>
        <p:nvPicPr>
          <p:cNvPr id="12" name="Image 11" descr="Une image contenant ciel, plein air, chaussures, habits&#10;&#10;Description générée automatiquement">
            <a:extLst>
              <a:ext uri="{FF2B5EF4-FFF2-40B4-BE49-F238E27FC236}">
                <a16:creationId xmlns:a16="http://schemas.microsoft.com/office/drawing/2014/main" id="{FA5D2BF6-7648-8FC1-3046-578A63DD0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905632"/>
            <a:ext cx="2895786" cy="3861048"/>
          </a:xfrm>
          <a:prstGeom prst="rect">
            <a:avLst/>
          </a:prstGeom>
        </p:spPr>
      </p:pic>
      <p:pic>
        <p:nvPicPr>
          <p:cNvPr id="8" name="Image 7" descr="Une image contenant habits, scène, personne, homme&#10;&#10;Description générée automatiquement">
            <a:extLst>
              <a:ext uri="{FF2B5EF4-FFF2-40B4-BE49-F238E27FC236}">
                <a16:creationId xmlns:a16="http://schemas.microsoft.com/office/drawing/2014/main" id="{C8AD5A27-8679-FCE1-1677-0C2603C20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3"/>
          <a:stretch/>
        </p:blipFill>
        <p:spPr>
          <a:xfrm>
            <a:off x="623392" y="1484784"/>
            <a:ext cx="2733768" cy="2448273"/>
          </a:xfrm>
          <a:prstGeom prst="rect">
            <a:avLst/>
          </a:prstGeom>
        </p:spPr>
      </p:pic>
      <p:pic>
        <p:nvPicPr>
          <p:cNvPr id="6" name="Image 5" descr="Une image contenant personne, plein air, habits, Visage humain&#10;&#10;Description générée automatiquement">
            <a:extLst>
              <a:ext uri="{FF2B5EF4-FFF2-40B4-BE49-F238E27FC236}">
                <a16:creationId xmlns:a16="http://schemas.microsoft.com/office/drawing/2014/main" id="{02987A0F-20BC-8503-401E-CFAFA1C4C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04" y="3717032"/>
            <a:ext cx="3130753" cy="23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044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Master Class CJO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BA2E58F9-9A81-E4DB-B050-374EFB33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5866238" cy="4791048"/>
          </a:xfrm>
          <a:prstGeom prst="rect">
            <a:avLst/>
          </a:prstGeom>
        </p:spPr>
      </p:pic>
      <p:pic>
        <p:nvPicPr>
          <p:cNvPr id="19" name="Image 18" descr="Une image contenant personne, Visage humain, homme, habits&#10;&#10;Description générée automatiquement">
            <a:extLst>
              <a:ext uri="{FF2B5EF4-FFF2-40B4-BE49-F238E27FC236}">
                <a16:creationId xmlns:a16="http://schemas.microsoft.com/office/drawing/2014/main" id="{0D18E9CE-4A70-2E3B-46CE-5FCCEF62E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4742667"/>
            <a:ext cx="3405688" cy="1533165"/>
          </a:xfrm>
          <a:prstGeom prst="rect">
            <a:avLst/>
          </a:prstGeom>
        </p:spPr>
      </p:pic>
      <p:pic>
        <p:nvPicPr>
          <p:cNvPr id="21" name="Image 20" descr="Une image contenant texte, capture d’écran, homme, film radiographique&#10;&#10;Description générée automatiquement">
            <a:extLst>
              <a:ext uri="{FF2B5EF4-FFF2-40B4-BE49-F238E27FC236}">
                <a16:creationId xmlns:a16="http://schemas.microsoft.com/office/drawing/2014/main" id="{349646FE-78FC-4A3C-9D19-929F09358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20" y="2979076"/>
            <a:ext cx="3820318" cy="1708465"/>
          </a:xfrm>
          <a:prstGeom prst="rect">
            <a:avLst/>
          </a:prstGeom>
        </p:spPr>
      </p:pic>
      <p:pic>
        <p:nvPicPr>
          <p:cNvPr id="16" name="Image 15" descr="Une image contenant texte, Visage humain, capture d’écran, habits&#10;&#10;Description générée automatiquement">
            <a:extLst>
              <a:ext uri="{FF2B5EF4-FFF2-40B4-BE49-F238E27FC236}">
                <a16:creationId xmlns:a16="http://schemas.microsoft.com/office/drawing/2014/main" id="{ACB8B769-D339-C97C-F406-CEF3FA02D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924" y="1537532"/>
            <a:ext cx="2924564" cy="13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24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46FCE67-58AB-18B1-9234-F0C28A400580}"/>
              </a:ext>
            </a:extLst>
          </p:cNvPr>
          <p:cNvGrpSpPr/>
          <p:nvPr/>
        </p:nvGrpSpPr>
        <p:grpSpPr>
          <a:xfrm>
            <a:off x="623392" y="1610295"/>
            <a:ext cx="3037582" cy="1215753"/>
            <a:chOff x="688184" y="77015"/>
            <a:chExt cx="3037582" cy="1215753"/>
          </a:xfrm>
        </p:grpSpPr>
        <p:pic>
          <p:nvPicPr>
            <p:cNvPr id="5" name="Image 4" descr="Une image contenant logo, jaune, texte, Graphique&#10;&#10;Description générée automatiquement">
              <a:extLst>
                <a:ext uri="{FF2B5EF4-FFF2-40B4-BE49-F238E27FC236}">
                  <a16:creationId xmlns:a16="http://schemas.microsoft.com/office/drawing/2014/main" id="{9EA4769E-4EE3-3A8C-3B1D-C4E9B7F83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09" b="11143"/>
            <a:stretch/>
          </p:blipFill>
          <p:spPr>
            <a:xfrm>
              <a:off x="688184" y="77015"/>
              <a:ext cx="3037582" cy="1215753"/>
            </a:xfrm>
            <a:prstGeom prst="rect">
              <a:avLst/>
            </a:prstGeom>
            <a:ln>
              <a:solidFill>
                <a:srgbClr val="FFBA02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A53B34-FE20-4ECA-6304-AAC722212A05}"/>
                </a:ext>
              </a:extLst>
            </p:cNvPr>
            <p:cNvSpPr/>
            <p:nvPr/>
          </p:nvSpPr>
          <p:spPr>
            <a:xfrm>
              <a:off x="921026" y="304800"/>
              <a:ext cx="1378226" cy="863399"/>
            </a:xfrm>
            <a:prstGeom prst="rect">
              <a:avLst/>
            </a:prstGeom>
            <a:solidFill>
              <a:srgbClr val="FFBA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EE4BD1-1532-8FC6-4516-6D1ECB61E10A}"/>
                </a:ext>
              </a:extLst>
            </p:cNvPr>
            <p:cNvSpPr txBox="1"/>
            <p:nvPr/>
          </p:nvSpPr>
          <p:spPr>
            <a:xfrm>
              <a:off x="804605" y="269392"/>
              <a:ext cx="1611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rgbClr val="04459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RONDE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06C2A58-9847-5232-E319-B224EF549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81" y="4299022"/>
            <a:ext cx="3090251" cy="20815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7A724A-A990-6C4C-A37E-D53B2E14E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463" y="4480323"/>
            <a:ext cx="4205074" cy="15347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6B71FD5-CDE0-C7CE-5109-AC7BF53D378B}"/>
              </a:ext>
            </a:extLst>
          </p:cNvPr>
          <p:cNvSpPr txBox="1"/>
          <p:nvPr/>
        </p:nvSpPr>
        <p:spPr>
          <a:xfrm>
            <a:off x="3427158" y="467363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>
                <a:solidFill>
                  <a:srgbClr val="044594"/>
                </a:solidFill>
              </a:rPr>
              <a:t>+</a:t>
            </a:r>
          </a:p>
        </p:txBody>
      </p:sp>
      <p:sp>
        <p:nvSpPr>
          <p:cNvPr id="12" name="Titre 29">
            <a:extLst>
              <a:ext uri="{FF2B5EF4-FFF2-40B4-BE49-F238E27FC236}">
                <a16:creationId xmlns:a16="http://schemas.microsoft.com/office/drawing/2014/main" id="{6306217A-6BB0-A85A-ACEC-3042706B4DF2}"/>
              </a:ext>
            </a:extLst>
          </p:cNvPr>
          <p:cNvSpPr txBox="1">
            <a:spLocks/>
          </p:cNvSpPr>
          <p:nvPr/>
        </p:nvSpPr>
        <p:spPr>
          <a:xfrm>
            <a:off x="4122149" y="2482426"/>
            <a:ext cx="8146472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300"/>
              </a:spcBef>
            </a:pPr>
            <a:r>
              <a:rPr lang="fr-FR" sz="3200" b="1" u="sng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L’exemple Belge: </a:t>
            </a:r>
            <a:br>
              <a:rPr lang="fr-FR" sz="32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Cursus belge : la R3C déjà appliquée</a:t>
            </a:r>
            <a:b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Comment opérer dans l’espace (ou Mars?)</a:t>
            </a:r>
            <a:b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La révolution verte au bloc, l’exemple belge</a:t>
            </a:r>
            <a:endParaRPr lang="fr-FR" sz="3200" b="1" dirty="0">
              <a:solidFill>
                <a:srgbClr val="044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F4C2AE-1A48-656F-0D0F-2E602E596BD5}"/>
              </a:ext>
            </a:extLst>
          </p:cNvPr>
          <p:cNvSpPr txBox="1"/>
          <p:nvPr/>
        </p:nvSpPr>
        <p:spPr>
          <a:xfrm>
            <a:off x="573085" y="3134472"/>
            <a:ext cx="4693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Modérateurs:</a:t>
            </a:r>
          </a:p>
          <a:p>
            <a:r>
              <a:rPr lang="fr-FR" sz="1400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Pierre-Emmanuel </a:t>
            </a:r>
            <a:r>
              <a:rPr lang="fr-FR" sz="1400" dirty="0" err="1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Chammas</a:t>
            </a:r>
            <a:endParaRPr lang="fr-FR" sz="1400" dirty="0">
              <a:solidFill>
                <a:srgbClr val="044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Sharon </a:t>
            </a:r>
            <a:r>
              <a:rPr lang="fr-FR" sz="1400" dirty="0" err="1">
                <a:solidFill>
                  <a:srgbClr val="0445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Abihssira</a:t>
            </a:r>
            <a:endParaRPr lang="fr-FR" sz="1400" dirty="0">
              <a:solidFill>
                <a:srgbClr val="0445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2D6D4F-105A-F68B-E5B4-1DDF689B9530}"/>
              </a:ext>
            </a:extLst>
          </p:cNvPr>
          <p:cNvSpPr txBox="1"/>
          <p:nvPr/>
        </p:nvSpPr>
        <p:spPr>
          <a:xfrm>
            <a:off x="3663614" y="1536685"/>
            <a:ext cx="30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44594"/>
                </a:solidFill>
              </a:rPr>
              <a:t>Lundi 13 Novembre 2023 12h-13h</a:t>
            </a:r>
          </a:p>
        </p:txBody>
      </p:sp>
    </p:spTree>
    <p:extLst>
      <p:ext uri="{BB962C8B-B14F-4D97-AF65-F5344CB8AC3E}">
        <p14:creationId xmlns:p14="http://schemas.microsoft.com/office/powerpoint/2010/main" val="8584962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BC91B3F7-E81F-FFD3-8F1E-C6DBF3619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59"/>
          <a:stretch/>
        </p:blipFill>
        <p:spPr>
          <a:xfrm>
            <a:off x="2223592" y="1700808"/>
            <a:ext cx="77724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80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12768"/>
              </p:ext>
            </p:extLst>
          </p:nvPr>
        </p:nvGraphicFramePr>
        <p:xfrm>
          <a:off x="2207568" y="-3010"/>
          <a:ext cx="7128792" cy="26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144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Membres es-qualité</a:t>
                      </a:r>
                    </a:p>
                  </a:txBody>
                  <a:tcPr marL="65921" marR="65921" marT="32960" marB="32960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Mansat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Sous-section CNU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Stéphane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Boisgard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Président CNP-COT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Bruno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Dohin</a:t>
                      </a:r>
                      <a:endParaRPr lang="fi-FI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Collège de Pédiatrie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Martz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CJO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Bernard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Llagonne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SNCO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68312346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Delaunay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Orthorisq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2887001439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Laurent 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Mathieu</a:t>
                      </a:r>
                    </a:p>
                  </a:txBody>
                  <a:tcPr marL="9156" marR="9156" marT="91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Service de santé des armées</a:t>
                      </a:r>
                    </a:p>
                  </a:txBody>
                  <a:tcPr marL="9156" marR="9156" marT="9156" marB="0" anchor="b"/>
                </a:tc>
                <a:extLst>
                  <a:ext uri="{0D108BD9-81ED-4DB2-BD59-A6C34878D82A}">
                    <a16:rowId xmlns:a16="http://schemas.microsoft.com/office/drawing/2014/main" val="215302806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Philippe </a:t>
                      </a:r>
                    </a:p>
                  </a:txBody>
                  <a:tcPr marL="9156" marR="9156" marT="9156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Adam</a:t>
                      </a:r>
                    </a:p>
                  </a:txBody>
                  <a:tcPr marL="9156" marR="9156" marT="9156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Examen DES</a:t>
                      </a:r>
                    </a:p>
                  </a:txBody>
                  <a:tcPr marL="9156" marR="9156" marT="9156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76024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250319"/>
              </p:ext>
            </p:extLst>
          </p:nvPr>
        </p:nvGraphicFramePr>
        <p:xfrm>
          <a:off x="1487488" y="2636914"/>
          <a:ext cx="9145018" cy="374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3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3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6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14 Coordonnateurs</a:t>
                      </a:r>
                      <a:r>
                        <a:rPr lang="fr-FR" sz="1500" baseline="0" dirty="0"/>
                        <a:t> régionaux DES (invités permanents)</a:t>
                      </a:r>
                      <a:endParaRPr lang="fr-FR" sz="1500" dirty="0"/>
                    </a:p>
                  </a:txBody>
                  <a:tcPr marL="71370" marR="71370" marT="35685" marB="35685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Nich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Pays</a:t>
                      </a:r>
                      <a:r>
                        <a:rPr lang="fr-FR" sz="1500" b="0" i="0" u="none" strike="noStrike" baseline="0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de Loire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Christophe</a:t>
                      </a:r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Chantelot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Haut de France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Hulet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Normandie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Dominique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Le</a:t>
                      </a:r>
                      <a:r>
                        <a:rPr lang="fi-FI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i-FI" sz="1500" b="0" i="0" u="none" strike="noStrike" baseline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Nen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Bretagne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Julien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Berhouet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Centre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Olivier</a:t>
                      </a:r>
                      <a:r>
                        <a:rPr lang="pl-PL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l-PL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Gilles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Nouvelle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Aquitaine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Fabre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Occitanie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Xavier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Flecher</a:t>
                      </a:r>
                      <a:endParaRPr lang="fr-FR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PACA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Elvire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Servien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Auvergne-</a:t>
                      </a:r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Rhônes</a:t>
                      </a:r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-Alpes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Emmanuel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Baulot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Bourgogne-Franche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Comté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Yann-Philippe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Charles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Grand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Est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Pascal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Bizot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IDF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Pierre-André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Uzel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Antilles-Guyane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Frédéric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Farizon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Réunion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239197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830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63D3545-2BC7-FED0-CA85-A79DA8508FCC}"/>
              </a:ext>
            </a:extLst>
          </p:cNvPr>
          <p:cNvGrpSpPr/>
          <p:nvPr/>
        </p:nvGrpSpPr>
        <p:grpSpPr>
          <a:xfrm>
            <a:off x="2207568" y="1700808"/>
            <a:ext cx="7772400" cy="4348589"/>
            <a:chOff x="2207568" y="1700808"/>
            <a:chExt cx="7772400" cy="4348589"/>
          </a:xfrm>
        </p:grpSpPr>
        <p:pic>
          <p:nvPicPr>
            <p:cNvPr id="5" name="Image 4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C91B3F7-E81F-FFD3-8F1E-C6DBF361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42" r="67329"/>
            <a:stretch/>
          </p:blipFill>
          <p:spPr>
            <a:xfrm>
              <a:off x="2207568" y="3429000"/>
              <a:ext cx="2539288" cy="2620397"/>
            </a:xfrm>
            <a:prstGeom prst="rect">
              <a:avLst/>
            </a:prstGeom>
          </p:spPr>
        </p:pic>
        <p:pic>
          <p:nvPicPr>
            <p:cNvPr id="4" name="Image 3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B8634E3-225F-33A7-8161-CDB46827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59"/>
            <a:stretch/>
          </p:blipFill>
          <p:spPr>
            <a:xfrm>
              <a:off x="2207568" y="1700808"/>
              <a:ext cx="7772400" cy="1728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916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AD077B4-EBD2-41E1-6CC7-B0186C82607D}"/>
              </a:ext>
            </a:extLst>
          </p:cNvPr>
          <p:cNvGrpSpPr/>
          <p:nvPr/>
        </p:nvGrpSpPr>
        <p:grpSpPr>
          <a:xfrm>
            <a:off x="2207568" y="1700808"/>
            <a:ext cx="7772400" cy="4348589"/>
            <a:chOff x="2207568" y="1700808"/>
            <a:chExt cx="7772400" cy="4348589"/>
          </a:xfrm>
        </p:grpSpPr>
        <p:pic>
          <p:nvPicPr>
            <p:cNvPr id="5" name="Image 4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C91B3F7-E81F-FFD3-8F1E-C6DBF361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9742" r="32368"/>
            <a:stretch/>
          </p:blipFill>
          <p:spPr>
            <a:xfrm>
              <a:off x="2207568" y="3429000"/>
              <a:ext cx="5256584" cy="2620397"/>
            </a:xfrm>
            <a:prstGeom prst="rect">
              <a:avLst/>
            </a:prstGeom>
          </p:spPr>
        </p:pic>
        <p:pic>
          <p:nvPicPr>
            <p:cNvPr id="4" name="Image 3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BB8634E3-225F-33A7-8161-CDB46827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59"/>
            <a:stretch/>
          </p:blipFill>
          <p:spPr>
            <a:xfrm>
              <a:off x="2207568" y="1700808"/>
              <a:ext cx="7772400" cy="1728192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Police, Marque&#10;&#10;Description générée automatiquement">
              <a:extLst>
                <a:ext uri="{FF2B5EF4-FFF2-40B4-BE49-F238E27FC236}">
                  <a16:creationId xmlns:a16="http://schemas.microsoft.com/office/drawing/2014/main" id="{01A84381-3220-D879-837B-B8DEF1388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05" t="59613" r="32368" b="35419"/>
            <a:stretch/>
          </p:blipFill>
          <p:spPr>
            <a:xfrm>
              <a:off x="7296133" y="3789040"/>
              <a:ext cx="168019" cy="504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9628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BC91B3F7-E81F-FFD3-8F1E-C6DBF3619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9742" r="-1"/>
          <a:stretch/>
        </p:blipFill>
        <p:spPr>
          <a:xfrm>
            <a:off x="2207568" y="3429000"/>
            <a:ext cx="7772400" cy="2620397"/>
          </a:xfrm>
          <a:prstGeom prst="rect">
            <a:avLst/>
          </a:prstGeom>
        </p:spPr>
      </p:pic>
      <p:pic>
        <p:nvPicPr>
          <p:cNvPr id="4" name="Image 3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BB8634E3-225F-33A7-8161-CDB468276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259"/>
          <a:stretch/>
        </p:blipFill>
        <p:spPr>
          <a:xfrm>
            <a:off x="2207568" y="1700808"/>
            <a:ext cx="77724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55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Une image contenant texte, capture d’écran, personne&#10;&#10;Description générée automatiquement">
            <a:extLst>
              <a:ext uri="{FF2B5EF4-FFF2-40B4-BE49-F238E27FC236}">
                <a16:creationId xmlns:a16="http://schemas.microsoft.com/office/drawing/2014/main" id="{34D7066E-66D0-FB99-C34D-8EEF1EC7E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4" y="1452634"/>
            <a:ext cx="7054552" cy="45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10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681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Version 4.3.1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Projet de mise à jour :</a:t>
            </a:r>
            <a:br>
              <a:rPr lang="fr-FR" sz="4600" b="1" dirty="0"/>
            </a:br>
            <a:endParaRPr lang="fr-FR" sz="4600" dirty="0"/>
          </a:p>
          <a:p>
            <a:pPr>
              <a:buFontTx/>
              <a:buChar char="-"/>
            </a:pPr>
            <a:r>
              <a:rPr lang="fr-FR" sz="3800" dirty="0"/>
              <a:t>Nouvelles classifications</a:t>
            </a:r>
          </a:p>
          <a:p>
            <a:pPr>
              <a:buFontTx/>
              <a:buChar char="-"/>
            </a:pPr>
            <a:r>
              <a:rPr lang="fr-FR" sz="3800" dirty="0"/>
              <a:t>Règle goniométrie</a:t>
            </a:r>
          </a:p>
          <a:p>
            <a:pPr>
              <a:buFontTx/>
              <a:buChar char="-"/>
            </a:pPr>
            <a:r>
              <a:rPr lang="fr-FR" sz="3800" dirty="0"/>
              <a:t>Ajout Portfolio</a:t>
            </a:r>
          </a:p>
          <a:p>
            <a:pPr>
              <a:buFontTx/>
              <a:buChar char="-"/>
            </a:pPr>
            <a:r>
              <a:rPr lang="fr-FR" sz="3800" dirty="0"/>
              <a:t>Et autres </a:t>
            </a:r>
            <a:r>
              <a:rPr lang="fr-FR" sz="3800" dirty="0">
                <a:sym typeface="Wingdings" pitchFamily="2" charset="2"/>
              </a:rPr>
              <a:t></a:t>
            </a:r>
          </a:p>
          <a:p>
            <a:pPr>
              <a:buFontTx/>
              <a:buChar char="-"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355F416-6127-426E-BD8A-22058208B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4" y="2057624"/>
            <a:ext cx="1498600" cy="32435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2E4C61-4C13-C02E-40D1-45EDF454F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808" y="2061434"/>
            <a:ext cx="1496695" cy="3239770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74FC8C9-4611-9186-B105-11E750705F7D}"/>
              </a:ext>
            </a:extLst>
          </p:cNvPr>
          <p:cNvCxnSpPr/>
          <p:nvPr/>
        </p:nvCxnSpPr>
        <p:spPr>
          <a:xfrm>
            <a:off x="7733205" y="3841481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924B1FB-030D-3FBE-0256-6813ADEB33E4}"/>
              </a:ext>
            </a:extLst>
          </p:cNvPr>
          <p:cNvCxnSpPr/>
          <p:nvPr/>
        </p:nvCxnSpPr>
        <p:spPr>
          <a:xfrm>
            <a:off x="9674311" y="3917783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7926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617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Notes utilisateurs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4,0 / 5 sur </a:t>
            </a:r>
            <a:r>
              <a:rPr lang="fr-FR" i="1" dirty="0"/>
              <a:t>Apple Store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4,7 / 5 sur </a:t>
            </a:r>
            <a:r>
              <a:rPr lang="fr-FR" i="1" dirty="0"/>
              <a:t>Android Store (10K+)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6F353A-7539-A21D-6300-A3757D95B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8" y="3375553"/>
            <a:ext cx="1330325" cy="2879725"/>
          </a:xfrm>
          <a:prstGeom prst="rect">
            <a:avLst/>
          </a:prstGeom>
        </p:spPr>
      </p:pic>
      <p:pic>
        <p:nvPicPr>
          <p:cNvPr id="9" name="Image 8" descr="Une image contenant texte, capture d’écran, moniteur, équipement électronique&#10;&#10;Description générée automatiquement">
            <a:extLst>
              <a:ext uri="{FF2B5EF4-FFF2-40B4-BE49-F238E27FC236}">
                <a16:creationId xmlns:a16="http://schemas.microsoft.com/office/drawing/2014/main" id="{52215091-A3E3-66CE-1D02-520519B26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375552"/>
            <a:ext cx="1330325" cy="28797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729887-B657-2F7E-C89E-6059F28DF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74" y="3375551"/>
            <a:ext cx="1330325" cy="2879725"/>
          </a:xfrm>
          <a:prstGeom prst="rect">
            <a:avLst/>
          </a:prstGeom>
        </p:spPr>
      </p:pic>
      <p:pic>
        <p:nvPicPr>
          <p:cNvPr id="11" name="Image 10" descr="Une image contenant table&#10;&#10;Description générée automatiquement">
            <a:extLst>
              <a:ext uri="{FF2B5EF4-FFF2-40B4-BE49-F238E27FC236}">
                <a16:creationId xmlns:a16="http://schemas.microsoft.com/office/drawing/2014/main" id="{62DC07CB-96FC-69D6-F2F3-B1A83C92E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72" y="3375551"/>
            <a:ext cx="1330325" cy="2879725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EB3892-AF76-40C6-9A86-4A4825BAB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70" y="3375551"/>
            <a:ext cx="1330325" cy="28797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810EA9-0D81-4A7D-A0BF-2138818AC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86" y="3375550"/>
            <a:ext cx="1330325" cy="28797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56B6654-F832-DD23-5244-42B9AC879D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215"/>
          <a:stretch/>
        </p:blipFill>
        <p:spPr>
          <a:xfrm>
            <a:off x="10228574" y="4977859"/>
            <a:ext cx="1095892" cy="12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EB29F2-DBA0-E8B2-2EF8-270D66E2AE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69"/>
          <a:stretch/>
        </p:blipFill>
        <p:spPr>
          <a:xfrm>
            <a:off x="10187201" y="3482448"/>
            <a:ext cx="102136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08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 Portfolio</a:t>
            </a:r>
          </a:p>
        </p:txBody>
      </p:sp>
      <p:pic>
        <p:nvPicPr>
          <p:cNvPr id="3" name="Image 2" descr="Une image contenant texte, nombre, Police, ligne&#10;&#10;Description générée automatiquement">
            <a:extLst>
              <a:ext uri="{FF2B5EF4-FFF2-40B4-BE49-F238E27FC236}">
                <a16:creationId xmlns:a16="http://schemas.microsoft.com/office/drawing/2014/main" id="{8052B49D-0048-E100-8E42-2608E8DB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92" y="1772816"/>
            <a:ext cx="7772400" cy="40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13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Bourse Voyage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599" y="1595513"/>
            <a:ext cx="7430617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Nouveauté 2023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2 bourses de mobilité 10 000 euros chacune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5"/>
            <a:ext cx="5578352" cy="1473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Cible </a:t>
            </a:r>
            <a:r>
              <a:rPr lang="fr-FR" sz="4600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3800" dirty="0"/>
              <a:t>-    Projet mobilité clinique et/ou recherche</a:t>
            </a:r>
          </a:p>
          <a:p>
            <a:pPr>
              <a:buFontTx/>
              <a:buChar char="-"/>
            </a:pPr>
            <a:r>
              <a:rPr lang="fr-FR" sz="3800" dirty="0"/>
              <a:t>Durée de 1 an</a:t>
            </a:r>
          </a:p>
          <a:p>
            <a:pPr>
              <a:buFontTx/>
              <a:buChar char="-"/>
            </a:pPr>
            <a:r>
              <a:rPr lang="fr-FR" sz="3800" dirty="0"/>
              <a:t>Assistant / Chef de Clinique ou jeune installé</a:t>
            </a:r>
          </a:p>
          <a:p>
            <a:pPr marL="0" indent="0">
              <a:buNone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3" name="Image 12" descr="Une image contenant texte, horloge, signe, peinture&#10;&#10;Description générée automatiquement">
            <a:extLst>
              <a:ext uri="{FF2B5EF4-FFF2-40B4-BE49-F238E27FC236}">
                <a16:creationId xmlns:a16="http://schemas.microsoft.com/office/drawing/2014/main" id="{E1FCA713-E15D-B186-C17B-F5F05D542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333" y="1470870"/>
            <a:ext cx="2393950" cy="2310765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EFB1EE-B723-98CC-EE52-E20D971E3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03" y="4941995"/>
            <a:ext cx="3561080" cy="8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69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Bourse Voyage 2023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BFAEAAD2-9715-4B48-8158-D8DB4CC923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57338"/>
          <a:ext cx="10972800" cy="456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6837604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Les lauréats 2023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- Dr Pierre-Alban Bouché (Paris)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- Dr Clément </a:t>
            </a:r>
            <a:r>
              <a:rPr lang="fr-FR" dirty="0" err="1"/>
              <a:t>Horteur</a:t>
            </a:r>
            <a:r>
              <a:rPr lang="fr-FR" dirty="0"/>
              <a:t> (Grenoble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4420880"/>
            <a:ext cx="5578352" cy="1042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Appel à projet pour 2024 </a:t>
            </a:r>
            <a:r>
              <a:rPr lang="fr-FR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 err="1"/>
              <a:t>connectioncjortho@gmail.com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endParaRPr lang="fr-FR" sz="2000" dirty="0"/>
          </a:p>
        </p:txBody>
      </p:sp>
      <p:pic>
        <p:nvPicPr>
          <p:cNvPr id="6" name="Picture 2" descr="Clément HORTEUR - Chirurgien orthopédique - CHU Grenoble Alpes | LinkedIn">
            <a:extLst>
              <a:ext uri="{FF2B5EF4-FFF2-40B4-BE49-F238E27FC236}">
                <a16:creationId xmlns:a16="http://schemas.microsoft.com/office/drawing/2014/main" id="{1F58A824-A272-C196-50E0-336DCDFB763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690" y="1556796"/>
            <a:ext cx="1918800" cy="1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Visage humain, personne, Front, Menton&#10;&#10;Description générée automatiquement">
            <a:extLst>
              <a:ext uri="{FF2B5EF4-FFF2-40B4-BE49-F238E27FC236}">
                <a16:creationId xmlns:a16="http://schemas.microsoft.com/office/drawing/2014/main" id="{B309BDDB-20CE-476C-33B3-B8DE098B2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2" t="1563" b="-1"/>
          <a:stretch/>
        </p:blipFill>
        <p:spPr>
          <a:xfrm>
            <a:off x="7696464" y="1556796"/>
            <a:ext cx="1890155" cy="1944216"/>
          </a:xfrm>
          <a:prstGeom prst="rect">
            <a:avLst/>
          </a:prstGeom>
        </p:spPr>
      </p:pic>
      <p:pic>
        <p:nvPicPr>
          <p:cNvPr id="9" name="Image 8" descr="Une image contenant texte, horloge, signe, peinture&#10;&#10;Description générée automatiquement">
            <a:extLst>
              <a:ext uri="{FF2B5EF4-FFF2-40B4-BE49-F238E27FC236}">
                <a16:creationId xmlns:a16="http://schemas.microsoft.com/office/drawing/2014/main" id="{BD5D4B51-9406-E97A-9407-EFA4D8F9F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15" y="3841750"/>
            <a:ext cx="2393950" cy="231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132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 : Livre / Fiches en Traumatologie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F6653-C3CA-727E-D1F5-44EE9A386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14734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Horizon fin 2024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Aide-mémoire traumatologie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SOFCOT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Cible :</a:t>
            </a:r>
            <a:endParaRPr lang="fr-FR" sz="4600" dirty="0"/>
          </a:p>
          <a:p>
            <a:pPr>
              <a:buFontTx/>
              <a:buChar char="-"/>
            </a:pPr>
            <a:r>
              <a:rPr lang="fr-FR" sz="3800" dirty="0"/>
              <a:t>Interne en formation, DJ et jeunes chefs / installés </a:t>
            </a:r>
          </a:p>
          <a:p>
            <a:pPr marL="0" indent="0">
              <a:buNone/>
            </a:pPr>
            <a:r>
              <a:rPr lang="fr-FR" sz="4000" b="1" dirty="0"/>
              <a:t>Format :</a:t>
            </a:r>
          </a:p>
          <a:p>
            <a:pPr>
              <a:buFontTx/>
              <a:buChar char="-"/>
            </a:pPr>
            <a:r>
              <a:rPr lang="fr-FR" sz="4000" dirty="0"/>
              <a:t>Poche (Elsevier)</a:t>
            </a:r>
          </a:p>
          <a:p>
            <a:pPr>
              <a:buFontTx/>
              <a:buChar char="-"/>
            </a:pPr>
            <a:r>
              <a:rPr lang="fr-FR" sz="4000" dirty="0"/>
              <a:t>Dématérialisé (Application)</a:t>
            </a:r>
          </a:p>
          <a:p>
            <a:pPr>
              <a:buFontTx/>
              <a:buChar char="-"/>
            </a:pPr>
            <a:r>
              <a:rPr lang="fr-FR" sz="4000" dirty="0"/>
              <a:t>55 fiches</a:t>
            </a:r>
          </a:p>
          <a:p>
            <a:pPr>
              <a:buFontTx/>
              <a:buChar char="-"/>
            </a:pPr>
            <a:endParaRPr lang="fr-FR" sz="4000" dirty="0"/>
          </a:p>
          <a:p>
            <a:pPr marL="0" indent="0">
              <a:buNone/>
            </a:pPr>
            <a:endParaRPr lang="fr-FR" sz="3800" dirty="0"/>
          </a:p>
          <a:p>
            <a:pPr>
              <a:buFontTx/>
              <a:buChar char="-"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7608168" y="1595513"/>
            <a:ext cx="398802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Indications</a:t>
            </a:r>
          </a:p>
          <a:p>
            <a:r>
              <a:rPr lang="fr-FR" sz="2400" dirty="0">
                <a:solidFill>
                  <a:schemeClr val="tx2"/>
                </a:solidFill>
              </a:rPr>
              <a:t>Moyens de prise en charge</a:t>
            </a:r>
          </a:p>
          <a:p>
            <a:r>
              <a:rPr lang="fr-FR" sz="2400" dirty="0">
                <a:solidFill>
                  <a:schemeClr val="tx2"/>
                </a:solidFill>
              </a:rPr>
              <a:t>Durée de consolidation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Complication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Rééducation…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7653064" y="4494311"/>
            <a:ext cx="392933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Appel à candidature / Sollicitations </a:t>
            </a:r>
            <a:r>
              <a:rPr lang="fr-FR" sz="2400" dirty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fr-FR" sz="2400" b="1" dirty="0">
                <a:solidFill>
                  <a:schemeClr val="tx2"/>
                </a:solidFill>
                <a:sym typeface="Wingdings" pitchFamily="2" charset="2"/>
              </a:rPr>
              <a:t>TERMINE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7680176" y="5373216"/>
            <a:ext cx="390222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tx2"/>
                </a:solidFill>
              </a:rPr>
              <a:t>Retour au 15 janvier 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1FEFDB62-985D-D83E-1CC7-CBE780FC8CC3}"/>
              </a:ext>
            </a:extLst>
          </p:cNvPr>
          <p:cNvSpPr/>
          <p:nvPr/>
        </p:nvSpPr>
        <p:spPr>
          <a:xfrm>
            <a:off x="6672064" y="4561408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FC59293-E78F-C4C8-48E3-38471829097B}"/>
              </a:ext>
            </a:extLst>
          </p:cNvPr>
          <p:cNvSpPr/>
          <p:nvPr/>
        </p:nvSpPr>
        <p:spPr>
          <a:xfrm>
            <a:off x="6672064" y="5445224"/>
            <a:ext cx="81837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B5DB49C9-E6C3-3AC0-4E33-63436D1C23B3}"/>
              </a:ext>
            </a:extLst>
          </p:cNvPr>
          <p:cNvSpPr/>
          <p:nvPr/>
        </p:nvSpPr>
        <p:spPr>
          <a:xfrm>
            <a:off x="6456040" y="2171572"/>
            <a:ext cx="81837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923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Titre de la présentation&amp;quot;&quot;/&gt;&lt;property id=&quot;20307&quot; value=&quot;256&quot;/&gt;&lt;/object&gt;&lt;object type=&quot;3&quot; unique_id=&quot;10005&quot;&gt;&lt;property id=&quot;20148&quot; value=&quot;5&quot;/&gt;&lt;property id=&quot;20300&quot; value=&quot;Diapositive 2&quot;/&gt;&lt;property id=&quot;20307&quot; value=&quot;257&quot;/&gt;&lt;/object&gt;&lt;object type=&quot;3&quot; unique_id=&quot;10355&quot;&gt;&lt;property id=&quot;20148&quot; value=&quot;5&quot;/&gt;&lt;property id=&quot;20300&quot; value=&quot;Diapositive 3 - &amp;quot;Mentions légales&amp;quot;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18B9C84E82B847A91133C0AEFAC39B" ma:contentTypeVersion="14" ma:contentTypeDescription="Crée un document." ma:contentTypeScope="" ma:versionID="d090480bfe905f09757bd4dec1d7cd04">
  <xsd:schema xmlns:xsd="http://www.w3.org/2001/XMLSchema" xmlns:xs="http://www.w3.org/2001/XMLSchema" xmlns:p="http://schemas.microsoft.com/office/2006/metadata/properties" xmlns:ns2="bca1f87f-bc22-4545-869b-e0539d5a2248" xmlns:ns3="8eda6cd6-6637-442e-8db3-884c8c05e256" targetNamespace="http://schemas.microsoft.com/office/2006/metadata/properties" ma:root="true" ma:fieldsID="1a124684c8c72c540e1eb09efcf68ed2" ns2:_="" ns3:_="">
    <xsd:import namespace="bca1f87f-bc22-4545-869b-e0539d5a2248"/>
    <xsd:import namespace="8eda6cd6-6637-442e-8db3-884c8c05e25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1f87f-bc22-4545-869b-e0539d5a224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6de4d94-e4a1-487f-b5c2-fadd8f246c89}" ma:internalName="TaxCatchAll" ma:showField="CatchAllData" ma:web="bca1f87f-bc22-4545-869b-e0539d5a22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a6cd6-6637-442e-8db3-884c8c05e2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f26eb594-cd8d-45f9-93e6-cb997b3ccc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EC1F00-767A-4087-89F5-5DB7DE77494D}"/>
</file>

<file path=customXml/itemProps2.xml><?xml version="1.0" encoding="utf-8"?>
<ds:datastoreItem xmlns:ds="http://schemas.openxmlformats.org/officeDocument/2006/customXml" ds:itemID="{1BA24520-97A7-462D-88A6-71AF82C2C55E}"/>
</file>

<file path=customXml/itemProps3.xml><?xml version="1.0" encoding="utf-8"?>
<ds:datastoreItem xmlns:ds="http://schemas.openxmlformats.org/officeDocument/2006/customXml" ds:itemID="{D429F425-AA50-4619-BBFF-0C043484990D}"/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4673</Words>
  <Application>Microsoft Macintosh PowerPoint</Application>
  <PresentationFormat>Grand écran</PresentationFormat>
  <Paragraphs>851</Paragraphs>
  <Slides>107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107</vt:i4>
      </vt:variant>
    </vt:vector>
  </HeadingPairs>
  <TitlesOfParts>
    <vt:vector size="118" baseType="lpstr">
      <vt:lpstr>Apple Chancery</vt:lpstr>
      <vt:lpstr>Arial</vt:lpstr>
      <vt:lpstr>Calibri</vt:lpstr>
      <vt:lpstr>Helvetica Neue</vt:lpstr>
      <vt:lpstr>Open Sans</vt:lpstr>
      <vt:lpstr>OpenSans</vt:lpstr>
      <vt:lpstr>Symbol</vt:lpstr>
      <vt:lpstr>Times New Roman</vt:lpstr>
      <vt:lpstr>Times New Roman,Bold</vt:lpstr>
      <vt:lpstr>Wingdings</vt:lpstr>
      <vt:lpstr>Thème Office</vt:lpstr>
      <vt:lpstr>AG du CFCOT  12 novembre 2023</vt:lpstr>
      <vt:lpstr>Ordre du jour</vt:lpstr>
      <vt:lpstr>Ordre du jour</vt:lpstr>
      <vt:lpstr>Présentation PowerPoint</vt:lpstr>
      <vt:lpstr>Candidats</vt:lpstr>
      <vt:lpstr>Résultats</vt:lpstr>
      <vt:lpstr>Résultats</vt:lpstr>
      <vt:lpstr>Présentation PowerPoint</vt:lpstr>
      <vt:lpstr>Présentation PowerPoint</vt:lpstr>
      <vt:lpstr>Présentation PowerPoint</vt:lpstr>
      <vt:lpstr>Bureaux et séminaires</vt:lpstr>
      <vt:lpstr>Bureau</vt:lpstr>
      <vt:lpstr>Bureau</vt:lpstr>
      <vt:lpstr>Séminaires</vt:lpstr>
      <vt:lpstr>Examen du Collège</vt:lpstr>
      <vt:lpstr>Examen du Collège</vt:lpstr>
      <vt:lpstr>Examen du Collège</vt:lpstr>
      <vt:lpstr>Présentation PowerPoint</vt:lpstr>
      <vt:lpstr>Remises des diplômes</vt:lpstr>
      <vt:lpstr>Or (800€) : Micicoi Grégoire Argent (700€) : Massin Valentin Bronze (600€) : Boudhissa Medhi </vt:lpstr>
      <vt:lpstr>Présentation PowerPoint</vt:lpstr>
      <vt:lpstr>Bilan comptable du 30/09/ 2022 au 30 septembre 2023 : + 331 KE</vt:lpstr>
      <vt:lpstr>Présentation PowerPoint</vt:lpstr>
      <vt:lpstr>Présentation PowerPoint</vt:lpstr>
      <vt:lpstr>Présentation PowerPoint</vt:lpstr>
      <vt:lpstr>Présentation PowerPoint</vt:lpstr>
      <vt:lpstr>Réforme du 3ème cycle</vt:lpstr>
      <vt:lpstr>Contrat de Formation Personnelle Professionnalisante</vt:lpstr>
      <vt:lpstr>Présentation PowerPoint</vt:lpstr>
      <vt:lpstr>Contrôles des connaissances R3C Orientation européenne</vt:lpstr>
      <vt:lpstr>Résultats contrôle des connaissances 3ème année P2 - 2023</vt:lpstr>
      <vt:lpstr>compétences</vt:lpstr>
      <vt:lpstr>Phase III : Contrôle des connaissances R3C Orientation européenne</vt:lpstr>
      <vt:lpstr>Présentation PowerPoint</vt:lpstr>
      <vt:lpstr>Stages</vt:lpstr>
      <vt:lpstr>Stages hors subdivision </vt:lpstr>
      <vt:lpstr>Stages inter-chu</vt:lpstr>
      <vt:lpstr>Stages Dr Junior Secteur Libéral</vt:lpstr>
      <vt:lpstr>Stage mixte/couplé</vt:lpstr>
      <vt:lpstr>Présentation PowerPoint</vt:lpstr>
      <vt:lpstr>Responsabilité</vt:lpstr>
      <vt:lpstr>Responsabilité Gardes</vt:lpstr>
      <vt:lpstr>Gardes Dr Juniors</vt:lpstr>
      <vt:lpstr>Validation DES</vt:lpstr>
      <vt:lpstr>FAQ : validation DES</vt:lpstr>
      <vt:lpstr>Réforme du 2ème cycle</vt:lpstr>
      <vt:lpstr>Tests DE concordance DE script</vt:lpstr>
      <vt:lpstr>Principes</vt:lpstr>
      <vt:lpstr>EXEMPLE</vt:lpstr>
      <vt:lpstr>Règles de rédaction</vt:lpstr>
      <vt:lpstr>EXEMPLE</vt:lpstr>
      <vt:lpstr>Pièges et difficulté lors de la rédaction</vt:lpstr>
      <vt:lpstr>Présentation PowerPoint</vt:lpstr>
      <vt:lpstr>Présentation PowerPoint</vt:lpstr>
      <vt:lpstr>Pièges et difficulté lors de la rédaction</vt:lpstr>
      <vt:lpstr>Présentation PowerPoint</vt:lpstr>
      <vt:lpstr>Présentation PowerPoint</vt:lpstr>
      <vt:lpstr>Pièges et difficulté lors de la rédaction</vt:lpstr>
      <vt:lpstr>Présentation PowerPoint</vt:lpstr>
      <vt:lpstr>BANQUE NATIONALE TCS FORMATIFS</vt:lpstr>
      <vt:lpstr>Présentation PowerPoint</vt:lpstr>
      <vt:lpstr>EVOLUTION BANQUE THEIA</vt:lpstr>
      <vt:lpstr>Examen du DES</vt:lpstr>
      <vt:lpstr>Examen du DESC et DES</vt:lpstr>
      <vt:lpstr>Examen 2023 / Campagne collecte QCS 2023</vt:lpstr>
      <vt:lpstr>Campagne collecte QCS 2023 Tuto en 12 2022 </vt:lpstr>
      <vt:lpstr>CHOIX de la PLATEFORME THEIA</vt:lpstr>
      <vt:lpstr>Bilan épreuve QCS 2023</vt:lpstr>
      <vt:lpstr>Bilan épreuve QCS 2023</vt:lpstr>
      <vt:lpstr>Bilan épreuve QCS 2023</vt:lpstr>
      <vt:lpstr>Résultats épreuves QCS 2023</vt:lpstr>
      <vt:lpstr>Bilan épreuve QCS 2023</vt:lpstr>
      <vt:lpstr>Bilan épreuve QCS 2021</vt:lpstr>
      <vt:lpstr>Questions / Propositions pour 2024 …</vt:lpstr>
      <vt:lpstr>Questions / Propositions pour 2023</vt:lpstr>
      <vt:lpstr>Epreuve 2024</vt:lpstr>
      <vt:lpstr>Epreuve 2024</vt:lpstr>
      <vt:lpstr>DEAD LINE THEIA</vt:lpstr>
      <vt:lpstr>Epreuves 2024</vt:lpstr>
      <vt:lpstr>Cours AO 2022 et 2023</vt:lpstr>
      <vt:lpstr>Cours AO 2023</vt:lpstr>
      <vt:lpstr>Cours AO 2024</vt:lpstr>
      <vt:lpstr>CJO</vt:lpstr>
      <vt:lpstr>Bureau</vt:lpstr>
      <vt:lpstr>6eme FORTE Summer School</vt:lpstr>
      <vt:lpstr>6eme FORTE Summer School</vt:lpstr>
      <vt:lpstr>Master Class CJO</vt:lpstr>
      <vt:lpstr>SOFCOT 2023</vt:lpstr>
      <vt:lpstr>SOFCOT 2023</vt:lpstr>
      <vt:lpstr>SOFCOT 2023</vt:lpstr>
      <vt:lpstr>SOFCOT 2023</vt:lpstr>
      <vt:lpstr>SOFCOT 2023</vt:lpstr>
      <vt:lpstr>SOFCOT 2023</vt:lpstr>
      <vt:lpstr>Application CJO</vt:lpstr>
      <vt:lpstr>Application CJO</vt:lpstr>
      <vt:lpstr>Projet Portfolio</vt:lpstr>
      <vt:lpstr>Bourse Voyage 2023</vt:lpstr>
      <vt:lpstr>Bourse Voyage 2023</vt:lpstr>
      <vt:lpstr>Projet : Livre / Fiches en Traumatologie</vt:lpstr>
      <vt:lpstr>Examen DES 2023</vt:lpstr>
      <vt:lpstr>Examen DES 2023</vt:lpstr>
      <vt:lpstr>Examen DES 2023</vt:lpstr>
      <vt:lpstr>Examen DES 2023</vt:lpstr>
      <vt:lpstr>Après 2 ans</vt:lpstr>
      <vt:lpstr>Après 2 ans</vt:lpstr>
      <vt:lpstr>Après 2 ans</vt:lpstr>
      <vt:lpstr>Questions diverses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subject/>
  <dc:creator>Isabelle</dc:creator>
  <cp:keywords/>
  <dc:description/>
  <cp:lastModifiedBy>Microsoft Office User</cp:lastModifiedBy>
  <cp:revision>574</cp:revision>
  <cp:lastPrinted>2018-11-07T20:33:20Z</cp:lastPrinted>
  <dcterms:created xsi:type="dcterms:W3CDTF">2013-12-06T08:34:41Z</dcterms:created>
  <dcterms:modified xsi:type="dcterms:W3CDTF">2023-11-10T19:34:01Z</dcterms:modified>
  <cp:category/>
</cp:coreProperties>
</file>