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notesSlides/notesSlide5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3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4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olors13.xml" ContentType="application/vnd.ms-office.chartcolorstyle+xml"/>
  <Override PartName="/ppt/charts/style13.xml" ContentType="application/vnd.ms-office.chartstyle+xml"/>
  <Override PartName="/ppt/charts/chartEx12.xml" ContentType="application/vnd.ms-office.chartex+xml"/>
  <Override PartName="/ppt/charts/colors12.xml" ContentType="application/vnd.ms-office.chartcolorstyle+xml"/>
  <Override PartName="/ppt/charts/style12.xml" ContentType="application/vnd.ms-office.chartstyle+xml"/>
  <Override PartName="/ppt/charts/chartEx11.xml" ContentType="application/vnd.ms-office.chartex+xml"/>
  <Override PartName="/ppt/charts/colors11.xml" ContentType="application/vnd.ms-office.chartcolorstyle+xml"/>
  <Override PartName="/ppt/charts/style11.xml" ContentType="application/vnd.ms-office.chartstyle+xml"/>
  <Override PartName="/ppt/charts/chartEx10.xml" ContentType="application/vnd.ms-office.chartex+xml"/>
  <Override PartName="/ppt/charts/colors10.xml" ContentType="application/vnd.ms-office.chartcolorstyle+xml"/>
  <Override PartName="/ppt/charts/style10.xml" ContentType="application/vnd.ms-office.chartstyle+xml"/>
  <Override PartName="/ppt/charts/chartEx9.xml" ContentType="application/vnd.ms-office.chartex+xml"/>
  <Override PartName="/ppt/charts/colors9.xml" ContentType="application/vnd.ms-office.chartcolorstyle+xml"/>
  <Override PartName="/ppt/charts/style9.xml" ContentType="application/vnd.ms-office.chartstyle+xml"/>
  <Override PartName="/ppt/charts/chartEx8.xml" ContentType="application/vnd.ms-office.chartex+xml"/>
  <Override PartName="/ppt/charts/colors8.xml" ContentType="application/vnd.ms-office.chartcolorstyle+xml"/>
  <Override PartName="/ppt/charts/style8.xml" ContentType="application/vnd.ms-office.chartstyle+xml"/>
  <Override PartName="/ppt/charts/chartEx7.xml" ContentType="application/vnd.ms-office.chartex+xml"/>
  <Override PartName="/ppt/charts/colors7.xml" ContentType="application/vnd.ms-office.chartcolorstyle+xml"/>
  <Override PartName="/ppt/charts/style7.xml" ContentType="application/vnd.ms-office.chartstyle+xml"/>
  <Override PartName="/ppt/charts/chartEx6.xml" ContentType="application/vnd.ms-office.chartex+xml"/>
  <Override PartName="/ppt/charts/colors6.xml" ContentType="application/vnd.ms-office.chartcolorstyle+xml"/>
  <Override PartName="/ppt/charts/style6.xml" ContentType="application/vnd.ms-office.chartstyle+xml"/>
  <Override PartName="/ppt/charts/chartEx5.xml" ContentType="application/vnd.ms-office.chartex+xml"/>
  <Override PartName="/ppt/charts/colors5.xml" ContentType="application/vnd.ms-office.chartcolorstyle+xml"/>
  <Override PartName="/ppt/charts/style5.xml" ContentType="application/vnd.ms-office.chartstyle+xml"/>
  <Override PartName="/ppt/charts/chartEx4.xml" ContentType="application/vnd.ms-office.chartex+xml"/>
  <Override PartName="/ppt/charts/colors4.xml" ContentType="application/vnd.ms-office.chartcolorstyle+xml"/>
  <Override PartName="/ppt/charts/style4.xml" ContentType="application/vnd.ms-office.chartstyle+xml"/>
  <Override PartName="/ppt/charts/chartEx3.xml" ContentType="application/vnd.ms-office.chartex+xml"/>
  <Override PartName="/ppt/charts/colors3.xml" ContentType="application/vnd.ms-office.chartcolorstyle+xml"/>
  <Override PartName="/ppt/charts/style3.xml" ContentType="application/vnd.ms-office.chartstyle+xml"/>
  <Override PartName="/ppt/charts/chartEx2.xml" ContentType="application/vnd.ms-office.chartex+xml"/>
  <Override PartName="/ppt/charts/colors2.xml" ContentType="application/vnd.ms-office.chartcolorstyle+xml"/>
  <Override PartName="/ppt/charts/style2.xml" ContentType="application/vnd.ms-office.chartstyle+xml"/>
  <Override PartName="/ppt/charts/chartEx1.xml" ContentType="application/vnd.ms-office.chartex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3"/>
  </p:notesMasterIdLst>
  <p:handoutMasterIdLst>
    <p:handoutMasterId r:id="rId104"/>
  </p:handoutMasterIdLst>
  <p:sldIdLst>
    <p:sldId id="259" r:id="rId2"/>
    <p:sldId id="336" r:id="rId3"/>
    <p:sldId id="639" r:id="rId4"/>
    <p:sldId id="742" r:id="rId5"/>
    <p:sldId id="261" r:id="rId6"/>
    <p:sldId id="262" r:id="rId7"/>
    <p:sldId id="598" r:id="rId8"/>
    <p:sldId id="637" r:id="rId9"/>
    <p:sldId id="642" r:id="rId10"/>
    <p:sldId id="641" r:id="rId11"/>
    <p:sldId id="640" r:id="rId12"/>
    <p:sldId id="813" r:id="rId13"/>
    <p:sldId id="814" r:id="rId14"/>
    <p:sldId id="815" r:id="rId15"/>
    <p:sldId id="816" r:id="rId16"/>
    <p:sldId id="660" r:id="rId17"/>
    <p:sldId id="759" r:id="rId18"/>
    <p:sldId id="760" r:id="rId19"/>
    <p:sldId id="817" r:id="rId20"/>
    <p:sldId id="263" r:id="rId21"/>
    <p:sldId id="257" r:id="rId22"/>
    <p:sldId id="267" r:id="rId23"/>
    <p:sldId id="264" r:id="rId24"/>
    <p:sldId id="818" r:id="rId25"/>
    <p:sldId id="819" r:id="rId26"/>
    <p:sldId id="266" r:id="rId27"/>
    <p:sldId id="820" r:id="rId28"/>
    <p:sldId id="600" r:id="rId29"/>
    <p:sldId id="827" r:id="rId30"/>
    <p:sldId id="828" r:id="rId31"/>
    <p:sldId id="829" r:id="rId32"/>
    <p:sldId id="670" r:id="rId33"/>
    <p:sldId id="663" r:id="rId34"/>
    <p:sldId id="830" r:id="rId35"/>
    <p:sldId id="831" r:id="rId36"/>
    <p:sldId id="684" r:id="rId37"/>
    <p:sldId id="661" r:id="rId38"/>
    <p:sldId id="832" r:id="rId39"/>
    <p:sldId id="681" r:id="rId40"/>
    <p:sldId id="664" r:id="rId41"/>
    <p:sldId id="665" r:id="rId42"/>
    <p:sldId id="691" r:id="rId43"/>
    <p:sldId id="666" r:id="rId44"/>
    <p:sldId id="687" r:id="rId45"/>
    <p:sldId id="676" r:id="rId46"/>
    <p:sldId id="833" r:id="rId47"/>
    <p:sldId id="834" r:id="rId48"/>
    <p:sldId id="672" r:id="rId49"/>
    <p:sldId id="671" r:id="rId50"/>
    <p:sldId id="680" r:id="rId51"/>
    <p:sldId id="688" r:id="rId52"/>
    <p:sldId id="690" r:id="rId53"/>
    <p:sldId id="835" r:id="rId54"/>
    <p:sldId id="689" r:id="rId55"/>
    <p:sldId id="692" r:id="rId56"/>
    <p:sldId id="693" r:id="rId57"/>
    <p:sldId id="599" r:id="rId58"/>
    <p:sldId id="787" r:id="rId59"/>
    <p:sldId id="788" r:id="rId60"/>
    <p:sldId id="789" r:id="rId61"/>
    <p:sldId id="790" r:id="rId62"/>
    <p:sldId id="791" r:id="rId63"/>
    <p:sldId id="792" r:id="rId64"/>
    <p:sldId id="821" r:id="rId65"/>
    <p:sldId id="296" r:id="rId66"/>
    <p:sldId id="822" r:id="rId67"/>
    <p:sldId id="785" r:id="rId68"/>
    <p:sldId id="793" r:id="rId69"/>
    <p:sldId id="794" r:id="rId70"/>
    <p:sldId id="795" r:id="rId71"/>
    <p:sldId id="652" r:id="rId72"/>
    <p:sldId id="823" r:id="rId73"/>
    <p:sldId id="258" r:id="rId74"/>
    <p:sldId id="494" r:id="rId75"/>
    <p:sldId id="667" r:id="rId76"/>
    <p:sldId id="808" r:id="rId77"/>
    <p:sldId id="668" r:id="rId78"/>
    <p:sldId id="653" r:id="rId79"/>
    <p:sldId id="807" r:id="rId80"/>
    <p:sldId id="750" r:id="rId81"/>
    <p:sldId id="812" r:id="rId82"/>
    <p:sldId id="806" r:id="rId83"/>
    <p:sldId id="658" r:id="rId84"/>
    <p:sldId id="675" r:id="rId85"/>
    <p:sldId id="755" r:id="rId86"/>
    <p:sldId id="659" r:id="rId87"/>
    <p:sldId id="761" r:id="rId88"/>
    <p:sldId id="498" r:id="rId89"/>
    <p:sldId id="504" r:id="rId90"/>
    <p:sldId id="505" r:id="rId91"/>
    <p:sldId id="506" r:id="rId92"/>
    <p:sldId id="502" r:id="rId93"/>
    <p:sldId id="501" r:id="rId94"/>
    <p:sldId id="655" r:id="rId95"/>
    <p:sldId id="654" r:id="rId96"/>
    <p:sldId id="825" r:id="rId97"/>
    <p:sldId id="492" r:id="rId98"/>
    <p:sldId id="826" r:id="rId99"/>
    <p:sldId id="282" r:id="rId100"/>
    <p:sldId id="824" r:id="rId101"/>
    <p:sldId id="601" r:id="rId102"/>
  </p:sldIdLst>
  <p:sldSz cx="12192000" cy="6858000"/>
  <p:notesSz cx="6858000" cy="9144000"/>
  <p:custDataLst>
    <p:tags r:id="rId105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A3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45" autoAdjust="0"/>
    <p:restoredTop sz="93113" autoAdjust="0"/>
  </p:normalViewPr>
  <p:slideViewPr>
    <p:cSldViewPr>
      <p:cViewPr varScale="1">
        <p:scale>
          <a:sx n="110" d="100"/>
          <a:sy n="110" d="100"/>
        </p:scale>
        <p:origin x="192" y="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3720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ustomXml" Target="../customXml/item3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customXml" Target="../customXml/item4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customXml" Target="../customXml/item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customXml" Target="../customXml/item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hristiangarreaudeloubresse/Documents/CFCOT/EBOT/Bilan%20EBOT_2024%20Franc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/Users/christiangarreaudeloubresse/Documents/CFCOT/EBOT/Bilan%20EBOT_2024%20France.xlsx" TargetMode="External"/></Relationships>
</file>

<file path=ppt/charts/_rels/chartEx10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file:////Users/christiangarreaudeloubresse/Library/Containers/com.microsoft.Excel/Data/Library/Application%20Support/Microsoft/Bilan%20EBOT_2024%20France%202%20(version%201).xlsb" TargetMode="External"/></Relationships>
</file>

<file path=ppt/charts/_rels/chartEx11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file:////Users/christiangarreaudeloubresse/Library/Containers/com.microsoft.Excel/Data/Library/Application%20Support/Microsoft/Bilan%20EBOT_2024%20France%202%20(version%201).xlsb" TargetMode="External"/></Relationships>
</file>

<file path=ppt/charts/_rels/chartEx12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file:////Users/christiangarreaudeloubresse/Library/Containers/com.microsoft.Excel/Data/Library/Application%20Support/Microsoft/Bilan%20EBOT_2024%20France%202%20(version%201).xlsb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file:////Users/christiangarreaudeloubresse/Documents/CFCOT/EBOT/Bilan%20EBOT_2024%20France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file:////Users/christiangarreaudeloubresse/Documents/CFCOT/EBOT/Bilan%20EBOT_2024%20France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file:////Users/christiangarreaudeloubresse/Documents/CFCOT/EBOT/Bilan%20EBOT_2024%20France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/Users/christiangarreaudeloubresse/Documents/CFCOT/EBOT/Bilan%20EBOT_2024%20France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/Users/christiangarreaudeloubresse/Documents/CFCOT/EBOT/Bilan%20EBOT_2024%20France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/Users/christiangarreaudeloubresse/Documents/CFCOT/EBOT/Bilan%20EBOT_2024%20France%202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file:////Users/christiangarreaudeloubresse/Library/Containers/com.microsoft.Excel/Data/Library/Application%20Support/Microsoft/Bilan%20EBOT_2024%20France%202%20(version%201).xlsb" TargetMode="Externa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file:////Users/christiangarreaudeloubresse/Library/Containers/com.microsoft.Excel/Data/Library/Application%20Support/Microsoft/Bilan%20EBOT_2024%20France%202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800" b="1" dirty="0"/>
              <a:t>Résultats</a:t>
            </a:r>
            <a:r>
              <a:rPr lang="fr-FR" sz="2800" b="1" baseline="0" dirty="0"/>
              <a:t> France  / Europe</a:t>
            </a:r>
            <a:endParaRPr lang="fr-FR" sz="280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'2024 Résultats'!$A$291</c:f>
              <c:strCache>
                <c:ptCount val="1"/>
                <c:pt idx="0">
                  <c:v>France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'2024 Résultats'!$B$290:$G$290</c:f>
              <c:strCache>
                <c:ptCount val="6"/>
                <c:pt idx="0">
                  <c:v>Membre sup</c:v>
                </c:pt>
                <c:pt idx="1">
                  <c:v>Membre inferieur</c:v>
                </c:pt>
                <c:pt idx="2">
                  <c:v>Rachis</c:v>
                </c:pt>
                <c:pt idx="3">
                  <c:v>Sciences fondamentales</c:v>
                </c:pt>
                <c:pt idx="4">
                  <c:v>Pédiatrie</c:v>
                </c:pt>
                <c:pt idx="5">
                  <c:v>Note globale</c:v>
                </c:pt>
              </c:strCache>
            </c:strRef>
          </c:cat>
          <c:val>
            <c:numRef>
              <c:f>'2024 Résultats'!$B$291:$G$291</c:f>
              <c:numCache>
                <c:formatCode>General</c:formatCode>
                <c:ptCount val="6"/>
                <c:pt idx="0">
                  <c:v>50</c:v>
                </c:pt>
                <c:pt idx="1">
                  <c:v>37</c:v>
                </c:pt>
                <c:pt idx="2">
                  <c:v>40</c:v>
                </c:pt>
                <c:pt idx="3">
                  <c:v>48</c:v>
                </c:pt>
                <c:pt idx="4">
                  <c:v>40</c:v>
                </c:pt>
                <c:pt idx="5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0E-5840-882E-30F501B817D3}"/>
            </c:ext>
          </c:extLst>
        </c:ser>
        <c:ser>
          <c:idx val="1"/>
          <c:order val="1"/>
          <c:tx>
            <c:strRef>
              <c:f>'2024 Résultats'!$A$292</c:f>
              <c:strCache>
                <c:ptCount val="1"/>
                <c:pt idx="0">
                  <c:v>Europe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'2024 Résultats'!$B$290:$G$290</c:f>
              <c:strCache>
                <c:ptCount val="6"/>
                <c:pt idx="0">
                  <c:v>Membre sup</c:v>
                </c:pt>
                <c:pt idx="1">
                  <c:v>Membre inferieur</c:v>
                </c:pt>
                <c:pt idx="2">
                  <c:v>Rachis</c:v>
                </c:pt>
                <c:pt idx="3">
                  <c:v>Sciences fondamentales</c:v>
                </c:pt>
                <c:pt idx="4">
                  <c:v>Pédiatrie</c:v>
                </c:pt>
                <c:pt idx="5">
                  <c:v>Note globale</c:v>
                </c:pt>
              </c:strCache>
            </c:strRef>
          </c:cat>
          <c:val>
            <c:numRef>
              <c:f>'2024 Résultats'!$B$292:$G$292</c:f>
              <c:numCache>
                <c:formatCode>General</c:formatCode>
                <c:ptCount val="6"/>
                <c:pt idx="0">
                  <c:v>54</c:v>
                </c:pt>
                <c:pt idx="1">
                  <c:v>41</c:v>
                </c:pt>
                <c:pt idx="2">
                  <c:v>43</c:v>
                </c:pt>
                <c:pt idx="3">
                  <c:v>52</c:v>
                </c:pt>
                <c:pt idx="4">
                  <c:v>43</c:v>
                </c:pt>
                <c:pt idx="5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70E-5840-882E-30F501B817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72093343"/>
        <c:axId val="572095055"/>
      </c:barChart>
      <c:catAx>
        <c:axId val="57209334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2095055"/>
        <c:crosses val="autoZero"/>
        <c:auto val="1"/>
        <c:lblAlgn val="ctr"/>
        <c:lblOffset val="100"/>
        <c:noMultiLvlLbl val="0"/>
      </c:catAx>
      <c:valAx>
        <c:axId val="5720950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720933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Richesse totale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richesse totale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0A6-8348-A96C-4A51847125AB}"/>
              </c:ext>
            </c:extLst>
          </c:dPt>
          <c:dPt>
            <c:idx val="1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938-CC45-A5A6-FBE108936E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0A6-8348-A96C-4A51847125A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0A6-8348-A96C-4A51847125AB}"/>
              </c:ext>
            </c:extLst>
          </c:dPt>
          <c:cat>
            <c:strRef>
              <c:f>Feuil1!$A$2:$A$5</c:f>
              <c:strCache>
                <c:ptCount val="2"/>
                <c:pt idx="0">
                  <c:v>épargne</c:v>
                </c:pt>
                <c:pt idx="1">
                  <c:v>compte courant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70246.62</c:v>
                </c:pt>
                <c:pt idx="1">
                  <c:v>177446.51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38-CC45-A5A6-FBE108936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5473947419394596"/>
          <c:y val="0.94095230348769288"/>
          <c:w val="0.34526052580605399"/>
          <c:h val="5.90476965123071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épargne</c:v>
                </c:pt>
              </c:strCache>
            </c:strRef>
          </c:tx>
          <c:dPt>
            <c:idx val="0"/>
            <c:bubble3D val="0"/>
            <c:spPr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1E96-6A4D-B844-27CBF7E5E7F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E96-6A4D-B844-27CBF7E5E7F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D8-E247-8FF1-83390814848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AD8-E247-8FF1-83390814848E}"/>
              </c:ext>
            </c:extLst>
          </c:dPt>
          <c:cat>
            <c:strRef>
              <c:f>Feuil1!$A$2:$A$5</c:f>
              <c:strCache>
                <c:ptCount val="2"/>
                <c:pt idx="0">
                  <c:v>Livret A</c:v>
                </c:pt>
                <c:pt idx="1">
                  <c:v>compte épargne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64894.46</c:v>
                </c:pt>
                <c:pt idx="1">
                  <c:v>5352.16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96-6A4D-B844-27CBF7E5E7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Recettes/dépenses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63332.27</c:v>
                </c:pt>
                <c:pt idx="1">
                  <c:v>15092.84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E2-1445-BC92-085C08DE5000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Colonne2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B6E2-1445-BC92-085C08DE5000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Colonne3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Feuil1!$A$2:$A$5</c:f>
              <c:strCache>
                <c:ptCount val="2"/>
                <c:pt idx="0">
                  <c:v>recettes</c:v>
                </c:pt>
                <c:pt idx="1">
                  <c:v>dépenses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B6E2-1445-BC92-085C08DE50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72869647"/>
        <c:axId val="972871327"/>
        <c:axId val="0"/>
      </c:bar3DChart>
      <c:catAx>
        <c:axId val="9728696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71327"/>
        <c:crosses val="autoZero"/>
        <c:auto val="1"/>
        <c:lblAlgn val="ctr"/>
        <c:lblOffset val="100"/>
        <c:noMultiLvlLbl val="0"/>
      </c:catAx>
      <c:valAx>
        <c:axId val="972871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9728696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Résultats'!$D$5:$D$258</cx:f>
        <cx:lvl ptCount="254" formatCode="@">
          <cx:pt idx="0">31</cx:pt>
          <cx:pt idx="1">25</cx:pt>
          <cx:pt idx="2">43</cx:pt>
          <cx:pt idx="3">41</cx:pt>
          <cx:pt idx="4">36</cx:pt>
          <cx:pt idx="5">35</cx:pt>
          <cx:pt idx="6">30</cx:pt>
          <cx:pt idx="7">36</cx:pt>
          <cx:pt idx="8">50</cx:pt>
          <cx:pt idx="9">39</cx:pt>
          <cx:pt idx="10">49</cx:pt>
          <cx:pt idx="11">50</cx:pt>
          <cx:pt idx="12">55</cx:pt>
          <cx:pt idx="13">37</cx:pt>
          <cx:pt idx="14">40</cx:pt>
          <cx:pt idx="15">38</cx:pt>
          <cx:pt idx="16">27</cx:pt>
          <cx:pt idx="17">35</cx:pt>
          <cx:pt idx="18">29</cx:pt>
          <cx:pt idx="19">28</cx:pt>
          <cx:pt idx="20">45</cx:pt>
          <cx:pt idx="21">53</cx:pt>
          <cx:pt idx="22">32</cx:pt>
          <cx:pt idx="23">38</cx:pt>
          <cx:pt idx="24">30</cx:pt>
          <cx:pt idx="25">31</cx:pt>
          <cx:pt idx="26">31</cx:pt>
          <cx:pt idx="27">42</cx:pt>
          <cx:pt idx="28">44</cx:pt>
          <cx:pt idx="29">54</cx:pt>
          <cx:pt idx="30">52</cx:pt>
          <cx:pt idx="31">55</cx:pt>
          <cx:pt idx="32">55</cx:pt>
          <cx:pt idx="33">51</cx:pt>
          <cx:pt idx="34">44</cx:pt>
          <cx:pt idx="35">57</cx:pt>
          <cx:pt idx="36">52</cx:pt>
          <cx:pt idx="37">31</cx:pt>
          <cx:pt idx="38">50</cx:pt>
          <cx:pt idx="39">64</cx:pt>
          <cx:pt idx="40">63</cx:pt>
          <cx:pt idx="41">44</cx:pt>
          <cx:pt idx="42">48</cx:pt>
          <cx:pt idx="43">50</cx:pt>
          <cx:pt idx="44">62</cx:pt>
          <cx:pt idx="45">46</cx:pt>
          <cx:pt idx="46">44</cx:pt>
          <cx:pt idx="47">46</cx:pt>
          <cx:pt idx="48">46</cx:pt>
          <cx:pt idx="49">64</cx:pt>
          <cx:pt idx="50">63</cx:pt>
          <cx:pt idx="51">64</cx:pt>
          <cx:pt idx="52">59</cx:pt>
          <cx:pt idx="53">63</cx:pt>
          <cx:pt idx="54">44</cx:pt>
          <cx:pt idx="55">34</cx:pt>
          <cx:pt idx="56">46</cx:pt>
          <cx:pt idx="57">43</cx:pt>
          <cx:pt idx="58">36</cx:pt>
          <cx:pt idx="59">50</cx:pt>
          <cx:pt idx="60">50</cx:pt>
          <cx:pt idx="61">61</cx:pt>
          <cx:pt idx="62">45</cx:pt>
          <cx:pt idx="63">50</cx:pt>
          <cx:pt idx="64">42</cx:pt>
          <cx:pt idx="65">45</cx:pt>
          <cx:pt idx="66">36</cx:pt>
          <cx:pt idx="67">40</cx:pt>
          <cx:pt idx="68">29</cx:pt>
          <cx:pt idx="69">51</cx:pt>
          <cx:pt idx="70">53</cx:pt>
          <cx:pt idx="71">49</cx:pt>
          <cx:pt idx="72">54</cx:pt>
          <cx:pt idx="73">38</cx:pt>
          <cx:pt idx="74">50</cx:pt>
          <cx:pt idx="75">52</cx:pt>
          <cx:pt idx="76">51</cx:pt>
          <cx:pt idx="77">30</cx:pt>
          <cx:pt idx="78">8</cx:pt>
          <cx:pt idx="79">43</cx:pt>
          <cx:pt idx="80">66</cx:pt>
          <cx:pt idx="81">49</cx:pt>
          <cx:pt idx="82">65</cx:pt>
          <cx:pt idx="83">64</cx:pt>
          <cx:pt idx="84">67</cx:pt>
          <cx:pt idx="85">18</cx:pt>
          <cx:pt idx="86">40</cx:pt>
          <cx:pt idx="87">65</cx:pt>
          <cx:pt idx="88">42</cx:pt>
          <cx:pt idx="89">44</cx:pt>
          <cx:pt idx="90">45</cx:pt>
          <cx:pt idx="91">48</cx:pt>
          <cx:pt idx="92">15</cx:pt>
          <cx:pt idx="93">4</cx:pt>
          <cx:pt idx="94">49</cx:pt>
          <cx:pt idx="95">35</cx:pt>
          <cx:pt idx="96">25</cx:pt>
          <cx:pt idx="97">46</cx:pt>
          <cx:pt idx="98">60</cx:pt>
          <cx:pt idx="99">29</cx:pt>
          <cx:pt idx="100">51</cx:pt>
          <cx:pt idx="101">50</cx:pt>
          <cx:pt idx="102">56</cx:pt>
          <cx:pt idx="103">47</cx:pt>
          <cx:pt idx="104">46</cx:pt>
          <cx:pt idx="105">39</cx:pt>
          <cx:pt idx="106">40</cx:pt>
          <cx:pt idx="107">47</cx:pt>
          <cx:pt idx="108">38</cx:pt>
          <cx:pt idx="109">40</cx:pt>
          <cx:pt idx="110">28</cx:pt>
          <cx:pt idx="111">39</cx:pt>
          <cx:pt idx="112">40</cx:pt>
          <cx:pt idx="113">41</cx:pt>
          <cx:pt idx="114">32</cx:pt>
          <cx:pt idx="115">29</cx:pt>
          <cx:pt idx="116">40</cx:pt>
          <cx:pt idx="117">40</cx:pt>
          <cx:pt idx="118">36</cx:pt>
          <cx:pt idx="119">40</cx:pt>
          <cx:pt idx="120">56</cx:pt>
          <cx:pt idx="121">48</cx:pt>
          <cx:pt idx="122">29</cx:pt>
          <cx:pt idx="123">38</cx:pt>
          <cx:pt idx="124">37</cx:pt>
          <cx:pt idx="125">45</cx:pt>
          <cx:pt idx="126">56</cx:pt>
          <cx:pt idx="127">51</cx:pt>
          <cx:pt idx="128">27</cx:pt>
          <cx:pt idx="129">48</cx:pt>
          <cx:pt idx="130">20</cx:pt>
          <cx:pt idx="131">54</cx:pt>
          <cx:pt idx="132">50</cx:pt>
          <cx:pt idx="133">47</cx:pt>
          <cx:pt idx="134">33</cx:pt>
          <cx:pt idx="135">41</cx:pt>
          <cx:pt idx="136">40</cx:pt>
          <cx:pt idx="137">49</cx:pt>
          <cx:pt idx="138">32</cx:pt>
          <cx:pt idx="139">36</cx:pt>
          <cx:pt idx="140">41</cx:pt>
          <cx:pt idx="141">42</cx:pt>
          <cx:pt idx="142">48</cx:pt>
          <cx:pt idx="143">41</cx:pt>
          <cx:pt idx="144">51</cx:pt>
          <cx:pt idx="145">46</cx:pt>
          <cx:pt idx="146">42</cx:pt>
          <cx:pt idx="147">47</cx:pt>
          <cx:pt idx="148">47</cx:pt>
          <cx:pt idx="149">39</cx:pt>
          <cx:pt idx="150">53</cx:pt>
          <cx:pt idx="151">53</cx:pt>
          <cx:pt idx="152">56</cx:pt>
          <cx:pt idx="153">46</cx:pt>
          <cx:pt idx="154">40</cx:pt>
          <cx:pt idx="155">52</cx:pt>
          <cx:pt idx="156">36</cx:pt>
          <cx:pt idx="157">70</cx:pt>
          <cx:pt idx="158">46</cx:pt>
          <cx:pt idx="159">45</cx:pt>
          <cx:pt idx="160">46</cx:pt>
          <cx:pt idx="161">47</cx:pt>
          <cx:pt idx="162">57</cx:pt>
          <cx:pt idx="163">43</cx:pt>
          <cx:pt idx="164">54</cx:pt>
          <cx:pt idx="165">14</cx:pt>
          <cx:pt idx="166">37</cx:pt>
          <cx:pt idx="167">30</cx:pt>
          <cx:pt idx="168">49</cx:pt>
          <cx:pt idx="169">23</cx:pt>
          <cx:pt idx="170">30</cx:pt>
          <cx:pt idx="171">32</cx:pt>
          <cx:pt idx="172">28</cx:pt>
          <cx:pt idx="173">37</cx:pt>
          <cx:pt idx="174">32</cx:pt>
          <cx:pt idx="175">58</cx:pt>
          <cx:pt idx="176">55</cx:pt>
          <cx:pt idx="177">25</cx:pt>
          <cx:pt idx="178">7</cx:pt>
          <cx:pt idx="179">55</cx:pt>
          <cx:pt idx="180">50</cx:pt>
          <cx:pt idx="181">35</cx:pt>
          <cx:pt idx="182">49</cx:pt>
          <cx:pt idx="183">7</cx:pt>
          <cx:pt idx="184">24</cx:pt>
          <cx:pt idx="185">9</cx:pt>
          <cx:pt idx="186">59</cx:pt>
          <cx:pt idx="187">62</cx:pt>
          <cx:pt idx="188">35</cx:pt>
          <cx:pt idx="189">16</cx:pt>
          <cx:pt idx="190">43</cx:pt>
          <cx:pt idx="191">46</cx:pt>
          <cx:pt idx="192">59</cx:pt>
          <cx:pt idx="193">27</cx:pt>
          <cx:pt idx="194">41</cx:pt>
          <cx:pt idx="195">58</cx:pt>
          <cx:pt idx="196">23</cx:pt>
          <cx:pt idx="197">40</cx:pt>
          <cx:pt idx="198">52</cx:pt>
          <cx:pt idx="199">61</cx:pt>
          <cx:pt idx="200">51</cx:pt>
          <cx:pt idx="201">60</cx:pt>
          <cx:pt idx="202">33</cx:pt>
          <cx:pt idx="203">37</cx:pt>
          <cx:pt idx="204">52</cx:pt>
          <cx:pt idx="205">42</cx:pt>
          <cx:pt idx="206">61</cx:pt>
          <cx:pt idx="207">66</cx:pt>
          <cx:pt idx="208">60</cx:pt>
          <cx:pt idx="209">13</cx:pt>
          <cx:pt idx="210">63</cx:pt>
          <cx:pt idx="211">27</cx:pt>
          <cx:pt idx="212">53</cx:pt>
          <cx:pt idx="213">63</cx:pt>
          <cx:pt idx="214">37</cx:pt>
          <cx:pt idx="215">61</cx:pt>
          <cx:pt idx="216">66</cx:pt>
          <cx:pt idx="217">60</cx:pt>
          <cx:pt idx="218">62</cx:pt>
          <cx:pt idx="219">62</cx:pt>
          <cx:pt idx="220">41</cx:pt>
          <cx:pt idx="221">40</cx:pt>
          <cx:pt idx="222">39</cx:pt>
          <cx:pt idx="223">57</cx:pt>
          <cx:pt idx="224">55</cx:pt>
          <cx:pt idx="225">45</cx:pt>
          <cx:pt idx="226">46</cx:pt>
          <cx:pt idx="227">33</cx:pt>
          <cx:pt idx="228">39</cx:pt>
          <cx:pt idx="229">39</cx:pt>
          <cx:pt idx="230">40</cx:pt>
          <cx:pt idx="231">35</cx:pt>
          <cx:pt idx="232">37</cx:pt>
          <cx:pt idx="233">47</cx:pt>
          <cx:pt idx="234">39</cx:pt>
          <cx:pt idx="235">55</cx:pt>
          <cx:pt idx="236">37</cx:pt>
          <cx:pt idx="237">46</cx:pt>
          <cx:pt idx="238">36</cx:pt>
          <cx:pt idx="239">23</cx:pt>
          <cx:pt idx="240">60</cx:pt>
          <cx:pt idx="241">60</cx:pt>
          <cx:pt idx="242">42</cx:pt>
          <cx:pt idx="243">50</cx:pt>
          <cx:pt idx="244">52</cx:pt>
          <cx:pt idx="245">45</cx:pt>
          <cx:pt idx="246">61</cx:pt>
          <cx:pt idx="247">54</cx:pt>
          <cx:pt idx="248">30</cx:pt>
          <cx:pt idx="249">54</cx:pt>
          <cx:pt idx="250">41</cx:pt>
          <cx:pt idx="251">39</cx:pt>
          <cx:pt idx="252">15</cx:pt>
          <cx:pt idx="253">29</cx:pt>
        </cx:lvl>
      </cx:numDim>
    </cx:data>
  </cx:chartData>
  <cx:chart>
    <cx:title pos="t" align="ctr" overlay="0">
      <cx:tx>
        <cx:txData>
          <cx:v>Note Globale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Note Globale</a:t>
          </a:r>
        </a:p>
      </cx:txPr>
    </cx:title>
    <cx:plotArea>
      <cx:plotAreaRegion>
        <cx:series layoutId="clusteredColumn" uniqueId="{9FA4D210-60A7-1C41-B4BD-338DF0BB084E}" formatIdx="0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1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Résultats'!$E$24:$E$106</cx:f>
        <cx:lvl ptCount="83" formatCode="Standard">
          <cx:pt idx="0">1</cx:pt>
          <cx:pt idx="1">3</cx:pt>
          <cx:pt idx="3">6</cx:pt>
          <cx:pt idx="6">4</cx:pt>
          <cx:pt idx="7">7</cx:pt>
          <cx:pt idx="8">6</cx:pt>
          <cx:pt idx="9">3</cx:pt>
          <cx:pt idx="10">5</cx:pt>
          <cx:pt idx="11">8</cx:pt>
          <cx:pt idx="12">9</cx:pt>
          <cx:pt idx="13">6</cx:pt>
          <cx:pt idx="14">4</cx:pt>
          <cx:pt idx="15">4</cx:pt>
          <cx:pt idx="16">6</cx:pt>
          <cx:pt idx="17">9</cx:pt>
          <cx:pt idx="19">5</cx:pt>
          <cx:pt idx="20">4</cx:pt>
          <cx:pt idx="21">8</cx:pt>
          <cx:pt idx="22">4</cx:pt>
          <cx:pt idx="23">7</cx:pt>
          <cx:pt idx="24">12</cx:pt>
          <cx:pt idx="25">7</cx:pt>
          <cx:pt idx="26">7</cx:pt>
          <cx:pt idx="27">8</cx:pt>
          <cx:pt idx="28">8</cx:pt>
          <cx:pt idx="29">9</cx:pt>
          <cx:pt idx="30">7</cx:pt>
          <cx:pt idx="31">8</cx:pt>
          <cx:pt idx="32">9</cx:pt>
          <cx:pt idx="34">7</cx:pt>
          <cx:pt idx="35">8</cx:pt>
          <cx:pt idx="36">11</cx:pt>
          <cx:pt idx="37">11</cx:pt>
          <cx:pt idx="38">10</cx:pt>
          <cx:pt idx="39">12</cx:pt>
          <cx:pt idx="40">9</cx:pt>
          <cx:pt idx="42">9</cx:pt>
          <cx:pt idx="43">9</cx:pt>
          <cx:pt idx="44">10</cx:pt>
          <cx:pt idx="45">7</cx:pt>
          <cx:pt idx="46">9</cx:pt>
          <cx:pt idx="47">8</cx:pt>
          <cx:pt idx="48">5</cx:pt>
          <cx:pt idx="49">7</cx:pt>
          <cx:pt idx="50">7</cx:pt>
          <cx:pt idx="51">7</cx:pt>
          <cx:pt idx="52">12</cx:pt>
          <cx:pt idx="53">10</cx:pt>
          <cx:pt idx="54">12</cx:pt>
          <cx:pt idx="55">11</cx:pt>
          <cx:pt idx="56">12</cx:pt>
          <cx:pt idx="57">8</cx:pt>
          <cx:pt idx="58">10</cx:pt>
          <cx:pt idx="59">8</cx:pt>
          <cx:pt idx="60">13</cx:pt>
          <cx:pt idx="61">14</cx:pt>
          <cx:pt idx="62">12</cx:pt>
          <cx:pt idx="63">12</cx:pt>
          <cx:pt idx="64">12</cx:pt>
          <cx:pt idx="65">15</cx:pt>
          <cx:pt idx="66">11</cx:pt>
          <cx:pt idx="68">16</cx:pt>
          <cx:pt idx="70">16</cx:pt>
          <cx:pt idx="71">15</cx:pt>
          <cx:pt idx="73">11</cx:pt>
          <cx:pt idx="74">6</cx:pt>
          <cx:pt idx="75">8</cx:pt>
          <cx:pt idx="76">11</cx:pt>
          <cx:pt idx="77">14</cx:pt>
          <cx:pt idx="78">7</cx:pt>
          <cx:pt idx="79">4</cx:pt>
          <cx:pt idx="80">12</cx:pt>
          <cx:pt idx="81">13</cx:pt>
        </cx:lvl>
      </cx:numDim>
    </cx:data>
  </cx:chartData>
  <cx:chart>
    <cx:title pos="t" align="ctr" overlay="0">
      <cx:tx>
        <cx:txData>
          <cx:v>Membre Sup Phase Socle 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Membre Sup Phase Socle </a:t>
          </a:r>
        </a:p>
      </cx:txPr>
    </cx:title>
    <cx:plotArea>
      <cx:plotAreaRegion>
        <cx:series layoutId="clusteredColumn" uniqueId="{045729CB-C723-DD4B-8FB6-659EC34FE5AA}" formatIdx="0">
          <cx:spPr>
            <a:solidFill>
              <a:srgbClr val="92D05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1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Résultats'!$V$84:$V$165</cx:f>
        <cx:lvl ptCount="82" formatCode="Standard">
          <cx:pt idx="0">2</cx:pt>
          <cx:pt idx="1">4</cx:pt>
          <cx:pt idx="3">5</cx:pt>
          <cx:pt idx="6">7</cx:pt>
          <cx:pt idx="7">3</cx:pt>
          <cx:pt idx="8">4</cx:pt>
          <cx:pt idx="9">9</cx:pt>
          <cx:pt idx="10">5</cx:pt>
          <cx:pt idx="11">6</cx:pt>
          <cx:pt idx="12">6</cx:pt>
          <cx:pt idx="13">3</cx:pt>
          <cx:pt idx="14">8</cx:pt>
          <cx:pt idx="15">2</cx:pt>
          <cx:pt idx="16">6</cx:pt>
          <cx:pt idx="17">3</cx:pt>
          <cx:pt idx="19">5</cx:pt>
          <cx:pt idx="20">7</cx:pt>
          <cx:pt idx="21">7</cx:pt>
          <cx:pt idx="22">8</cx:pt>
          <cx:pt idx="23">7</cx:pt>
          <cx:pt idx="24">6</cx:pt>
          <cx:pt idx="25">6</cx:pt>
          <cx:pt idx="26">6</cx:pt>
          <cx:pt idx="27">6</cx:pt>
          <cx:pt idx="28">6</cx:pt>
          <cx:pt idx="29">8</cx:pt>
          <cx:pt idx="30">7</cx:pt>
          <cx:pt idx="31">6</cx:pt>
          <cx:pt idx="32">8</cx:pt>
          <cx:pt idx="34">12</cx:pt>
          <cx:pt idx="35">13</cx:pt>
          <cx:pt idx="36">6</cx:pt>
          <cx:pt idx="37">7</cx:pt>
          <cx:pt idx="38">5</cx:pt>
          <cx:pt idx="39">6</cx:pt>
          <cx:pt idx="40">5</cx:pt>
          <cx:pt idx="42">8</cx:pt>
          <cx:pt idx="43">9</cx:pt>
          <cx:pt idx="44">8</cx:pt>
          <cx:pt idx="45">4</cx:pt>
          <cx:pt idx="46">7</cx:pt>
          <cx:pt idx="47">12</cx:pt>
          <cx:pt idx="48">4</cx:pt>
          <cx:pt idx="49">4</cx:pt>
          <cx:pt idx="50">4</cx:pt>
          <cx:pt idx="51">12</cx:pt>
          <cx:pt idx="52">12</cx:pt>
          <cx:pt idx="53">10</cx:pt>
          <cx:pt idx="54">9</cx:pt>
          <cx:pt idx="55">12</cx:pt>
          <cx:pt idx="56">12</cx:pt>
          <cx:pt idx="57">12</cx:pt>
          <cx:pt idx="58">9</cx:pt>
          <cx:pt idx="59">5</cx:pt>
          <cx:pt idx="60">7</cx:pt>
          <cx:pt idx="61">7</cx:pt>
          <cx:pt idx="62">6</cx:pt>
          <cx:pt idx="63">7</cx:pt>
          <cx:pt idx="64">10</cx:pt>
          <cx:pt idx="65">7</cx:pt>
          <cx:pt idx="66">11</cx:pt>
          <cx:pt idx="68">9</cx:pt>
          <cx:pt idx="70">10</cx:pt>
          <cx:pt idx="71">13</cx:pt>
          <cx:pt idx="73">6</cx:pt>
          <cx:pt idx="74">6</cx:pt>
          <cx:pt idx="75">7</cx:pt>
          <cx:pt idx="76">6</cx:pt>
          <cx:pt idx="77">9</cx:pt>
          <cx:pt idx="78">4</cx:pt>
          <cx:pt idx="79">3</cx:pt>
          <cx:pt idx="80">10</cx:pt>
          <cx:pt idx="81">9</cx:pt>
        </cx:lvl>
      </cx:numDim>
    </cx:data>
  </cx:chartData>
  <cx:chart>
    <cx:title pos="t" align="ctr" overlay="0">
      <cx:tx>
        <cx:txData>
          <cx:v>Membre inférieur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Membre inférieur</a:t>
          </a:r>
        </a:p>
      </cx:txPr>
    </cx:title>
    <cx:plotArea>
      <cx:plotAreaRegion>
        <cx:series layoutId="clusteredColumn" uniqueId="{26BB4D80-9151-2E49-B7E8-0296BC388DBB}" formatIdx="0">
          <cx:spPr>
            <a:solidFill>
              <a:srgbClr val="00B05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1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Résultats'!$X$84:$X$165</cx:f>
        <cx:lvl ptCount="82" formatCode="Standard">
          <cx:pt idx="0">4</cx:pt>
          <cx:pt idx="1">4</cx:pt>
          <cx:pt idx="3">2</cx:pt>
          <cx:pt idx="6">6</cx:pt>
          <cx:pt idx="7">5</cx:pt>
          <cx:pt idx="8">4</cx:pt>
          <cx:pt idx="9">4</cx:pt>
          <cx:pt idx="10">7</cx:pt>
          <cx:pt idx="11">2</cx:pt>
          <cx:pt idx="12">7</cx:pt>
          <cx:pt idx="13">7</cx:pt>
          <cx:pt idx="14">5</cx:pt>
          <cx:pt idx="15">7</cx:pt>
          <cx:pt idx="16">5</cx:pt>
          <cx:pt idx="17">5</cx:pt>
          <cx:pt idx="19">9</cx:pt>
          <cx:pt idx="20">11</cx:pt>
          <cx:pt idx="21">6</cx:pt>
          <cx:pt idx="22">11</cx:pt>
          <cx:pt idx="23">7</cx:pt>
          <cx:pt idx="24">8</cx:pt>
          <cx:pt idx="25">6</cx:pt>
          <cx:pt idx="26">7</cx:pt>
          <cx:pt idx="27">8</cx:pt>
          <cx:pt idx="28">9</cx:pt>
          <cx:pt idx="29">7</cx:pt>
          <cx:pt idx="30">11</cx:pt>
          <cx:pt idx="31">10</cx:pt>
          <cx:pt idx="32">6</cx:pt>
          <cx:pt idx="34">8</cx:pt>
          <cx:pt idx="35">6</cx:pt>
          <cx:pt idx="36">6</cx:pt>
          <cx:pt idx="37">9</cx:pt>
          <cx:pt idx="38">9</cx:pt>
          <cx:pt idx="39">9</cx:pt>
          <cx:pt idx="40">9</cx:pt>
          <cx:pt idx="42">6</cx:pt>
          <cx:pt idx="43">9</cx:pt>
          <cx:pt idx="44">8</cx:pt>
          <cx:pt idx="45">13</cx:pt>
          <cx:pt idx="46">10</cx:pt>
          <cx:pt idx="47">10</cx:pt>
          <cx:pt idx="48">14</cx:pt>
          <cx:pt idx="49">14</cx:pt>
          <cx:pt idx="50">13</cx:pt>
          <cx:pt idx="51">12</cx:pt>
          <cx:pt idx="52">5</cx:pt>
          <cx:pt idx="53">7</cx:pt>
          <cx:pt idx="54">7</cx:pt>
          <cx:pt idx="55">5</cx:pt>
          <cx:pt idx="56">6</cx:pt>
          <cx:pt idx="57">8</cx:pt>
          <cx:pt idx="58">8</cx:pt>
          <cx:pt idx="59">11</cx:pt>
          <cx:pt idx="60">11</cx:pt>
          <cx:pt idx="61">11</cx:pt>
          <cx:pt idx="62">6</cx:pt>
          <cx:pt idx="63">16</cx:pt>
          <cx:pt idx="64">11</cx:pt>
          <cx:pt idx="65">12</cx:pt>
          <cx:pt idx="66">11</cx:pt>
          <cx:pt idx="68">12</cx:pt>
          <cx:pt idx="70">12</cx:pt>
          <cx:pt idx="71">12</cx:pt>
          <cx:pt idx="73">6</cx:pt>
          <cx:pt idx="74">7</cx:pt>
          <cx:pt idx="75">9</cx:pt>
          <cx:pt idx="76">10</cx:pt>
          <cx:pt idx="77">12</cx:pt>
          <cx:pt idx="78">8</cx:pt>
          <cx:pt idx="79">5</cx:pt>
          <cx:pt idx="80">13</cx:pt>
          <cx:pt idx="81">13</cx:pt>
        </cx:lvl>
      </cx:numDim>
    </cx:data>
  </cx:chartData>
  <cx:chart>
    <cx:title pos="t" align="ctr" overlay="0">
      <cx:tx>
        <cx:txData>
          <cx:v>Rachis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Rachis</a:t>
          </a:r>
        </a:p>
      </cx:txPr>
    </cx:title>
    <cx:plotArea>
      <cx:plotAreaRegion>
        <cx:series layoutId="clusteredColumn" uniqueId="{D3FB5F76-03DD-7249-A63D-C0FA02172966}" formatIdx="0">
          <cx:spPr>
            <a:solidFill>
              <a:srgbClr val="7030A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Résultats'!$E$5:$E$258</cx:f>
        <cx:lvl ptCount="254" formatCode="0">
          <cx:pt idx="0">9</cx:pt>
          <cx:pt idx="1">6</cx:pt>
          <cx:pt idx="2">9</cx:pt>
          <cx:pt idx="3">8</cx:pt>
          <cx:pt idx="4">4</cx:pt>
          <cx:pt idx="5">5</cx:pt>
          <cx:pt idx="6">3</cx:pt>
          <cx:pt idx="7">6</cx:pt>
          <cx:pt idx="8">12</cx:pt>
          <cx:pt idx="9">9</cx:pt>
          <cx:pt idx="10">11</cx:pt>
          <cx:pt idx="11">14</cx:pt>
          <cx:pt idx="12">10</cx:pt>
          <cx:pt idx="13">12</cx:pt>
          <cx:pt idx="14">7</cx:pt>
          <cx:pt idx="15">9</cx:pt>
          <cx:pt idx="16">2</cx:pt>
          <cx:pt idx="17">8</cx:pt>
          <cx:pt idx="18">4</cx:pt>
          <cx:pt idx="19">4</cx:pt>
          <cx:pt idx="20">12</cx:pt>
          <cx:pt idx="21">10</cx:pt>
          <cx:pt idx="22">4</cx:pt>
          <cx:pt idx="23">8</cx:pt>
          <cx:pt idx="24">5</cx:pt>
          <cx:pt idx="25">6</cx:pt>
          <cx:pt idx="26">7</cx:pt>
          <cx:pt idx="27">7</cx:pt>
          <cx:pt idx="28">11</cx:pt>
          <cx:pt idx="29">15</cx:pt>
          <cx:pt idx="30">15</cx:pt>
          <cx:pt idx="31">11</cx:pt>
          <cx:pt idx="32">12</cx:pt>
          <cx:pt idx="33">11</cx:pt>
          <cx:pt idx="34">9</cx:pt>
          <cx:pt idx="35">12</cx:pt>
          <cx:pt idx="36">11</cx:pt>
          <cx:pt idx="37">8</cx:pt>
          <cx:pt idx="38">11</cx:pt>
          <cx:pt idx="39">18</cx:pt>
          <cx:pt idx="40">18</cx:pt>
          <cx:pt idx="41">12</cx:pt>
          <cx:pt idx="42">10</cx:pt>
          <cx:pt idx="43">13</cx:pt>
          <cx:pt idx="44">13</cx:pt>
          <cx:pt idx="45">5</cx:pt>
          <cx:pt idx="46">11</cx:pt>
          <cx:pt idx="47">7</cx:pt>
          <cx:pt idx="48">7</cx:pt>
          <cx:pt idx="49">13</cx:pt>
          <cx:pt idx="50">13</cx:pt>
          <cx:pt idx="51">13</cx:pt>
          <cx:pt idx="52">12</cx:pt>
          <cx:pt idx="53">13</cx:pt>
          <cx:pt idx="54">7</cx:pt>
          <cx:pt idx="55">7</cx:pt>
          <cx:pt idx="56">10</cx:pt>
          <cx:pt idx="57">7</cx:pt>
          <cx:pt idx="58">8</cx:pt>
          <cx:pt idx="59">8</cx:pt>
          <cx:pt idx="60">9</cx:pt>
          <cx:pt idx="61">11</cx:pt>
          <cx:pt idx="62">7</cx:pt>
          <cx:pt idx="63">11</cx:pt>
          <cx:pt idx="64">9</cx:pt>
          <cx:pt idx="65">8</cx:pt>
          <cx:pt idx="66">7</cx:pt>
          <cx:pt idx="67">8</cx:pt>
          <cx:pt idx="68">7</cx:pt>
          <cx:pt idx="69">9</cx:pt>
          <cx:pt idx="70">13</cx:pt>
          <cx:pt idx="71">8</cx:pt>
          <cx:pt idx="72">12</cx:pt>
          <cx:pt idx="73">10</cx:pt>
          <cx:pt idx="74">12</cx:pt>
          <cx:pt idx="75">10</cx:pt>
          <cx:pt idx="76">9</cx:pt>
          <cx:pt idx="77">6</cx:pt>
          <cx:pt idx="78">1</cx:pt>
          <cx:pt idx="79">8</cx:pt>
          <cx:pt idx="80">16</cx:pt>
          <cx:pt idx="81">11</cx:pt>
          <cx:pt idx="82">16</cx:pt>
          <cx:pt idx="83">16</cx:pt>
          <cx:pt idx="84">15</cx:pt>
          <cx:pt idx="85">2</cx:pt>
          <cx:pt idx="86">10</cx:pt>
          <cx:pt idx="87">16</cx:pt>
          <cx:pt idx="88">9</cx:pt>
          <cx:pt idx="89">9</cx:pt>
          <cx:pt idx="90">13</cx:pt>
          <cx:pt idx="91">14</cx:pt>
          <cx:pt idx="92">1</cx:pt>
          <cx:pt idx="93">0</cx:pt>
          <cx:pt idx="94">13</cx:pt>
          <cx:pt idx="95">4</cx:pt>
          <cx:pt idx="96">3</cx:pt>
          <cx:pt idx="97">7</cx:pt>
          <cx:pt idx="98">14</cx:pt>
          <cx:pt idx="99">6</cx:pt>
          <cx:pt idx="100">10</cx:pt>
          <cx:pt idx="101">12</cx:pt>
          <cx:pt idx="102">8</cx:pt>
          <cx:pt idx="103">11</cx:pt>
          <cx:pt idx="104">12</cx:pt>
          <cx:pt idx="105">7</cx:pt>
          <cx:pt idx="106">11</cx:pt>
          <cx:pt idx="107">12</cx:pt>
          <cx:pt idx="108">8</cx:pt>
          <cx:pt idx="109">11</cx:pt>
          <cx:pt idx="110">5</cx:pt>
          <cx:pt idx="111">8</cx:pt>
          <cx:pt idx="112">10</cx:pt>
          <cx:pt idx="113">9</cx:pt>
          <cx:pt idx="114">4</cx:pt>
          <cx:pt idx="115">7</cx:pt>
          <cx:pt idx="116">10</cx:pt>
          <cx:pt idx="117">12</cx:pt>
          <cx:pt idx="118">8</cx:pt>
          <cx:pt idx="119">8</cx:pt>
          <cx:pt idx="120">13</cx:pt>
          <cx:pt idx="121">14</cx:pt>
          <cx:pt idx="122">6</cx:pt>
          <cx:pt idx="123">7</cx:pt>
          <cx:pt idx="124">7</cx:pt>
          <cx:pt idx="125">12</cx:pt>
          <cx:pt idx="126">13</cx:pt>
          <cx:pt idx="127">13</cx:pt>
          <cx:pt idx="128">4</cx:pt>
          <cx:pt idx="129">7</cx:pt>
          <cx:pt idx="130">3</cx:pt>
          <cx:pt idx="131">12</cx:pt>
          <cx:pt idx="132">10</cx:pt>
          <cx:pt idx="133">11</cx:pt>
          <cx:pt idx="134">9</cx:pt>
          <cx:pt idx="135">12</cx:pt>
          <cx:pt idx="136">9</cx:pt>
          <cx:pt idx="137">10</cx:pt>
          <cx:pt idx="138">6</cx:pt>
          <cx:pt idx="139">6</cx:pt>
          <cx:pt idx="140">13</cx:pt>
          <cx:pt idx="141">10</cx:pt>
          <cx:pt idx="142">10</cx:pt>
          <cx:pt idx="143">9</cx:pt>
          <cx:pt idx="144">13</cx:pt>
          <cx:pt idx="145">10</cx:pt>
          <cx:pt idx="146">11</cx:pt>
          <cx:pt idx="147">13</cx:pt>
          <cx:pt idx="148">8</cx:pt>
          <cx:pt idx="149">9</cx:pt>
          <cx:pt idx="150">11</cx:pt>
          <cx:pt idx="151">11</cx:pt>
          <cx:pt idx="152">13</cx:pt>
          <cx:pt idx="153">11</cx:pt>
          <cx:pt idx="154">13</cx:pt>
          <cx:pt idx="155">12</cx:pt>
          <cx:pt idx="156">12</cx:pt>
          <cx:pt idx="157">19</cx:pt>
          <cx:pt idx="158">12</cx:pt>
          <cx:pt idx="159">8</cx:pt>
          <cx:pt idx="160">12</cx:pt>
          <cx:pt idx="161">11</cx:pt>
          <cx:pt idx="162">14</cx:pt>
          <cx:pt idx="163">9</cx:pt>
          <cx:pt idx="164">15</cx:pt>
          <cx:pt idx="165">6</cx:pt>
          <cx:pt idx="166">7</cx:pt>
          <cx:pt idx="167">6</cx:pt>
          <cx:pt idx="168">14</cx:pt>
          <cx:pt idx="169">5</cx:pt>
          <cx:pt idx="170">8</cx:pt>
          <cx:pt idx="171">5</cx:pt>
          <cx:pt idx="172">7</cx:pt>
          <cx:pt idx="173">11</cx:pt>
          <cx:pt idx="174">7</cx:pt>
          <cx:pt idx="175">16</cx:pt>
          <cx:pt idx="176">15</cx:pt>
          <cx:pt idx="177">6</cx:pt>
          <cx:pt idx="178">0</cx:pt>
          <cx:pt idx="179">11</cx:pt>
          <cx:pt idx="180">14</cx:pt>
          <cx:pt idx="181">8</cx:pt>
          <cx:pt idx="182">9</cx:pt>
          <cx:pt idx="183">2</cx:pt>
          <cx:pt idx="184">8</cx:pt>
          <cx:pt idx="185">1</cx:pt>
          <cx:pt idx="230">11</cx:pt>
          <cx:pt idx="231">11</cx:pt>
          <cx:pt idx="232">6</cx:pt>
          <cx:pt idx="233">8</cx:pt>
          <cx:pt idx="234">11</cx:pt>
          <cx:pt idx="235">14</cx:pt>
          <cx:pt idx="236">7</cx:pt>
          <cx:pt idx="237">14</cx:pt>
          <cx:pt idx="238">7</cx:pt>
          <cx:pt idx="239">4</cx:pt>
          <cx:pt idx="240">12</cx:pt>
          <cx:pt idx="241">13</cx:pt>
          <cx:pt idx="242">12</cx:pt>
          <cx:pt idx="243">13</cx:pt>
        </cx:lvl>
      </cx:numDim>
    </cx:data>
  </cx:chartData>
  <cx:chart>
    <cx:title pos="t" align="ctr" overlay="0">
      <cx:tx>
        <cx:txData>
          <cx:v>Membre Supérieur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Membre Supérieur</a:t>
          </a:r>
        </a:p>
      </cx:txPr>
    </cx:title>
    <cx:plotArea>
      <cx:plotAreaRegion>
        <cx:series layoutId="clusteredColumn" uniqueId="{D3F6C4F8-2766-9445-93E4-61C01287F2C2}" formatIdx="0">
          <cx:spPr>
            <a:solidFill>
              <a:srgbClr val="92D05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Résultats'!$G$5:$G$258</cx:f>
        <cx:lvl ptCount="254" formatCode="Standard">
          <cx:pt idx="0">6</cx:pt>
          <cx:pt idx="1">5</cx:pt>
          <cx:pt idx="2">10</cx:pt>
          <cx:pt idx="3">10</cx:pt>
          <cx:pt idx="4">8</cx:pt>
          <cx:pt idx="5">5</cx:pt>
          <cx:pt idx="6">9</cx:pt>
          <cx:pt idx="7">9</cx:pt>
          <cx:pt idx="8">9</cx:pt>
          <cx:pt idx="9">8</cx:pt>
          <cx:pt idx="10">3</cx:pt>
          <cx:pt idx="11">10</cx:pt>
          <cx:pt idx="12">13</cx:pt>
          <cx:pt idx="13">6</cx:pt>
          <cx:pt idx="14">12</cx:pt>
          <cx:pt idx="15">10</cx:pt>
          <cx:pt idx="16">6</cx:pt>
          <cx:pt idx="17">3</cx:pt>
          <cx:pt idx="18">5</cx:pt>
          <cx:pt idx="19">7</cx:pt>
          <cx:pt idx="20">6</cx:pt>
          <cx:pt idx="21">8</cx:pt>
          <cx:pt idx="22">8</cx:pt>
          <cx:pt idx="23">6</cx:pt>
          <cx:pt idx="24">5</cx:pt>
          <cx:pt idx="25">3</cx:pt>
          <cx:pt idx="26">8</cx:pt>
          <cx:pt idx="27">7</cx:pt>
          <cx:pt idx="28">8</cx:pt>
          <cx:pt idx="29">9</cx:pt>
          <cx:pt idx="30">11</cx:pt>
          <cx:pt idx="31">12</cx:pt>
          <cx:pt idx="32">13</cx:pt>
          <cx:pt idx="33">11</cx:pt>
          <cx:pt idx="34">8</cx:pt>
          <cx:pt idx="35">10</cx:pt>
          <cx:pt idx="36">8</cx:pt>
          <cx:pt idx="37">8</cx:pt>
          <cx:pt idx="38">9</cx:pt>
          <cx:pt idx="39">12</cx:pt>
          <cx:pt idx="40">13</cx:pt>
          <cx:pt idx="41">8</cx:pt>
          <cx:pt idx="42">10</cx:pt>
          <cx:pt idx="43">7</cx:pt>
          <cx:pt idx="44">12</cx:pt>
          <cx:pt idx="45">4</cx:pt>
          <cx:pt idx="46">7</cx:pt>
          <cx:pt idx="47">4</cx:pt>
          <cx:pt idx="48">4</cx:pt>
          <cx:pt idx="49">13</cx:pt>
          <cx:pt idx="50">12</cx:pt>
          <cx:pt idx="51">13</cx:pt>
          <cx:pt idx="52">11</cx:pt>
          <cx:pt idx="53">12</cx:pt>
          <cx:pt idx="54">4</cx:pt>
          <cx:pt idx="55">6</cx:pt>
          <cx:pt idx="56">8</cx:pt>
          <cx:pt idx="57">6</cx:pt>
          <cx:pt idx="58">7</cx:pt>
          <cx:pt idx="59">11</cx:pt>
          <cx:pt idx="60">8</cx:pt>
          <cx:pt idx="61">14</cx:pt>
          <cx:pt idx="62">13</cx:pt>
          <cx:pt idx="63">9</cx:pt>
          <cx:pt idx="64">8</cx:pt>
          <cx:pt idx="65">10</cx:pt>
          <cx:pt idx="66">7</cx:pt>
          <cx:pt idx="67">13</cx:pt>
          <cx:pt idx="68">6</cx:pt>
          <cx:pt idx="69">11</cx:pt>
          <cx:pt idx="70">8</cx:pt>
          <cx:pt idx="71">5</cx:pt>
          <cx:pt idx="72">7</cx:pt>
          <cx:pt idx="73">5</cx:pt>
          <cx:pt idx="74">6</cx:pt>
          <cx:pt idx="75">14</cx:pt>
          <cx:pt idx="76">13</cx:pt>
          <cx:pt idx="77">4</cx:pt>
          <cx:pt idx="78">1</cx:pt>
          <cx:pt idx="79">6</cx:pt>
          <cx:pt idx="80">10</cx:pt>
          <cx:pt idx="81">10</cx:pt>
          <cx:pt idx="82">10</cx:pt>
          <cx:pt idx="83">10</cx:pt>
          <cx:pt idx="84">13</cx:pt>
          <cx:pt idx="85">3</cx:pt>
          <cx:pt idx="86">8</cx:pt>
          <cx:pt idx="87">9</cx:pt>
          <cx:pt idx="88">9</cx:pt>
          <cx:pt idx="89">7</cx:pt>
          <cx:pt idx="90">7</cx:pt>
          <cx:pt idx="91">7</cx:pt>
          <cx:pt idx="92">3</cx:pt>
          <cx:pt idx="93">2</cx:pt>
          <cx:pt idx="94">7</cx:pt>
          <cx:pt idx="95">7</cx:pt>
          <cx:pt idx="96">4</cx:pt>
          <cx:pt idx="97">12</cx:pt>
          <cx:pt idx="98">12</cx:pt>
          <cx:pt idx="99">4</cx:pt>
          <cx:pt idx="100">11</cx:pt>
          <cx:pt idx="101">9</cx:pt>
          <cx:pt idx="102">12</cx:pt>
          <cx:pt idx="103">12</cx:pt>
          <cx:pt idx="104">12</cx:pt>
          <cx:pt idx="105">7</cx:pt>
          <cx:pt idx="106">6</cx:pt>
          <cx:pt idx="107">12</cx:pt>
          <cx:pt idx="108">6</cx:pt>
          <cx:pt idx="109">7</cx:pt>
          <cx:pt idx="110">3</cx:pt>
          <cx:pt idx="111">6</cx:pt>
          <cx:pt idx="112">5</cx:pt>
          <cx:pt idx="113">5</cx:pt>
          <cx:pt idx="114">2</cx:pt>
          <cx:pt idx="115">3</cx:pt>
          <cx:pt idx="116">7</cx:pt>
          <cx:pt idx="117">6</cx:pt>
          <cx:pt idx="118">7</cx:pt>
          <cx:pt idx="119">4</cx:pt>
          <cx:pt idx="120">10</cx:pt>
          <cx:pt idx="121">8</cx:pt>
          <cx:pt idx="122">4</cx:pt>
          <cx:pt idx="123">3</cx:pt>
          <cx:pt idx="124">6</cx:pt>
          <cx:pt idx="125">9</cx:pt>
          <cx:pt idx="126">9</cx:pt>
          <cx:pt idx="127">13</cx:pt>
          <cx:pt idx="128">6</cx:pt>
          <cx:pt idx="129">10</cx:pt>
          <cx:pt idx="130">4</cx:pt>
          <cx:pt idx="131">10</cx:pt>
          <cx:pt idx="132">9</cx:pt>
          <cx:pt idx="133">7</cx:pt>
          <cx:pt idx="134">3</cx:pt>
          <cx:pt idx="135">6</cx:pt>
          <cx:pt idx="136">5</cx:pt>
          <cx:pt idx="137">8</cx:pt>
          <cx:pt idx="138">6</cx:pt>
          <cx:pt idx="139">7</cx:pt>
          <cx:pt idx="140">2</cx:pt>
          <cx:pt idx="141">8</cx:pt>
          <cx:pt idx="142">9</cx:pt>
          <cx:pt idx="143">8</cx:pt>
          <cx:pt idx="144">11</cx:pt>
          <cx:pt idx="145">10</cx:pt>
          <cx:pt idx="146">10</cx:pt>
          <cx:pt idx="147">7</cx:pt>
          <cx:pt idx="148">12</cx:pt>
          <cx:pt idx="149">8</cx:pt>
          <cx:pt idx="150">12</cx:pt>
          <cx:pt idx="151">12</cx:pt>
          <cx:pt idx="152">12</cx:pt>
          <cx:pt idx="153">10</cx:pt>
          <cx:pt idx="154">6</cx:pt>
          <cx:pt idx="155">12</cx:pt>
          <cx:pt idx="156">3</cx:pt>
          <cx:pt idx="157">11</cx:pt>
          <cx:pt idx="158">9</cx:pt>
          <cx:pt idx="159">12</cx:pt>
          <cx:pt idx="160">10</cx:pt>
          <cx:pt idx="161">10</cx:pt>
          <cx:pt idx="162">12</cx:pt>
          <cx:pt idx="163">10</cx:pt>
          <cx:pt idx="164">8</cx:pt>
          <cx:pt idx="165">1</cx:pt>
          <cx:pt idx="166">6</cx:pt>
          <cx:pt idx="167">7</cx:pt>
          <cx:pt idx="168">7</cx:pt>
          <cx:pt idx="169">6</cx:pt>
          <cx:pt idx="170">6</cx:pt>
          <cx:pt idx="171">4</cx:pt>
          <cx:pt idx="172">4</cx:pt>
          <cx:pt idx="173">7</cx:pt>
          <cx:pt idx="174">5</cx:pt>
          <cx:pt idx="175">9</cx:pt>
          <cx:pt idx="176">7</cx:pt>
          <cx:pt idx="177">5</cx:pt>
          <cx:pt idx="178">2</cx:pt>
          <cx:pt idx="179">11</cx:pt>
          <cx:pt idx="180">9</cx:pt>
          <cx:pt idx="181">7</cx:pt>
          <cx:pt idx="182">8</cx:pt>
          <cx:pt idx="183">1</cx:pt>
          <cx:pt idx="184">5</cx:pt>
          <cx:pt idx="185">2</cx:pt>
          <cx:pt idx="230">6</cx:pt>
          <cx:pt idx="231">6</cx:pt>
          <cx:pt idx="232">6</cx:pt>
          <cx:pt idx="233">7</cx:pt>
          <cx:pt idx="234">6</cx:pt>
          <cx:pt idx="235">9</cx:pt>
          <cx:pt idx="236">4</cx:pt>
          <cx:pt idx="237">9</cx:pt>
          <cx:pt idx="238">6</cx:pt>
          <cx:pt idx="239">3</cx:pt>
          <cx:pt idx="240">10</cx:pt>
          <cx:pt idx="241">9</cx:pt>
          <cx:pt idx="242">6</cx:pt>
          <cx:pt idx="243">7</cx:pt>
        </cx:lvl>
      </cx:numDim>
    </cx:data>
  </cx:chartData>
  <cx:chart>
    <cx:title pos="t" align="ctr" overlay="0">
      <cx:tx>
        <cx:txData>
          <cx:v>Membre Inférieur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Membre Inférieur</a:t>
          </a:r>
        </a:p>
      </cx:txPr>
    </cx:title>
    <cx:plotArea>
      <cx:plotAreaRegion>
        <cx:series layoutId="clusteredColumn" uniqueId="{74F06803-02FB-A542-9883-4A1173D24295}" formatIdx="0">
          <cx:spPr>
            <a:solidFill>
              <a:srgbClr val="00B05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Résultats'!$I$5:$I$258</cx:f>
        <cx:lvl ptCount="254" formatCode="Standard">
          <cx:pt idx="0">7</cx:pt>
          <cx:pt idx="1">4</cx:pt>
          <cx:pt idx="2">10</cx:pt>
          <cx:pt idx="3">9</cx:pt>
          <cx:pt idx="4">11</cx:pt>
          <cx:pt idx="5">9</cx:pt>
          <cx:pt idx="6">4</cx:pt>
          <cx:pt idx="7">7</cx:pt>
          <cx:pt idx="8">13</cx:pt>
          <cx:pt idx="9">7</cx:pt>
          <cx:pt idx="10">12</cx:pt>
          <cx:pt idx="11">10</cx:pt>
          <cx:pt idx="12">11</cx:pt>
          <cx:pt idx="13">8</cx:pt>
          <cx:pt idx="14">8</cx:pt>
          <cx:pt idx="15">4</cx:pt>
          <cx:pt idx="16">6</cx:pt>
          <cx:pt idx="17">6</cx:pt>
          <cx:pt idx="18">4</cx:pt>
          <cx:pt idx="19">6</cx:pt>
          <cx:pt idx="20">10</cx:pt>
          <cx:pt idx="21">12</cx:pt>
          <cx:pt idx="22">5</cx:pt>
          <cx:pt idx="23">8</cx:pt>
          <cx:pt idx="24">7</cx:pt>
          <cx:pt idx="25">7</cx:pt>
          <cx:pt idx="26">4</cx:pt>
          <cx:pt idx="27">10</cx:pt>
          <cx:pt idx="28">5</cx:pt>
          <cx:pt idx="29">12</cx:pt>
          <cx:pt idx="30">12</cx:pt>
          <cx:pt idx="31">7</cx:pt>
          <cx:pt idx="32">6</cx:pt>
          <cx:pt idx="33">4</cx:pt>
          <cx:pt idx="34">11</cx:pt>
          <cx:pt idx="35">12</cx:pt>
          <cx:pt idx="36">12</cx:pt>
          <cx:pt idx="37">3</cx:pt>
          <cx:pt idx="38">6</cx:pt>
          <cx:pt idx="39">13</cx:pt>
          <cx:pt idx="40">10</cx:pt>
          <cx:pt idx="41">9</cx:pt>
          <cx:pt idx="42">8</cx:pt>
          <cx:pt idx="43">6</cx:pt>
          <cx:pt idx="44">10</cx:pt>
          <cx:pt idx="45">14</cx:pt>
          <cx:pt idx="46">7</cx:pt>
          <cx:pt idx="47">14</cx:pt>
          <cx:pt idx="48">13</cx:pt>
          <cx:pt idx="49">11</cx:pt>
          <cx:pt idx="50">11</cx:pt>
          <cx:pt idx="51">11</cx:pt>
          <cx:pt idx="52">11</cx:pt>
          <cx:pt idx="53">11</cx:pt>
          <cx:pt idx="54">13</cx:pt>
          <cx:pt idx="55">6</cx:pt>
          <cx:pt idx="56">10</cx:pt>
          <cx:pt idx="57">13</cx:pt>
          <cx:pt idx="58">7</cx:pt>
          <cx:pt idx="59">8</cx:pt>
          <cx:pt idx="60">10</cx:pt>
          <cx:pt idx="61">11</cx:pt>
          <cx:pt idx="62">9</cx:pt>
          <cx:pt idx="63">6</cx:pt>
          <cx:pt idx="64">6</cx:pt>
          <cx:pt idx="65">10</cx:pt>
          <cx:pt idx="66">7</cx:pt>
          <cx:pt idx="67">6</cx:pt>
          <cx:pt idx="68">2</cx:pt>
          <cx:pt idx="69">4</cx:pt>
          <cx:pt idx="70">10</cx:pt>
          <cx:pt idx="71">11</cx:pt>
          <cx:pt idx="72">16</cx:pt>
          <cx:pt idx="73">6</cx:pt>
          <cx:pt idx="74">6</cx:pt>
          <cx:pt idx="75">8</cx:pt>
          <cx:pt idx="76">7</cx:pt>
          <cx:pt idx="77">5</cx:pt>
          <cx:pt idx="78">1</cx:pt>
          <cx:pt idx="79">11</cx:pt>
          <cx:pt idx="80">13</cx:pt>
          <cx:pt idx="81">9</cx:pt>
          <cx:pt idx="82">12</cx:pt>
          <cx:pt idx="83">14</cx:pt>
          <cx:pt idx="84">12</cx:pt>
          <cx:pt idx="85">1</cx:pt>
          <cx:pt idx="86">7</cx:pt>
          <cx:pt idx="87">13</cx:pt>
          <cx:pt idx="88">9</cx:pt>
          <cx:pt idx="89">10</cx:pt>
          <cx:pt idx="90">9</cx:pt>
          <cx:pt idx="91">7</cx:pt>
          <cx:pt idx="92">3</cx:pt>
          <cx:pt idx="93">1</cx:pt>
          <cx:pt idx="94">11</cx:pt>
          <cx:pt idx="95">11</cx:pt>
          <cx:pt idx="96">4</cx:pt>
          <cx:pt idx="97">12</cx:pt>
          <cx:pt idx="98">10</cx:pt>
          <cx:pt idx="99">7</cx:pt>
          <cx:pt idx="100">8</cx:pt>
          <cx:pt idx="101">14</cx:pt>
          <cx:pt idx="102">12</cx:pt>
          <cx:pt idx="103">5</cx:pt>
          <cx:pt idx="104">5</cx:pt>
          <cx:pt idx="105">11</cx:pt>
          <cx:pt idx="106">6</cx:pt>
          <cx:pt idx="107">6</cx:pt>
          <cx:pt idx="108">9</cx:pt>
          <cx:pt idx="109">9</cx:pt>
          <cx:pt idx="110">4</cx:pt>
          <cx:pt idx="111">10</cx:pt>
          <cx:pt idx="112">9</cx:pt>
          <cx:pt idx="113">9</cx:pt>
          <cx:pt idx="114">7</cx:pt>
          <cx:pt idx="115">5</cx:pt>
          <cx:pt idx="116">7</cx:pt>
          <cx:pt idx="117">9</cx:pt>
          <cx:pt idx="118">6</cx:pt>
          <cx:pt idx="119">5</cx:pt>
          <cx:pt idx="120">13</cx:pt>
          <cx:pt idx="121">8</cx:pt>
          <cx:pt idx="122">4</cx:pt>
          <cx:pt idx="123">8</cx:pt>
          <cx:pt idx="124">6</cx:pt>
          <cx:pt idx="125">9</cx:pt>
          <cx:pt idx="126">12</cx:pt>
          <cx:pt idx="127">7</cx:pt>
          <cx:pt idx="128">4</cx:pt>
          <cx:pt idx="129">8</cx:pt>
          <cx:pt idx="130">4</cx:pt>
          <cx:pt idx="131">11</cx:pt>
          <cx:pt idx="132">9</cx:pt>
          <cx:pt idx="133">7</cx:pt>
          <cx:pt idx="134">5</cx:pt>
          <cx:pt idx="135">8</cx:pt>
          <cx:pt idx="136">11</cx:pt>
          <cx:pt idx="137">10</cx:pt>
          <cx:pt idx="138">5</cx:pt>
          <cx:pt idx="139">5</cx:pt>
          <cx:pt idx="140">7</cx:pt>
          <cx:pt idx="141">8</cx:pt>
          <cx:pt idx="142">8</cx:pt>
          <cx:pt idx="143">7</cx:pt>
          <cx:pt idx="144">6</cx:pt>
          <cx:pt idx="145">7</cx:pt>
          <cx:pt idx="146">8</cx:pt>
          <cx:pt idx="147">12</cx:pt>
          <cx:pt idx="148">8</cx:pt>
          <cx:pt idx="149">6</cx:pt>
          <cx:pt idx="150">10</cx:pt>
          <cx:pt idx="151">11</cx:pt>
          <cx:pt idx="152">10</cx:pt>
          <cx:pt idx="153">8</cx:pt>
          <cx:pt idx="154">6</cx:pt>
          <cx:pt idx="155">8</cx:pt>
          <cx:pt idx="156">4</cx:pt>
          <cx:pt idx="157">17</cx:pt>
          <cx:pt idx="158">7</cx:pt>
          <cx:pt idx="159">10</cx:pt>
          <cx:pt idx="160">7</cx:pt>
          <cx:pt idx="161">11</cx:pt>
          <cx:pt idx="162">9</cx:pt>
          <cx:pt idx="163">9</cx:pt>
          <cx:pt idx="164">10</cx:pt>
          <cx:pt idx="165">4</cx:pt>
          <cx:pt idx="166">7</cx:pt>
          <cx:pt idx="167">5</cx:pt>
          <cx:pt idx="168">11</cx:pt>
          <cx:pt idx="169">3</cx:pt>
          <cx:pt idx="170">2</cx:pt>
          <cx:pt idx="171">7</cx:pt>
          <cx:pt idx="172">9</cx:pt>
          <cx:pt idx="173">5</cx:pt>
          <cx:pt idx="174">6</cx:pt>
          <cx:pt idx="175">12</cx:pt>
          <cx:pt idx="176">12</cx:pt>
          <cx:pt idx="177">2</cx:pt>
          <cx:pt idx="178">2</cx:pt>
          <cx:pt idx="179">11</cx:pt>
          <cx:pt idx="180">10</cx:pt>
          <cx:pt idx="181">6</cx:pt>
          <cx:pt idx="182">10</cx:pt>
          <cx:pt idx="183">2</cx:pt>
          <cx:pt idx="184">3</cx:pt>
          <cx:pt idx="185">4</cx:pt>
          <cx:pt idx="230">6</cx:pt>
          <cx:pt idx="231">6</cx:pt>
          <cx:pt idx="232">7</cx:pt>
          <cx:pt idx="233">9</cx:pt>
          <cx:pt idx="234">10</cx:pt>
          <cx:pt idx="235">12</cx:pt>
          <cx:pt idx="236">8</cx:pt>
          <cx:pt idx="237">6</cx:pt>
          <cx:pt idx="238">7</cx:pt>
          <cx:pt idx="239">5</cx:pt>
          <cx:pt idx="240">13</cx:pt>
          <cx:pt idx="241">13</cx:pt>
          <cx:pt idx="242">7</cx:pt>
          <cx:pt idx="243">7</cx:pt>
        </cx:lvl>
      </cx:numDim>
    </cx:data>
  </cx:chartData>
  <cx:chart>
    <cx:title pos="t" align="ctr" overlay="0">
      <cx:tx>
        <cx:txData>
          <cx:v>Rachis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Rachis</a:t>
          </a:r>
        </a:p>
      </cx:txPr>
    </cx:title>
    <cx:plotArea>
      <cx:plotAreaRegion>
        <cx:series layoutId="clusteredColumn" uniqueId="{9431CF34-314A-D548-A9ED-02D35E7A6A87}" formatIdx="0">
          <cx:spPr>
            <a:solidFill>
              <a:srgbClr val="7030A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Résultats'!$F$5:$F$258</cx:f>
        <cx:lvl ptCount="254" formatCode="Standard">
          <cx:pt idx="0">5</cx:pt>
          <cx:pt idx="1">7</cx:pt>
          <cx:pt idx="2">6</cx:pt>
          <cx:pt idx="3">5</cx:pt>
          <cx:pt idx="4">9</cx:pt>
          <cx:pt idx="5">8</cx:pt>
          <cx:pt idx="6">9</cx:pt>
          <cx:pt idx="7">7</cx:pt>
          <cx:pt idx="8">8</cx:pt>
          <cx:pt idx="9">8</cx:pt>
          <cx:pt idx="10">9</cx:pt>
          <cx:pt idx="11">9</cx:pt>
          <cx:pt idx="12">12</cx:pt>
          <cx:pt idx="13">5</cx:pt>
          <cx:pt idx="14">6</cx:pt>
          <cx:pt idx="15">6</cx:pt>
          <cx:pt idx="16">8</cx:pt>
          <cx:pt idx="17">8</cx:pt>
          <cx:pt idx="18">9</cx:pt>
          <cx:pt idx="19">5</cx:pt>
          <cx:pt idx="20">10</cx:pt>
          <cx:pt idx="21">8</cx:pt>
          <cx:pt idx="22">6</cx:pt>
          <cx:pt idx="23">10</cx:pt>
          <cx:pt idx="24">6</cx:pt>
          <cx:pt idx="25">11</cx:pt>
          <cx:pt idx="26">7</cx:pt>
          <cx:pt idx="27">10</cx:pt>
          <cx:pt idx="28">9</cx:pt>
          <cx:pt idx="29">10</cx:pt>
          <cx:pt idx="30">10</cx:pt>
          <cx:pt idx="31">14</cx:pt>
          <cx:pt idx="32">14</cx:pt>
          <cx:pt idx="33">14</cx:pt>
          <cx:pt idx="34">8</cx:pt>
          <cx:pt idx="35">11</cx:pt>
          <cx:pt idx="36">10</cx:pt>
          <cx:pt idx="37">6</cx:pt>
          <cx:pt idx="38">14</cx:pt>
          <cx:pt idx="39">10</cx:pt>
          <cx:pt idx="40">10</cx:pt>
          <cx:pt idx="41">6</cx:pt>
          <cx:pt idx="42">11</cx:pt>
          <cx:pt idx="43">14</cx:pt>
          <cx:pt idx="44">14</cx:pt>
          <cx:pt idx="45">13</cx:pt>
          <cx:pt idx="46">9</cx:pt>
          <cx:pt idx="47">12</cx:pt>
          <cx:pt idx="48">13</cx:pt>
          <cx:pt idx="49">14</cx:pt>
          <cx:pt idx="50">14</cx:pt>
          <cx:pt idx="51">14</cx:pt>
          <cx:pt idx="52">12</cx:pt>
          <cx:pt idx="53">14</cx:pt>
          <cx:pt idx="54">12</cx:pt>
          <cx:pt idx="55">11</cx:pt>
          <cx:pt idx="56">9</cx:pt>
          <cx:pt idx="57">7</cx:pt>
          <cx:pt idx="58">6</cx:pt>
          <cx:pt idx="59">14</cx:pt>
          <cx:pt idx="60">10</cx:pt>
          <cx:pt idx="61">12</cx:pt>
          <cx:pt idx="62">8</cx:pt>
          <cx:pt idx="63">10</cx:pt>
          <cx:pt idx="64">10</cx:pt>
          <cx:pt idx="65">9</cx:pt>
          <cx:pt idx="66">9</cx:pt>
          <cx:pt idx="67">7</cx:pt>
          <cx:pt idx="68">5</cx:pt>
          <cx:pt idx="69">15</cx:pt>
          <cx:pt idx="70">14</cx:pt>
          <cx:pt idx="71">10</cx:pt>
          <cx:pt idx="72">12</cx:pt>
          <cx:pt idx="73">13</cx:pt>
          <cx:pt idx="74">11</cx:pt>
          <cx:pt idx="75">13</cx:pt>
          <cx:pt idx="76">8</cx:pt>
          <cx:pt idx="77">6</cx:pt>
          <cx:pt idx="78">3</cx:pt>
          <cx:pt idx="79">7</cx:pt>
          <cx:pt idx="80">15</cx:pt>
          <cx:pt idx="81">10</cx:pt>
          <cx:pt idx="82">15</cx:pt>
          <cx:pt idx="83">13</cx:pt>
          <cx:pt idx="84">16</cx:pt>
          <cx:pt idx="85">8</cx:pt>
          <cx:pt idx="86">8</cx:pt>
          <cx:pt idx="87">15</cx:pt>
          <cx:pt idx="88">8</cx:pt>
          <cx:pt idx="89">10</cx:pt>
          <cx:pt idx="90">8</cx:pt>
          <cx:pt idx="91">9</cx:pt>
          <cx:pt idx="92">5</cx:pt>
          <cx:pt idx="93">1</cx:pt>
          <cx:pt idx="94">8</cx:pt>
          <cx:pt idx="95">4</cx:pt>
          <cx:pt idx="96">6</cx:pt>
          <cx:pt idx="97">7</cx:pt>
          <cx:pt idx="98">11</cx:pt>
          <cx:pt idx="99">7</cx:pt>
          <cx:pt idx="100">13</cx:pt>
          <cx:pt idx="101">8</cx:pt>
          <cx:pt idx="102">10</cx:pt>
          <cx:pt idx="103">10</cx:pt>
          <cx:pt idx="104">10</cx:pt>
          <cx:pt idx="105">9</cx:pt>
          <cx:pt idx="106">11</cx:pt>
          <cx:pt idx="107">10</cx:pt>
          <cx:pt idx="108">9</cx:pt>
          <cx:pt idx="109">9</cx:pt>
          <cx:pt idx="110">10</cx:pt>
          <cx:pt idx="111">8</cx:pt>
          <cx:pt idx="112">10</cx:pt>
          <cx:pt idx="113">10</cx:pt>
          <cx:pt idx="114">10</cx:pt>
          <cx:pt idx="115">6</cx:pt>
          <cx:pt idx="116">7</cx:pt>
          <cx:pt idx="117">8</cx:pt>
          <cx:pt idx="118">9</cx:pt>
          <cx:pt idx="119">9</cx:pt>
          <cx:pt idx="120">12</cx:pt>
          <cx:pt idx="121">12</cx:pt>
          <cx:pt idx="122">10</cx:pt>
          <cx:pt idx="123">12</cx:pt>
          <cx:pt idx="124">12</cx:pt>
          <cx:pt idx="125">8</cx:pt>
          <cx:pt idx="126">15</cx:pt>
          <cx:pt idx="127">11</cx:pt>
          <cx:pt idx="128">8</cx:pt>
          <cx:pt idx="129">12</cx:pt>
          <cx:pt idx="130">6</cx:pt>
          <cx:pt idx="131">14</cx:pt>
          <cx:pt idx="132">12</cx:pt>
          <cx:pt idx="133">8</cx:pt>
          <cx:pt idx="134">8</cx:pt>
          <cx:pt idx="135">10</cx:pt>
          <cx:pt idx="136">10</cx:pt>
          <cx:pt idx="137">12</cx:pt>
          <cx:pt idx="138">9</cx:pt>
          <cx:pt idx="139">10</cx:pt>
          <cx:pt idx="140">8</cx:pt>
          <cx:pt idx="141">11</cx:pt>
          <cx:pt idx="142">14</cx:pt>
          <cx:pt idx="143">11</cx:pt>
          <cx:pt idx="144">13</cx:pt>
          <cx:pt idx="145">12</cx:pt>
          <cx:pt idx="146">5</cx:pt>
          <cx:pt idx="147">6</cx:pt>
          <cx:pt idx="148">10</cx:pt>
          <cx:pt idx="149">9</cx:pt>
          <cx:pt idx="150">11</cx:pt>
          <cx:pt idx="151">9</cx:pt>
          <cx:pt idx="152">12</cx:pt>
          <cx:pt idx="153">10</cx:pt>
          <cx:pt idx="154">7</cx:pt>
          <cx:pt idx="155">11</cx:pt>
          <cx:pt idx="156">9</cx:pt>
          <cx:pt idx="157">13</cx:pt>
          <cx:pt idx="158">12</cx:pt>
          <cx:pt idx="159">9</cx:pt>
          <cx:pt idx="160">13</cx:pt>
          <cx:pt idx="161">9</cx:pt>
          <cx:pt idx="162">11</cx:pt>
          <cx:pt idx="163">10</cx:pt>
          <cx:pt idx="164">10</cx:pt>
          <cx:pt idx="165">1</cx:pt>
          <cx:pt idx="166">11</cx:pt>
          <cx:pt idx="167">5</cx:pt>
          <cx:pt idx="168">11</cx:pt>
          <cx:pt idx="169">2</cx:pt>
          <cx:pt idx="170">9</cx:pt>
          <cx:pt idx="171">11</cx:pt>
          <cx:pt idx="172">6</cx:pt>
          <cx:pt idx="173">9</cx:pt>
          <cx:pt idx="174">8</cx:pt>
          <cx:pt idx="175">13</cx:pt>
          <cx:pt idx="176">14</cx:pt>
          <cx:pt idx="177">5</cx:pt>
          <cx:pt idx="178">0</cx:pt>
          <cx:pt idx="179">13</cx:pt>
          <cx:pt idx="180">11</cx:pt>
          <cx:pt idx="181">5</cx:pt>
          <cx:pt idx="182">10</cx:pt>
          <cx:pt idx="183">1</cx:pt>
          <cx:pt idx="184">4</cx:pt>
          <cx:pt idx="185">0</cx:pt>
          <cx:pt idx="230">10</cx:pt>
          <cx:pt idx="231">7</cx:pt>
          <cx:pt idx="232">11</cx:pt>
          <cx:pt idx="233">13</cx:pt>
          <cx:pt idx="234">7</cx:pt>
          <cx:pt idx="235">10</cx:pt>
          <cx:pt idx="236">7</cx:pt>
          <cx:pt idx="237">7</cx:pt>
          <cx:pt idx="238">9</cx:pt>
          <cx:pt idx="239">5</cx:pt>
          <cx:pt idx="240">14</cx:pt>
          <cx:pt idx="241">14</cx:pt>
          <cx:pt idx="242">10</cx:pt>
          <cx:pt idx="243">9</cx:pt>
        </cx:lvl>
      </cx:numDim>
    </cx:data>
  </cx:chartData>
  <cx:chart>
    <cx:title pos="t" align="ctr" overlay="0">
      <cx:tx>
        <cx:txData>
          <cx:v>Sciences Fondamentales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Sciences Fondamentales</a:t>
          </a:r>
        </a:p>
      </cx:txPr>
    </cx:title>
    <cx:plotArea>
      <cx:plotAreaRegion>
        <cx:series layoutId="clusteredColumn" uniqueId="{939A716D-7779-CF4C-BFB1-75BE5B4A207D}" formatIdx="0">
          <cx:spPr>
            <a:solidFill>
              <a:srgbClr val="FFC00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Résultats'!$H$5:$H$258</cx:f>
        <cx:lvl ptCount="254" formatCode="Standard">
          <cx:pt idx="0">4</cx:pt>
          <cx:pt idx="1">3</cx:pt>
          <cx:pt idx="2">8</cx:pt>
          <cx:pt idx="3">9</cx:pt>
          <cx:pt idx="4">4</cx:pt>
          <cx:pt idx="5">8</cx:pt>
          <cx:pt idx="6">5</cx:pt>
          <cx:pt idx="7">7</cx:pt>
          <cx:pt idx="8">8</cx:pt>
          <cx:pt idx="9">7</cx:pt>
          <cx:pt idx="10">14</cx:pt>
          <cx:pt idx="11">7</cx:pt>
          <cx:pt idx="12">9</cx:pt>
          <cx:pt idx="13">6</cx:pt>
          <cx:pt idx="14">7</cx:pt>
          <cx:pt idx="15">9</cx:pt>
          <cx:pt idx="16">5</cx:pt>
          <cx:pt idx="17">10</cx:pt>
          <cx:pt idx="18">7</cx:pt>
          <cx:pt idx="19">6</cx:pt>
          <cx:pt idx="20">7</cx:pt>
          <cx:pt idx="21">15</cx:pt>
          <cx:pt idx="22">9</cx:pt>
          <cx:pt idx="23">6</cx:pt>
          <cx:pt idx="24">7</cx:pt>
          <cx:pt idx="25">4</cx:pt>
          <cx:pt idx="26">5</cx:pt>
          <cx:pt idx="27">8</cx:pt>
          <cx:pt idx="28">11</cx:pt>
          <cx:pt idx="29">8</cx:pt>
          <cx:pt idx="30">4</cx:pt>
          <cx:pt idx="31">11</cx:pt>
          <cx:pt idx="32">10</cx:pt>
          <cx:pt idx="33">11</cx:pt>
          <cx:pt idx="34">8</cx:pt>
          <cx:pt idx="35">12</cx:pt>
          <cx:pt idx="36">11</cx:pt>
          <cx:pt idx="37">6</cx:pt>
          <cx:pt idx="38">10</cx:pt>
          <cx:pt idx="39">11</cx:pt>
          <cx:pt idx="40">12</cx:pt>
          <cx:pt idx="41">9</cx:pt>
          <cx:pt idx="42">9</cx:pt>
          <cx:pt idx="43">10</cx:pt>
          <cx:pt idx="44">13</cx:pt>
          <cx:pt idx="45">10</cx:pt>
          <cx:pt idx="46">10</cx:pt>
          <cx:pt idx="47">9</cx:pt>
          <cx:pt idx="48">9</cx:pt>
          <cx:pt idx="49">13</cx:pt>
          <cx:pt idx="50">13</cx:pt>
          <cx:pt idx="51">13</cx:pt>
          <cx:pt idx="52">13</cx:pt>
          <cx:pt idx="53">13</cx:pt>
          <cx:pt idx="54">8</cx:pt>
          <cx:pt idx="55">4</cx:pt>
          <cx:pt idx="56">9</cx:pt>
          <cx:pt idx="57">10</cx:pt>
          <cx:pt idx="58">8</cx:pt>
          <cx:pt idx="59">9</cx:pt>
          <cx:pt idx="60">13</cx:pt>
          <cx:pt idx="61">13</cx:pt>
          <cx:pt idx="62">8</cx:pt>
          <cx:pt idx="63">14</cx:pt>
          <cx:pt idx="64">9</cx:pt>
          <cx:pt idx="65">8</cx:pt>
          <cx:pt idx="66">6</cx:pt>
          <cx:pt idx="67">6</cx:pt>
          <cx:pt idx="68">9</cx:pt>
          <cx:pt idx="69">12</cx:pt>
          <cx:pt idx="70">8</cx:pt>
          <cx:pt idx="71">15</cx:pt>
          <cx:pt idx="72">7</cx:pt>
          <cx:pt idx="73">4</cx:pt>
          <cx:pt idx="74">15</cx:pt>
          <cx:pt idx="75">7</cx:pt>
          <cx:pt idx="76">14</cx:pt>
          <cx:pt idx="77">9</cx:pt>
          <cx:pt idx="78">2</cx:pt>
          <cx:pt idx="79">11</cx:pt>
          <cx:pt idx="80">12</cx:pt>
          <cx:pt idx="81">9</cx:pt>
          <cx:pt idx="82">12</cx:pt>
          <cx:pt idx="83">11</cx:pt>
          <cx:pt idx="84">11</cx:pt>
          <cx:pt idx="85">4</cx:pt>
          <cx:pt idx="86">7</cx:pt>
          <cx:pt idx="87">12</cx:pt>
          <cx:pt idx="88">7</cx:pt>
          <cx:pt idx="89">8</cx:pt>
          <cx:pt idx="90">8</cx:pt>
          <cx:pt idx="91">11</cx:pt>
          <cx:pt idx="92">3</cx:pt>
          <cx:pt idx="93">0</cx:pt>
          <cx:pt idx="94">10</cx:pt>
          <cx:pt idx="95">9</cx:pt>
          <cx:pt idx="96">8</cx:pt>
          <cx:pt idx="97">8</cx:pt>
          <cx:pt idx="98">13</cx:pt>
          <cx:pt idx="99">5</cx:pt>
          <cx:pt idx="100">9</cx:pt>
          <cx:pt idx="101">7</cx:pt>
          <cx:pt idx="102">14</cx:pt>
          <cx:pt idx="103">9</cx:pt>
          <cx:pt idx="104">7</cx:pt>
          <cx:pt idx="105">5</cx:pt>
          <cx:pt idx="106">6</cx:pt>
          <cx:pt idx="107">7</cx:pt>
          <cx:pt idx="108">6</cx:pt>
          <cx:pt idx="109">4</cx:pt>
          <cx:pt idx="110">5</cx:pt>
          <cx:pt idx="111">7</cx:pt>
          <cx:pt idx="112">6</cx:pt>
          <cx:pt idx="113">8</cx:pt>
          <cx:pt idx="114">9</cx:pt>
          <cx:pt idx="115">8</cx:pt>
          <cx:pt idx="116">9</cx:pt>
          <cx:pt idx="117">5</cx:pt>
          <cx:pt idx="118">6</cx:pt>
          <cx:pt idx="119">12</cx:pt>
          <cx:pt idx="120">8</cx:pt>
          <cx:pt idx="121">6</cx:pt>
          <cx:pt idx="122">5</cx:pt>
          <cx:pt idx="123">8</cx:pt>
          <cx:pt idx="124">6</cx:pt>
          <cx:pt idx="125">9</cx:pt>
          <cx:pt idx="126">7</cx:pt>
          <cx:pt idx="127">7</cx:pt>
          <cx:pt idx="128">5</cx:pt>
          <cx:pt idx="129">11</cx:pt>
          <cx:pt idx="130">3</cx:pt>
          <cx:pt idx="131">7</cx:pt>
          <cx:pt idx="132">10</cx:pt>
          <cx:pt idx="133">14</cx:pt>
          <cx:pt idx="134">8</cx:pt>
          <cx:pt idx="135">5</cx:pt>
          <cx:pt idx="136">6</cx:pt>
          <cx:pt idx="137">9</cx:pt>
          <cx:pt idx="138">6</cx:pt>
          <cx:pt idx="139">8</cx:pt>
          <cx:pt idx="140">11</cx:pt>
          <cx:pt idx="141">5</cx:pt>
          <cx:pt idx="142">7</cx:pt>
          <cx:pt idx="143">6</cx:pt>
          <cx:pt idx="144">10</cx:pt>
          <cx:pt idx="145">7</cx:pt>
          <cx:pt idx="146">8</cx:pt>
          <cx:pt idx="147">9</cx:pt>
          <cx:pt idx="148">9</cx:pt>
          <cx:pt idx="149">7</cx:pt>
          <cx:pt idx="150">9</cx:pt>
          <cx:pt idx="151">10</cx:pt>
          <cx:pt idx="152">9</cx:pt>
          <cx:pt idx="153">7</cx:pt>
          <cx:pt idx="154">8</cx:pt>
          <cx:pt idx="155">9</cx:pt>
          <cx:pt idx="156">8</cx:pt>
          <cx:pt idx="157">10</cx:pt>
          <cx:pt idx="158">6</cx:pt>
          <cx:pt idx="159">6</cx:pt>
          <cx:pt idx="160">4</cx:pt>
          <cx:pt idx="161">6</cx:pt>
          <cx:pt idx="162">11</cx:pt>
          <cx:pt idx="163">5</cx:pt>
          <cx:pt idx="164">11</cx:pt>
          <cx:pt idx="165">2</cx:pt>
          <cx:pt idx="166">6</cx:pt>
          <cx:pt idx="167">7</cx:pt>
          <cx:pt idx="168">6</cx:pt>
          <cx:pt idx="169">7</cx:pt>
          <cx:pt idx="170">5</cx:pt>
          <cx:pt idx="171">5</cx:pt>
          <cx:pt idx="172">2</cx:pt>
          <cx:pt idx="173">5</cx:pt>
          <cx:pt idx="174">6</cx:pt>
          <cx:pt idx="175">8</cx:pt>
          <cx:pt idx="176">7</cx:pt>
          <cx:pt idx="177">7</cx:pt>
          <cx:pt idx="178">3</cx:pt>
          <cx:pt idx="179">9</cx:pt>
          <cx:pt idx="180">6</cx:pt>
          <cx:pt idx="181">9</cx:pt>
          <cx:pt idx="182">12</cx:pt>
          <cx:pt idx="183">1</cx:pt>
          <cx:pt idx="184">4</cx:pt>
          <cx:pt idx="185">2</cx:pt>
          <cx:pt idx="230">7</cx:pt>
          <cx:pt idx="231">5</cx:pt>
          <cx:pt idx="232">7</cx:pt>
          <cx:pt idx="233">7</cx:pt>
          <cx:pt idx="234">5</cx:pt>
          <cx:pt idx="235">10</cx:pt>
          <cx:pt idx="236">11</cx:pt>
          <cx:pt idx="237">10</cx:pt>
          <cx:pt idx="238">7</cx:pt>
          <cx:pt idx="239">6</cx:pt>
          <cx:pt idx="240">11</cx:pt>
          <cx:pt idx="241">11</cx:pt>
          <cx:pt idx="242">7</cx:pt>
          <cx:pt idx="243">14</cx:pt>
        </cx:lvl>
      </cx:numDim>
    </cx:data>
  </cx:chartData>
  <cx:chart>
    <cx:title pos="t" align="ctr" overlay="0">
      <cx:tx>
        <cx:txData>
          <cx:v>Pédiatrie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1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Pédiatrie</a:t>
          </a:r>
        </a:p>
      </cx:txPr>
    </cx:title>
    <cx:plotArea>
      <cx:plotAreaRegion>
        <cx:series layoutId="clusteredColumn" uniqueId="{F38D4D58-D8D0-C84E-8999-ECF32AA7B5C8}" formatIdx="0">
          <cx:spPr>
            <a:solidFill>
              <a:srgbClr val="C0000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Résultats'!$D$24:$D$106</cx:f>
        <cx:lvl ptCount="83" formatCode="Standard">
          <cx:pt idx="0">9</cx:pt>
          <cx:pt idx="1">20</cx:pt>
          <cx:pt idx="2">23</cx:pt>
          <cx:pt idx="3">25</cx:pt>
          <cx:pt idx="4">27</cx:pt>
          <cx:pt idx="5">27</cx:pt>
          <cx:pt idx="6">28</cx:pt>
          <cx:pt idx="7">29</cx:pt>
          <cx:pt idx="8">29</cx:pt>
          <cx:pt idx="9">30</cx:pt>
          <cx:pt idx="10">30</cx:pt>
          <cx:pt idx="11">30</cx:pt>
          <cx:pt idx="12">31</cx:pt>
          <cx:pt idx="13">31</cx:pt>
          <cx:pt idx="14">32</cx:pt>
          <cx:pt idx="15">32</cx:pt>
          <cx:pt idx="16">32</cx:pt>
          <cx:pt idx="17">33</cx:pt>
          <cx:pt idx="18">33</cx:pt>
          <cx:pt idx="19">35</cx:pt>
          <cx:pt idx="20">35</cx:pt>
          <cx:pt idx="21">35</cx:pt>
          <cx:pt idx="22">36</cx:pt>
          <cx:pt idx="23">36</cx:pt>
          <cx:pt idx="24">37</cx:pt>
          <cx:pt idx="25">37</cx:pt>
          <cx:pt idx="26">37</cx:pt>
          <cx:pt idx="27">38</cx:pt>
          <cx:pt idx="28">38</cx:pt>
          <cx:pt idx="29">39</cx:pt>
          <cx:pt idx="30">39</cx:pt>
          <cx:pt idx="31">39</cx:pt>
          <cx:pt idx="32">39</cx:pt>
          <cx:pt idx="33">39</cx:pt>
          <cx:pt idx="34">40</cx:pt>
          <cx:pt idx="35">40</cx:pt>
          <cx:pt idx="36">40</cx:pt>
          <cx:pt idx="37">40</cx:pt>
          <cx:pt idx="38">40</cx:pt>
          <cx:pt idx="39">40</cx:pt>
          <cx:pt idx="40">41</cx:pt>
          <cx:pt idx="41">41</cx:pt>
          <cx:pt idx="42">42</cx:pt>
          <cx:pt idx="43">42</cx:pt>
          <cx:pt idx="44">42</cx:pt>
          <cx:pt idx="45">44</cx:pt>
          <cx:pt idx="46">44</cx:pt>
          <cx:pt idx="47">45</cx:pt>
          <cx:pt idx="48">46</cx:pt>
          <cx:pt idx="49">46</cx:pt>
          <cx:pt idx="50">46</cx:pt>
          <cx:pt idx="51">46</cx:pt>
          <cx:pt idx="52">46</cx:pt>
          <cx:pt idx="53">46</cx:pt>
          <cx:pt idx="54">46</cx:pt>
          <cx:pt idx="55">47</cx:pt>
          <cx:pt idx="56">47</cx:pt>
          <cx:pt idx="57">47</cx:pt>
          <cx:pt idx="58">48</cx:pt>
          <cx:pt idx="59">49</cx:pt>
          <cx:pt idx="60">49</cx:pt>
          <cx:pt idx="61">49</cx:pt>
          <cx:pt idx="62">50</cx:pt>
          <cx:pt idx="63">54</cx:pt>
          <cx:pt idx="64">54</cx:pt>
          <cx:pt idx="65">55</cx:pt>
          <cx:pt idx="66">55</cx:pt>
          <cx:pt idx="67">57</cx:pt>
          <cx:pt idx="68">58</cx:pt>
          <cx:pt idx="69">63</cx:pt>
          <cx:pt idx="70">65</cx:pt>
          <cx:pt idx="71">67</cx:pt>
          <cx:pt idx="72">39</cx:pt>
          <cx:pt idx="73">35</cx:pt>
          <cx:pt idx="74">37</cx:pt>
          <cx:pt idx="75">47</cx:pt>
          <cx:pt idx="76">39</cx:pt>
          <cx:pt idx="77">55</cx:pt>
          <cx:pt idx="78">37</cx:pt>
          <cx:pt idx="79">23</cx:pt>
          <cx:pt idx="80">60</cx:pt>
          <cx:pt idx="81">60</cx:pt>
          <cx:pt idx="82">30</cx:pt>
        </cx:lvl>
      </cx:numDim>
    </cx:data>
  </cx:chartData>
  <cx:chart>
    <cx:title pos="t" align="ctr" overlay="0">
      <cx:tx>
        <cx:txData>
          <cx:v>Résultats note globale Phases socles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Résultats note globale Phases socles</a:t>
          </a:r>
        </a:p>
      </cx:txPr>
    </cx:title>
    <cx:plotArea>
      <cx:plotAreaRegion>
        <cx:series layoutId="clusteredColumn" uniqueId="{4605A566-283F-6747-8399-A492A4E20C9B}" formatIdx="0"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Résultats'!$W$84:$W$165</cx:f>
        <cx:lvl ptCount="82" formatCode="Standard">
          <cx:pt idx="0">2</cx:pt>
          <cx:pt idx="1">3</cx:pt>
          <cx:pt idx="3">7</cx:pt>
          <cx:pt idx="6">6</cx:pt>
          <cx:pt idx="7">8</cx:pt>
          <cx:pt idx="8">5</cx:pt>
          <cx:pt idx="9">5</cx:pt>
          <cx:pt idx="10">7</cx:pt>
          <cx:pt idx="11">5</cx:pt>
          <cx:pt idx="12">4</cx:pt>
          <cx:pt idx="13">4</cx:pt>
          <cx:pt idx="14">9</cx:pt>
          <cx:pt idx="15">9</cx:pt>
          <cx:pt idx="16">6</cx:pt>
          <cx:pt idx="17">8</cx:pt>
          <cx:pt idx="19">8</cx:pt>
          <cx:pt idx="20">9</cx:pt>
          <cx:pt idx="21">9</cx:pt>
          <cx:pt idx="22">4</cx:pt>
          <cx:pt idx="23">6</cx:pt>
          <cx:pt idx="24">6</cx:pt>
          <cx:pt idx="25">6</cx:pt>
          <cx:pt idx="26">6</cx:pt>
          <cx:pt idx="27">6</cx:pt>
          <cx:pt idx="28">6</cx:pt>
          <cx:pt idx="29">7</cx:pt>
          <cx:pt idx="30">5</cx:pt>
          <cx:pt idx="31">7</cx:pt>
          <cx:pt idx="32">7</cx:pt>
          <cx:pt idx="34">7</cx:pt>
          <cx:pt idx="35">6</cx:pt>
          <cx:pt idx="36">6</cx:pt>
          <cx:pt idx="37">4</cx:pt>
          <cx:pt idx="38">6</cx:pt>
          <cx:pt idx="39">5</cx:pt>
          <cx:pt idx="40">8</cx:pt>
          <cx:pt idx="42">9</cx:pt>
          <cx:pt idx="43">7</cx:pt>
          <cx:pt idx="44">5</cx:pt>
          <cx:pt idx="45">8</cx:pt>
          <cx:pt idx="46">8</cx:pt>
          <cx:pt idx="47">6</cx:pt>
          <cx:pt idx="48">10</cx:pt>
          <cx:pt idx="49">9</cx:pt>
          <cx:pt idx="50">9</cx:pt>
          <cx:pt idx="51">8</cx:pt>
          <cx:pt idx="52">7</cx:pt>
          <cx:pt idx="53">7</cx:pt>
          <cx:pt idx="54">6</cx:pt>
          <cx:pt idx="55">9</cx:pt>
          <cx:pt idx="56">7</cx:pt>
          <cx:pt idx="57">9</cx:pt>
          <cx:pt idx="58">7</cx:pt>
          <cx:pt idx="59">15</cx:pt>
          <cx:pt idx="60">10</cx:pt>
          <cx:pt idx="61">6</cx:pt>
          <cx:pt idx="62">15</cx:pt>
          <cx:pt idx="63">7</cx:pt>
          <cx:pt idx="64">7</cx:pt>
          <cx:pt idx="65">7</cx:pt>
          <cx:pt idx="66">9</cx:pt>
          <cx:pt idx="68">8</cx:pt>
          <cx:pt idx="70">12</cx:pt>
          <cx:pt idx="71">11</cx:pt>
          <cx:pt idx="73">5</cx:pt>
          <cx:pt idx="74">7</cx:pt>
          <cx:pt idx="75">7</cx:pt>
          <cx:pt idx="76">5</cx:pt>
          <cx:pt idx="77">10</cx:pt>
          <cx:pt idx="78">11</cx:pt>
          <cx:pt idx="79">6</cx:pt>
          <cx:pt idx="80">11</cx:pt>
          <cx:pt idx="81">11</cx:pt>
        </cx:lvl>
      </cx:numDim>
    </cx:data>
  </cx:chartData>
  <cx:chart>
    <cx:title pos="t" align="ctr" overlay="0">
      <cx:tx>
        <cx:txData>
          <cx:v>Pédiatrie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Pédiatrie</a:t>
          </a:r>
        </a:p>
      </cx:txPr>
    </cx:title>
    <cx:plotArea>
      <cx:plotAreaRegion>
        <cx:series layoutId="clusteredColumn" uniqueId="{76714914-F422-E14C-86A1-112BB0A09CA4}" formatIdx="0">
          <cx:spPr>
            <a:solidFill>
              <a:srgbClr val="D6034D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numDim type="val">
        <cx:f>'2024 Résultats'!$U$84:$U$165</cx:f>
        <cx:lvl ptCount="82" formatCode="Standard">
          <cx:pt idx="0">0</cx:pt>
          <cx:pt idx="1">6</cx:pt>
          <cx:pt idx="3">5</cx:pt>
          <cx:pt idx="6">5</cx:pt>
          <cx:pt idx="7">6</cx:pt>
          <cx:pt idx="8">10</cx:pt>
          <cx:pt idx="9">9</cx:pt>
          <cx:pt idx="10">6</cx:pt>
          <cx:pt idx="11">9</cx:pt>
          <cx:pt idx="12">5</cx:pt>
          <cx:pt idx="13">11</cx:pt>
          <cx:pt idx="14">6</cx:pt>
          <cx:pt idx="15">10</cx:pt>
          <cx:pt idx="16">9</cx:pt>
          <cx:pt idx="17">8</cx:pt>
          <cx:pt idx="19">8</cx:pt>
          <cx:pt idx="20">4</cx:pt>
          <cx:pt idx="21">5</cx:pt>
          <cx:pt idx="22">9</cx:pt>
          <cx:pt idx="23">9</cx:pt>
          <cx:pt idx="24">5</cx:pt>
          <cx:pt idx="25">12</cx:pt>
          <cx:pt idx="26">11</cx:pt>
          <cx:pt idx="27">10</cx:pt>
          <cx:pt idx="28">9</cx:pt>
          <cx:pt idx="29">8</cx:pt>
          <cx:pt idx="30">9</cx:pt>
          <cx:pt idx="31">8</cx:pt>
          <cx:pt idx="32">9</cx:pt>
          <cx:pt idx="34">6</cx:pt>
          <cx:pt idx="35">7</cx:pt>
          <cx:pt idx="36">11</cx:pt>
          <cx:pt idx="37">9</cx:pt>
          <cx:pt idx="38">10</cx:pt>
          <cx:pt idx="39">8</cx:pt>
          <cx:pt idx="40">10</cx:pt>
          <cx:pt idx="42">10</cx:pt>
          <cx:pt idx="43">8</cx:pt>
          <cx:pt idx="44">11</cx:pt>
          <cx:pt idx="45">12</cx:pt>
          <cx:pt idx="46">10</cx:pt>
          <cx:pt idx="47">9</cx:pt>
          <cx:pt idx="48">13</cx:pt>
          <cx:pt idx="49">12</cx:pt>
          <cx:pt idx="50">13</cx:pt>
          <cx:pt idx="51">7</cx:pt>
          <cx:pt idx="52">10</cx:pt>
          <cx:pt idx="53">12</cx:pt>
          <cx:pt idx="54">12</cx:pt>
          <cx:pt idx="55">10</cx:pt>
          <cx:pt idx="56">10</cx:pt>
          <cx:pt idx="57">10</cx:pt>
          <cx:pt idx="58">14</cx:pt>
          <cx:pt idx="59">10</cx:pt>
          <cx:pt idx="60">8</cx:pt>
          <cx:pt idx="61">11</cx:pt>
          <cx:pt idx="62">11</cx:pt>
          <cx:pt idx="63">12</cx:pt>
          <cx:pt idx="64">14</cx:pt>
          <cx:pt idx="65">14</cx:pt>
          <cx:pt idx="66">13</cx:pt>
          <cx:pt idx="68">13</cx:pt>
          <cx:pt idx="70">15</cx:pt>
          <cx:pt idx="71">16</cx:pt>
          <cx:pt idx="73">7</cx:pt>
          <cx:pt idx="74">11</cx:pt>
          <cx:pt idx="75">13</cx:pt>
          <cx:pt idx="76">7</cx:pt>
          <cx:pt idx="77">10</cx:pt>
          <cx:pt idx="78">7</cx:pt>
          <cx:pt idx="79">5</cx:pt>
          <cx:pt idx="80">14</cx:pt>
          <cx:pt idx="81">14</cx:pt>
        </cx:lvl>
      </cx:numDim>
    </cx:data>
  </cx:chartData>
  <cx:chart>
    <cx:title pos="t" align="ctr" overlay="0">
      <cx:tx>
        <cx:txData>
          <cx:v>Sciences Fondamentales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r>
            <a:rPr lang="fr-FR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 panose="020F0502020204030204"/>
            </a:rPr>
            <a:t>Sciences Fondamentales</a:t>
          </a:r>
        </a:p>
      </cx:txPr>
    </cx:title>
    <cx:plotArea>
      <cx:plotAreaRegion>
        <cx:series layoutId="clusteredColumn" uniqueId="{60F8F2C6-BC70-0E4A-970C-D0346047E793}" formatIdx="0">
          <cx:spPr>
            <a:solidFill>
              <a:srgbClr val="FFC000"/>
            </a:solidFill>
          </cx:spPr>
          <cx:dataId val="0"/>
          <cx:layoutPr>
            <cx:binning intervalClosed="r"/>
          </cx:layoutPr>
        </cx:series>
      </cx:plotAreaRegion>
      <cx:axis id="0">
        <cx:catScaling gapWidth="0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41D425-A642-DC45-8930-0711E318A331}" type="doc">
      <dgm:prSet loTypeId="urn:microsoft.com/office/officeart/2005/8/layout/radial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5489B5-18FE-EE40-B8A2-DBF79622A7BB}">
      <dgm:prSet phldrT="[Texte]"/>
      <dgm:spPr>
        <a:solidFill>
          <a:srgbClr val="FF0000"/>
        </a:solidFill>
      </dgm:spPr>
      <dgm:t>
        <a:bodyPr/>
        <a:lstStyle/>
        <a:p>
          <a:r>
            <a:rPr lang="fr-FR" dirty="0" err="1"/>
            <a:t>Matching</a:t>
          </a:r>
          <a:endParaRPr lang="fr-FR" dirty="0"/>
        </a:p>
      </dgm:t>
    </dgm:pt>
    <dgm:pt modelId="{EE019E49-F83E-D142-91D8-F8100C921D09}" type="parTrans" cxnId="{69CD307E-0823-F647-ADC5-4E20639101A9}">
      <dgm:prSet/>
      <dgm:spPr/>
      <dgm:t>
        <a:bodyPr/>
        <a:lstStyle/>
        <a:p>
          <a:endParaRPr lang="fr-FR"/>
        </a:p>
      </dgm:t>
    </dgm:pt>
    <dgm:pt modelId="{5BF2D6D1-E234-7E40-ACD7-E7673100F9E6}" type="sibTrans" cxnId="{69CD307E-0823-F647-ADC5-4E20639101A9}">
      <dgm:prSet/>
      <dgm:spPr/>
      <dgm:t>
        <a:bodyPr/>
        <a:lstStyle/>
        <a:p>
          <a:endParaRPr lang="fr-FR"/>
        </a:p>
      </dgm:t>
    </dgm:pt>
    <dgm:pt modelId="{4FD1D505-1BC9-9E4B-8A8A-8072FFB9A987}">
      <dgm:prSet phldrT="[Texte]"/>
      <dgm:spPr/>
      <dgm:t>
        <a:bodyPr/>
        <a:lstStyle/>
        <a:p>
          <a:r>
            <a:rPr lang="fr-FR" b="1" dirty="0">
              <a:solidFill>
                <a:schemeClr val="bg1"/>
              </a:solidFill>
            </a:rPr>
            <a:t>Connaissances</a:t>
          </a:r>
        </a:p>
      </dgm:t>
    </dgm:pt>
    <dgm:pt modelId="{3A75ABD2-6FF9-574E-908C-23D9F58AAC43}" type="parTrans" cxnId="{96E8256F-C30B-5346-8D86-D3E19ABDC229}">
      <dgm:prSet/>
      <dgm:spPr/>
      <dgm:t>
        <a:bodyPr/>
        <a:lstStyle/>
        <a:p>
          <a:endParaRPr lang="fr-FR"/>
        </a:p>
      </dgm:t>
    </dgm:pt>
    <dgm:pt modelId="{3E08F4D8-5520-1242-BBAE-BFE5F608193C}" type="sibTrans" cxnId="{96E8256F-C30B-5346-8D86-D3E19ABDC229}">
      <dgm:prSet/>
      <dgm:spPr/>
      <dgm:t>
        <a:bodyPr/>
        <a:lstStyle/>
        <a:p>
          <a:endParaRPr lang="fr-FR"/>
        </a:p>
      </dgm:t>
    </dgm:pt>
    <dgm:pt modelId="{F1684F1C-B97A-AF4F-B4F9-FF16EF457029}">
      <dgm:prSet phldrT="[Texte]"/>
      <dgm:spPr>
        <a:solidFill>
          <a:srgbClr val="00B050"/>
        </a:solidFill>
      </dgm:spPr>
      <dgm:t>
        <a:bodyPr/>
        <a:lstStyle/>
        <a:p>
          <a:r>
            <a:rPr lang="fr-FR" b="1" dirty="0"/>
            <a:t>Compétences</a:t>
          </a:r>
        </a:p>
      </dgm:t>
    </dgm:pt>
    <dgm:pt modelId="{5B83367B-EDC8-4244-B4CF-C493C1178463}" type="parTrans" cxnId="{2C8D6C66-937A-F840-94BB-3618E24586BF}">
      <dgm:prSet/>
      <dgm:spPr/>
      <dgm:t>
        <a:bodyPr/>
        <a:lstStyle/>
        <a:p>
          <a:endParaRPr lang="fr-FR"/>
        </a:p>
      </dgm:t>
    </dgm:pt>
    <dgm:pt modelId="{791793F9-A5C3-6549-95F4-165217B79DD2}" type="sibTrans" cxnId="{2C8D6C66-937A-F840-94BB-3618E24586BF}">
      <dgm:prSet/>
      <dgm:spPr/>
      <dgm:t>
        <a:bodyPr/>
        <a:lstStyle/>
        <a:p>
          <a:endParaRPr lang="fr-FR"/>
        </a:p>
      </dgm:t>
    </dgm:pt>
    <dgm:pt modelId="{0326BA7D-1536-A64A-9478-84DD2D21B826}">
      <dgm:prSet phldrT="[Texte]"/>
      <dgm:spPr>
        <a:solidFill>
          <a:srgbClr val="C00000"/>
        </a:solidFill>
      </dgm:spPr>
      <dgm:t>
        <a:bodyPr/>
        <a:lstStyle/>
        <a:p>
          <a:r>
            <a:rPr lang="fr-FR" b="1" dirty="0"/>
            <a:t>Parcours</a:t>
          </a:r>
        </a:p>
      </dgm:t>
    </dgm:pt>
    <dgm:pt modelId="{3D6FB300-20BF-A24A-8EBE-3F79C3AE1CF4}" type="parTrans" cxnId="{87770DB7-214B-5B48-818D-D475E3FAE4F2}">
      <dgm:prSet/>
      <dgm:spPr/>
      <dgm:t>
        <a:bodyPr/>
        <a:lstStyle/>
        <a:p>
          <a:endParaRPr lang="fr-FR"/>
        </a:p>
      </dgm:t>
    </dgm:pt>
    <dgm:pt modelId="{19830300-3D20-8245-A62D-2571326FD5DC}" type="sibTrans" cxnId="{87770DB7-214B-5B48-818D-D475E3FAE4F2}">
      <dgm:prSet/>
      <dgm:spPr/>
      <dgm:t>
        <a:bodyPr/>
        <a:lstStyle/>
        <a:p>
          <a:endParaRPr lang="fr-FR"/>
        </a:p>
      </dgm:t>
    </dgm:pt>
    <dgm:pt modelId="{02EA5C91-69AA-4949-8960-55E1C92AC6E4}">
      <dgm:prSet phldrT="[Texte]"/>
      <dgm:spPr>
        <a:solidFill>
          <a:srgbClr val="FFFF00"/>
        </a:solidFill>
        <a:ln>
          <a:solidFill>
            <a:srgbClr val="00B050"/>
          </a:solidFill>
        </a:ln>
      </dgm:spPr>
      <dgm:t>
        <a:bodyPr/>
        <a:lstStyle/>
        <a:p>
          <a:r>
            <a:rPr lang="fr-FR" b="1" dirty="0">
              <a:solidFill>
                <a:schemeClr val="tx1"/>
              </a:solidFill>
            </a:rPr>
            <a:t>Accès à la spécialité</a:t>
          </a:r>
        </a:p>
      </dgm:t>
    </dgm:pt>
    <dgm:pt modelId="{3A952D2D-9E23-D64E-80ED-E34C9E0DC5CB}" type="parTrans" cxnId="{CA5F6EA3-4048-EA4E-B47B-BB2DDAE99F68}">
      <dgm:prSet/>
      <dgm:spPr/>
      <dgm:t>
        <a:bodyPr/>
        <a:lstStyle/>
        <a:p>
          <a:endParaRPr lang="fr-FR"/>
        </a:p>
      </dgm:t>
    </dgm:pt>
    <dgm:pt modelId="{0FDF3F7A-BAE3-DD40-89FF-A76BC7C092A6}" type="sibTrans" cxnId="{CA5F6EA3-4048-EA4E-B47B-BB2DDAE99F68}">
      <dgm:prSet/>
      <dgm:spPr/>
      <dgm:t>
        <a:bodyPr/>
        <a:lstStyle/>
        <a:p>
          <a:endParaRPr lang="fr-FR"/>
        </a:p>
      </dgm:t>
    </dgm:pt>
    <dgm:pt modelId="{FBD80FDA-9B08-734F-8D1B-ABC760CB946E}" type="pres">
      <dgm:prSet presAssocID="{9941D425-A642-DC45-8930-0711E318A33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618D558-64D7-8B4C-905C-19ACE0A7EA38}" type="pres">
      <dgm:prSet presAssocID="{495489B5-18FE-EE40-B8A2-DBF79622A7BB}" presName="centerShape" presStyleLbl="node0" presStyleIdx="0" presStyleCnt="1" custLinFactNeighborX="-402" custLinFactNeighborY="-16409"/>
      <dgm:spPr/>
    </dgm:pt>
    <dgm:pt modelId="{B53EE0E7-0938-A940-8A56-60D6752265E8}" type="pres">
      <dgm:prSet presAssocID="{3A75ABD2-6FF9-574E-908C-23D9F58AAC43}" presName="parTrans" presStyleLbl="bgSibTrans2D1" presStyleIdx="0" presStyleCnt="4"/>
      <dgm:spPr/>
    </dgm:pt>
    <dgm:pt modelId="{DB4EF37D-565D-674B-AA50-4EDF0981621E}" type="pres">
      <dgm:prSet presAssocID="{4FD1D505-1BC9-9E4B-8A8A-8072FFB9A987}" presName="node" presStyleLbl="node1" presStyleIdx="0" presStyleCnt="4" custRadScaleRad="138309" custRadScaleInc="68171">
        <dgm:presLayoutVars>
          <dgm:bulletEnabled val="1"/>
        </dgm:presLayoutVars>
      </dgm:prSet>
      <dgm:spPr/>
    </dgm:pt>
    <dgm:pt modelId="{C25E6724-9FC0-354D-9B90-9955C65D0BE4}" type="pres">
      <dgm:prSet presAssocID="{5B83367B-EDC8-4244-B4CF-C493C1178463}" presName="parTrans" presStyleLbl="bgSibTrans2D1" presStyleIdx="1" presStyleCnt="4"/>
      <dgm:spPr/>
    </dgm:pt>
    <dgm:pt modelId="{366AF287-DCC9-0143-883A-2B9724830F49}" type="pres">
      <dgm:prSet presAssocID="{F1684F1C-B97A-AF4F-B4F9-FF16EF457029}" presName="node" presStyleLbl="node1" presStyleIdx="1" presStyleCnt="4" custRadScaleRad="105247" custRadScaleInc="-87902">
        <dgm:presLayoutVars>
          <dgm:bulletEnabled val="1"/>
        </dgm:presLayoutVars>
      </dgm:prSet>
      <dgm:spPr/>
    </dgm:pt>
    <dgm:pt modelId="{E3093B91-71EF-3E45-9112-4E662035B33F}" type="pres">
      <dgm:prSet presAssocID="{3D6FB300-20BF-A24A-8EBE-3F79C3AE1CF4}" presName="parTrans" presStyleLbl="bgSibTrans2D1" presStyleIdx="2" presStyleCnt="4"/>
      <dgm:spPr/>
    </dgm:pt>
    <dgm:pt modelId="{E7CDE6BC-0AC0-984E-8CD4-1BD2E6F44F20}" type="pres">
      <dgm:prSet presAssocID="{0326BA7D-1536-A64A-9478-84DD2D21B826}" presName="node" presStyleLbl="node1" presStyleIdx="2" presStyleCnt="4" custRadScaleRad="96993" custRadScaleInc="-266479">
        <dgm:presLayoutVars>
          <dgm:bulletEnabled val="1"/>
        </dgm:presLayoutVars>
      </dgm:prSet>
      <dgm:spPr/>
    </dgm:pt>
    <dgm:pt modelId="{55C0F9AC-9A22-5F4C-ADA1-23172CA35379}" type="pres">
      <dgm:prSet presAssocID="{3A952D2D-9E23-D64E-80ED-E34C9E0DC5CB}" presName="parTrans" presStyleLbl="bgSibTrans2D1" presStyleIdx="3" presStyleCnt="4" custAng="10846508" custScaleX="54692" custLinFactNeighborX="-27951" custLinFactNeighborY="7980"/>
      <dgm:spPr/>
    </dgm:pt>
    <dgm:pt modelId="{BC21BAA7-4A67-0042-A5AE-A9F1A11AAAAA}" type="pres">
      <dgm:prSet presAssocID="{02EA5C91-69AA-4949-8960-55E1C92AC6E4}" presName="node" presStyleLbl="node1" presStyleIdx="3" presStyleCnt="4" custRadScaleRad="101138" custRadScaleInc="-11600">
        <dgm:presLayoutVars>
          <dgm:bulletEnabled val="1"/>
        </dgm:presLayoutVars>
      </dgm:prSet>
      <dgm:spPr/>
    </dgm:pt>
  </dgm:ptLst>
  <dgm:cxnLst>
    <dgm:cxn modelId="{C1E8BC07-91D2-464D-AC35-6E0475D61B48}" type="presOf" srcId="{9941D425-A642-DC45-8930-0711E318A331}" destId="{FBD80FDA-9B08-734F-8D1B-ABC760CB946E}" srcOrd="0" destOrd="0" presId="urn:microsoft.com/office/officeart/2005/8/layout/radial4"/>
    <dgm:cxn modelId="{78DB9124-6767-471F-A664-D24B968357BB}" type="presOf" srcId="{5B83367B-EDC8-4244-B4CF-C493C1178463}" destId="{C25E6724-9FC0-354D-9B90-9955C65D0BE4}" srcOrd="0" destOrd="0" presId="urn:microsoft.com/office/officeart/2005/8/layout/radial4"/>
    <dgm:cxn modelId="{2C278727-A3C3-4C0A-8926-89378D245FC4}" type="presOf" srcId="{3A952D2D-9E23-D64E-80ED-E34C9E0DC5CB}" destId="{55C0F9AC-9A22-5F4C-ADA1-23172CA35379}" srcOrd="0" destOrd="0" presId="urn:microsoft.com/office/officeart/2005/8/layout/radial4"/>
    <dgm:cxn modelId="{6CE4292E-D8B2-404E-95CE-37CAA7D083D4}" type="presOf" srcId="{02EA5C91-69AA-4949-8960-55E1C92AC6E4}" destId="{BC21BAA7-4A67-0042-A5AE-A9F1A11AAAAA}" srcOrd="0" destOrd="0" presId="urn:microsoft.com/office/officeart/2005/8/layout/radial4"/>
    <dgm:cxn modelId="{2C8D6C66-937A-F840-94BB-3618E24586BF}" srcId="{495489B5-18FE-EE40-B8A2-DBF79622A7BB}" destId="{F1684F1C-B97A-AF4F-B4F9-FF16EF457029}" srcOrd="1" destOrd="0" parTransId="{5B83367B-EDC8-4244-B4CF-C493C1178463}" sibTransId="{791793F9-A5C3-6549-95F4-165217B79DD2}"/>
    <dgm:cxn modelId="{96E8256F-C30B-5346-8D86-D3E19ABDC229}" srcId="{495489B5-18FE-EE40-B8A2-DBF79622A7BB}" destId="{4FD1D505-1BC9-9E4B-8A8A-8072FFB9A987}" srcOrd="0" destOrd="0" parTransId="{3A75ABD2-6FF9-574E-908C-23D9F58AAC43}" sibTransId="{3E08F4D8-5520-1242-BBAE-BFE5F608193C}"/>
    <dgm:cxn modelId="{0080E86F-F848-4D9D-AF2B-46568EEAFFC0}" type="presOf" srcId="{0326BA7D-1536-A64A-9478-84DD2D21B826}" destId="{E7CDE6BC-0AC0-984E-8CD4-1BD2E6F44F20}" srcOrd="0" destOrd="0" presId="urn:microsoft.com/office/officeart/2005/8/layout/radial4"/>
    <dgm:cxn modelId="{69CD307E-0823-F647-ADC5-4E20639101A9}" srcId="{9941D425-A642-DC45-8930-0711E318A331}" destId="{495489B5-18FE-EE40-B8A2-DBF79622A7BB}" srcOrd="0" destOrd="0" parTransId="{EE019E49-F83E-D142-91D8-F8100C921D09}" sibTransId="{5BF2D6D1-E234-7E40-ACD7-E7673100F9E6}"/>
    <dgm:cxn modelId="{88F79E8E-A6BE-4CE7-8AD7-138E9F3A0459}" type="presOf" srcId="{3A75ABD2-6FF9-574E-908C-23D9F58AAC43}" destId="{B53EE0E7-0938-A940-8A56-60D6752265E8}" srcOrd="0" destOrd="0" presId="urn:microsoft.com/office/officeart/2005/8/layout/radial4"/>
    <dgm:cxn modelId="{173F5FA0-7276-4457-8873-853F5C7B7066}" type="presOf" srcId="{4FD1D505-1BC9-9E4B-8A8A-8072FFB9A987}" destId="{DB4EF37D-565D-674B-AA50-4EDF0981621E}" srcOrd="0" destOrd="0" presId="urn:microsoft.com/office/officeart/2005/8/layout/radial4"/>
    <dgm:cxn modelId="{CA5F6EA3-4048-EA4E-B47B-BB2DDAE99F68}" srcId="{495489B5-18FE-EE40-B8A2-DBF79622A7BB}" destId="{02EA5C91-69AA-4949-8960-55E1C92AC6E4}" srcOrd="3" destOrd="0" parTransId="{3A952D2D-9E23-D64E-80ED-E34C9E0DC5CB}" sibTransId="{0FDF3F7A-BAE3-DD40-89FF-A76BC7C092A6}"/>
    <dgm:cxn modelId="{87770DB7-214B-5B48-818D-D475E3FAE4F2}" srcId="{495489B5-18FE-EE40-B8A2-DBF79622A7BB}" destId="{0326BA7D-1536-A64A-9478-84DD2D21B826}" srcOrd="2" destOrd="0" parTransId="{3D6FB300-20BF-A24A-8EBE-3F79C3AE1CF4}" sibTransId="{19830300-3D20-8245-A62D-2571326FD5DC}"/>
    <dgm:cxn modelId="{D30C07D1-6702-442E-A4B3-113522BC7FB7}" type="presOf" srcId="{495489B5-18FE-EE40-B8A2-DBF79622A7BB}" destId="{7618D558-64D7-8B4C-905C-19ACE0A7EA38}" srcOrd="0" destOrd="0" presId="urn:microsoft.com/office/officeart/2005/8/layout/radial4"/>
    <dgm:cxn modelId="{7ED576E5-BFFF-4EB3-8BC0-56C0731E3463}" type="presOf" srcId="{3D6FB300-20BF-A24A-8EBE-3F79C3AE1CF4}" destId="{E3093B91-71EF-3E45-9112-4E662035B33F}" srcOrd="0" destOrd="0" presId="urn:microsoft.com/office/officeart/2005/8/layout/radial4"/>
    <dgm:cxn modelId="{95B915FF-039D-43BD-B110-139BEDC58666}" type="presOf" srcId="{F1684F1C-B97A-AF4F-B4F9-FF16EF457029}" destId="{366AF287-DCC9-0143-883A-2B9724830F49}" srcOrd="0" destOrd="0" presId="urn:microsoft.com/office/officeart/2005/8/layout/radial4"/>
    <dgm:cxn modelId="{AC189F38-F3E9-47D9-B3EE-007F7742958F}" type="presParOf" srcId="{FBD80FDA-9B08-734F-8D1B-ABC760CB946E}" destId="{7618D558-64D7-8B4C-905C-19ACE0A7EA38}" srcOrd="0" destOrd="0" presId="urn:microsoft.com/office/officeart/2005/8/layout/radial4"/>
    <dgm:cxn modelId="{F8834E9C-1540-4E81-9442-95D3DD4BB531}" type="presParOf" srcId="{FBD80FDA-9B08-734F-8D1B-ABC760CB946E}" destId="{B53EE0E7-0938-A940-8A56-60D6752265E8}" srcOrd="1" destOrd="0" presId="urn:microsoft.com/office/officeart/2005/8/layout/radial4"/>
    <dgm:cxn modelId="{63AE7A54-9A92-4BEC-8DFA-1FA9B0B56112}" type="presParOf" srcId="{FBD80FDA-9B08-734F-8D1B-ABC760CB946E}" destId="{DB4EF37D-565D-674B-AA50-4EDF0981621E}" srcOrd="2" destOrd="0" presId="urn:microsoft.com/office/officeart/2005/8/layout/radial4"/>
    <dgm:cxn modelId="{94064443-444E-4D2F-8A9A-5F6696F0D714}" type="presParOf" srcId="{FBD80FDA-9B08-734F-8D1B-ABC760CB946E}" destId="{C25E6724-9FC0-354D-9B90-9955C65D0BE4}" srcOrd="3" destOrd="0" presId="urn:microsoft.com/office/officeart/2005/8/layout/radial4"/>
    <dgm:cxn modelId="{F2605F3C-F3EE-4E32-B290-67AA17DFE092}" type="presParOf" srcId="{FBD80FDA-9B08-734F-8D1B-ABC760CB946E}" destId="{366AF287-DCC9-0143-883A-2B9724830F49}" srcOrd="4" destOrd="0" presId="urn:microsoft.com/office/officeart/2005/8/layout/radial4"/>
    <dgm:cxn modelId="{63DE7774-1F4C-42A8-B931-9730E757470D}" type="presParOf" srcId="{FBD80FDA-9B08-734F-8D1B-ABC760CB946E}" destId="{E3093B91-71EF-3E45-9112-4E662035B33F}" srcOrd="5" destOrd="0" presId="urn:microsoft.com/office/officeart/2005/8/layout/radial4"/>
    <dgm:cxn modelId="{CC724D77-EAE4-498E-AA7D-59E4B80582B0}" type="presParOf" srcId="{FBD80FDA-9B08-734F-8D1B-ABC760CB946E}" destId="{E7CDE6BC-0AC0-984E-8CD4-1BD2E6F44F20}" srcOrd="6" destOrd="0" presId="urn:microsoft.com/office/officeart/2005/8/layout/radial4"/>
    <dgm:cxn modelId="{E3697457-8E25-498E-856B-5D713E600E8C}" type="presParOf" srcId="{FBD80FDA-9B08-734F-8D1B-ABC760CB946E}" destId="{55C0F9AC-9A22-5F4C-ADA1-23172CA35379}" srcOrd="7" destOrd="0" presId="urn:microsoft.com/office/officeart/2005/8/layout/radial4"/>
    <dgm:cxn modelId="{B6E9D406-5181-4411-83F3-B173C88CEAF8}" type="presParOf" srcId="{FBD80FDA-9B08-734F-8D1B-ABC760CB946E}" destId="{BC21BAA7-4A67-0042-A5AE-A9F1A11AAAA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9FFA19-6611-44BC-85E5-4C408AE49B83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EEDF0EC-C9BB-4443-9402-64FED9A4C3F5}">
      <dgm:prSet/>
      <dgm:spPr/>
      <dgm:t>
        <a:bodyPr/>
        <a:lstStyle/>
        <a:p>
          <a:pPr>
            <a:buNone/>
          </a:pPr>
          <a:r>
            <a:rPr lang="fr-FR" sz="2200" dirty="0"/>
            <a:t>Epreuves 23 Mars 2024</a:t>
          </a:r>
          <a:endParaRPr lang="en-US" sz="2200" dirty="0"/>
        </a:p>
      </dgm:t>
    </dgm:pt>
    <dgm:pt modelId="{15B467D7-9282-44ED-8B1B-3C8CDB4ED581}" type="parTrans" cxnId="{D51F04C1-32B1-4583-A6F3-F460D7FE4C8A}">
      <dgm:prSet/>
      <dgm:spPr/>
      <dgm:t>
        <a:bodyPr/>
        <a:lstStyle/>
        <a:p>
          <a:endParaRPr lang="en-US"/>
        </a:p>
      </dgm:t>
    </dgm:pt>
    <dgm:pt modelId="{6EE4A6BA-5762-4678-ABEC-BCF1534C0708}" type="sibTrans" cxnId="{D51F04C1-32B1-4583-A6F3-F460D7FE4C8A}">
      <dgm:prSet/>
      <dgm:spPr/>
      <dgm:t>
        <a:bodyPr/>
        <a:lstStyle/>
        <a:p>
          <a:endParaRPr lang="en-US"/>
        </a:p>
      </dgm:t>
    </dgm:pt>
    <dgm:pt modelId="{8ECE8514-DA49-428B-B0BE-522F658FE26B}">
      <dgm:prSet custT="1"/>
      <dgm:spPr/>
      <dgm:t>
        <a:bodyPr/>
        <a:lstStyle/>
        <a:p>
          <a:pPr>
            <a:buNone/>
          </a:pPr>
          <a:r>
            <a:rPr lang="fr-FR" sz="2000" dirty="0"/>
            <a:t>100 questions – 100 mn :</a:t>
          </a:r>
          <a:endParaRPr lang="en-US" sz="2000" dirty="0"/>
        </a:p>
      </dgm:t>
    </dgm:pt>
    <dgm:pt modelId="{34152963-F307-4B90-89DF-A28C6813EB28}" type="parTrans" cxnId="{0739FC75-B250-406D-AB62-FFE9851C1B33}">
      <dgm:prSet/>
      <dgm:spPr/>
      <dgm:t>
        <a:bodyPr/>
        <a:lstStyle/>
        <a:p>
          <a:endParaRPr lang="en-US"/>
        </a:p>
      </dgm:t>
    </dgm:pt>
    <dgm:pt modelId="{3C8664CC-36A5-4198-B8D7-82796B58340E}" type="sibTrans" cxnId="{0739FC75-B250-406D-AB62-FFE9851C1B33}">
      <dgm:prSet/>
      <dgm:spPr/>
      <dgm:t>
        <a:bodyPr/>
        <a:lstStyle/>
        <a:p>
          <a:endParaRPr lang="en-US"/>
        </a:p>
      </dgm:t>
    </dgm:pt>
    <dgm:pt modelId="{619F5BA1-B2A8-48C4-AEC1-43D67DDACC1E}">
      <dgm:prSet custT="1"/>
      <dgm:spPr/>
      <dgm:t>
        <a:bodyPr/>
        <a:lstStyle/>
        <a:p>
          <a:r>
            <a:rPr lang="fr-FR" sz="2000" dirty="0"/>
            <a:t>Membre Sup</a:t>
          </a:r>
          <a:endParaRPr lang="en-US" sz="2000" dirty="0"/>
        </a:p>
      </dgm:t>
    </dgm:pt>
    <dgm:pt modelId="{99FE6564-1F91-4255-AF6E-A364E1DD019A}" type="parTrans" cxnId="{90DA4994-724E-4835-A42F-2ADC0F4DD29B}">
      <dgm:prSet/>
      <dgm:spPr/>
      <dgm:t>
        <a:bodyPr/>
        <a:lstStyle/>
        <a:p>
          <a:endParaRPr lang="en-US"/>
        </a:p>
      </dgm:t>
    </dgm:pt>
    <dgm:pt modelId="{292BF1AC-08A6-4132-98F7-41F7BDFB2B69}" type="sibTrans" cxnId="{90DA4994-724E-4835-A42F-2ADC0F4DD29B}">
      <dgm:prSet/>
      <dgm:spPr/>
      <dgm:t>
        <a:bodyPr/>
        <a:lstStyle/>
        <a:p>
          <a:endParaRPr lang="en-US"/>
        </a:p>
      </dgm:t>
    </dgm:pt>
    <dgm:pt modelId="{E9B95393-BC3A-4A6C-8661-9B3ADD9ED302}">
      <dgm:prSet custT="1"/>
      <dgm:spPr/>
      <dgm:t>
        <a:bodyPr/>
        <a:lstStyle/>
        <a:p>
          <a:r>
            <a:rPr lang="fr-FR" sz="2000" dirty="0"/>
            <a:t>Membre </a:t>
          </a:r>
          <a:r>
            <a:rPr lang="fr-FR" sz="2000" dirty="0" err="1"/>
            <a:t>Inf</a:t>
          </a:r>
          <a:endParaRPr lang="en-US" sz="2000" dirty="0"/>
        </a:p>
      </dgm:t>
    </dgm:pt>
    <dgm:pt modelId="{411DA57D-6E44-4600-823E-6866DD79BD25}" type="parTrans" cxnId="{61A6D517-5139-46D3-B957-BE9EA68A9654}">
      <dgm:prSet/>
      <dgm:spPr/>
      <dgm:t>
        <a:bodyPr/>
        <a:lstStyle/>
        <a:p>
          <a:endParaRPr lang="en-US"/>
        </a:p>
      </dgm:t>
    </dgm:pt>
    <dgm:pt modelId="{98364B26-92A8-42CB-B651-6690080EF8CF}" type="sibTrans" cxnId="{61A6D517-5139-46D3-B957-BE9EA68A9654}">
      <dgm:prSet/>
      <dgm:spPr/>
      <dgm:t>
        <a:bodyPr/>
        <a:lstStyle/>
        <a:p>
          <a:endParaRPr lang="en-US"/>
        </a:p>
      </dgm:t>
    </dgm:pt>
    <dgm:pt modelId="{CC3BF257-CEE1-4D15-B73A-42D76634FB48}">
      <dgm:prSet custT="1"/>
      <dgm:spPr/>
      <dgm:t>
        <a:bodyPr/>
        <a:lstStyle/>
        <a:p>
          <a:r>
            <a:rPr lang="fr-FR" sz="2000" dirty="0"/>
            <a:t>Rachis </a:t>
          </a:r>
          <a:endParaRPr lang="en-US" sz="2000" dirty="0"/>
        </a:p>
      </dgm:t>
    </dgm:pt>
    <dgm:pt modelId="{7007675F-EBE1-4FA2-AFF4-F16FC382F13E}" type="parTrans" cxnId="{3976FDF5-A2F7-4EFE-8005-84D98BAF2A54}">
      <dgm:prSet/>
      <dgm:spPr/>
      <dgm:t>
        <a:bodyPr/>
        <a:lstStyle/>
        <a:p>
          <a:endParaRPr lang="en-US"/>
        </a:p>
      </dgm:t>
    </dgm:pt>
    <dgm:pt modelId="{C81B760B-9F02-4002-A464-08FA7FCDF859}" type="sibTrans" cxnId="{3976FDF5-A2F7-4EFE-8005-84D98BAF2A54}">
      <dgm:prSet/>
      <dgm:spPr/>
      <dgm:t>
        <a:bodyPr/>
        <a:lstStyle/>
        <a:p>
          <a:endParaRPr lang="en-US"/>
        </a:p>
      </dgm:t>
    </dgm:pt>
    <dgm:pt modelId="{F132B5ED-8989-4B3F-A055-4233AE1F8956}">
      <dgm:prSet custT="1"/>
      <dgm:spPr/>
      <dgm:t>
        <a:bodyPr/>
        <a:lstStyle/>
        <a:p>
          <a:r>
            <a:rPr lang="fr-FR" sz="2000" dirty="0"/>
            <a:t>Pédiatrie</a:t>
          </a:r>
          <a:endParaRPr lang="en-US" sz="2000" dirty="0"/>
        </a:p>
      </dgm:t>
    </dgm:pt>
    <dgm:pt modelId="{F3145BDF-20C5-42CB-A74D-BE577A8EF1BC}" type="parTrans" cxnId="{36E73423-A688-435A-AF99-2D85D7F49A21}">
      <dgm:prSet/>
      <dgm:spPr/>
      <dgm:t>
        <a:bodyPr/>
        <a:lstStyle/>
        <a:p>
          <a:endParaRPr lang="en-US"/>
        </a:p>
      </dgm:t>
    </dgm:pt>
    <dgm:pt modelId="{059F4CD9-E0E9-4812-B64C-4E9D1D8C74FE}" type="sibTrans" cxnId="{36E73423-A688-435A-AF99-2D85D7F49A21}">
      <dgm:prSet/>
      <dgm:spPr/>
      <dgm:t>
        <a:bodyPr/>
        <a:lstStyle/>
        <a:p>
          <a:endParaRPr lang="en-US"/>
        </a:p>
      </dgm:t>
    </dgm:pt>
    <dgm:pt modelId="{1C931C36-6972-4117-BD66-48A56DA90942}">
      <dgm:prSet custT="1"/>
      <dgm:spPr/>
      <dgm:t>
        <a:bodyPr/>
        <a:lstStyle/>
        <a:p>
          <a:r>
            <a:rPr lang="fr-FR" sz="2000" dirty="0"/>
            <a:t>Sciences Fondamentales</a:t>
          </a:r>
          <a:endParaRPr lang="en-US" sz="2000" dirty="0"/>
        </a:p>
      </dgm:t>
    </dgm:pt>
    <dgm:pt modelId="{6003E70C-0088-4E75-BE21-85BB4CF704D0}" type="parTrans" cxnId="{27780298-1438-4659-A38E-7181B8DBB462}">
      <dgm:prSet/>
      <dgm:spPr/>
      <dgm:t>
        <a:bodyPr/>
        <a:lstStyle/>
        <a:p>
          <a:endParaRPr lang="en-US"/>
        </a:p>
      </dgm:t>
    </dgm:pt>
    <dgm:pt modelId="{262FCC9C-8348-48C6-BF3D-2FCDDF918F22}" type="sibTrans" cxnId="{27780298-1438-4659-A38E-7181B8DBB462}">
      <dgm:prSet/>
      <dgm:spPr/>
      <dgm:t>
        <a:bodyPr/>
        <a:lstStyle/>
        <a:p>
          <a:endParaRPr lang="en-US"/>
        </a:p>
      </dgm:t>
    </dgm:pt>
    <dgm:pt modelId="{7DE29878-0C06-4A3B-9AC6-C4E9343F8FC2}">
      <dgm:prSet/>
      <dgm:spPr/>
      <dgm:t>
        <a:bodyPr/>
        <a:lstStyle/>
        <a:p>
          <a:r>
            <a:rPr lang="fr-FR" sz="2300" dirty="0"/>
            <a:t>Epreuve en ligne</a:t>
          </a:r>
        </a:p>
        <a:p>
          <a:r>
            <a:rPr lang="fr-FR" sz="2300" dirty="0"/>
            <a:t>08:45 </a:t>
          </a:r>
          <a:r>
            <a:rPr lang="fr-FR" sz="2300" dirty="0" err="1"/>
            <a:t>am</a:t>
          </a:r>
          <a:r>
            <a:rPr lang="fr-FR" sz="2300" dirty="0"/>
            <a:t> - 12:00 pm</a:t>
          </a:r>
          <a:endParaRPr lang="en-US" sz="2300" dirty="0"/>
        </a:p>
      </dgm:t>
    </dgm:pt>
    <dgm:pt modelId="{5B83AC9B-E9A1-4A18-8C1F-DD460BBBCCD8}" type="parTrans" cxnId="{647AC642-E43C-4BF7-A0A1-1CA15B2F8C6E}">
      <dgm:prSet/>
      <dgm:spPr/>
      <dgm:t>
        <a:bodyPr/>
        <a:lstStyle/>
        <a:p>
          <a:endParaRPr lang="en-US"/>
        </a:p>
      </dgm:t>
    </dgm:pt>
    <dgm:pt modelId="{B4615007-CB80-409C-99E4-6C32E8722C64}" type="sibTrans" cxnId="{647AC642-E43C-4BF7-A0A1-1CA15B2F8C6E}">
      <dgm:prSet/>
      <dgm:spPr/>
      <dgm:t>
        <a:bodyPr/>
        <a:lstStyle/>
        <a:p>
          <a:endParaRPr lang="en-US"/>
        </a:p>
      </dgm:t>
    </dgm:pt>
    <dgm:pt modelId="{CFB54096-6EA5-4117-BACF-DCB15156E48C}">
      <dgm:prSet custT="1"/>
      <dgm:spPr/>
      <dgm:t>
        <a:bodyPr/>
        <a:lstStyle/>
        <a:p>
          <a:r>
            <a:rPr lang="fr-FR" sz="2000" dirty="0"/>
            <a:t>Enregistrement du site d’examen par le coordonnateur</a:t>
          </a:r>
          <a:endParaRPr lang="en-US" sz="2000" dirty="0"/>
        </a:p>
      </dgm:t>
    </dgm:pt>
    <dgm:pt modelId="{B4CF784F-05DE-4891-90FD-CD837F12B915}" type="parTrans" cxnId="{A292A5AA-D86E-4BA9-A0AB-6F48E437BFD3}">
      <dgm:prSet/>
      <dgm:spPr/>
      <dgm:t>
        <a:bodyPr/>
        <a:lstStyle/>
        <a:p>
          <a:endParaRPr lang="en-US"/>
        </a:p>
      </dgm:t>
    </dgm:pt>
    <dgm:pt modelId="{ED6EE136-54B7-4526-9E3D-997D39EAFE72}" type="sibTrans" cxnId="{A292A5AA-D86E-4BA9-A0AB-6F48E437BFD3}">
      <dgm:prSet/>
      <dgm:spPr/>
      <dgm:t>
        <a:bodyPr/>
        <a:lstStyle/>
        <a:p>
          <a:endParaRPr lang="en-US"/>
        </a:p>
      </dgm:t>
    </dgm:pt>
    <dgm:pt modelId="{FF4CA1D9-69AF-4563-8565-90198D8A774E}">
      <dgm:prSet custT="1"/>
      <dgm:spPr/>
      <dgm:t>
        <a:bodyPr/>
        <a:lstStyle/>
        <a:p>
          <a:r>
            <a:rPr lang="fr-FR" sz="2000" dirty="0"/>
            <a:t>Mot de passe fourni à l’interne par le coordonnateur pour accéder à l’épreuve</a:t>
          </a:r>
          <a:endParaRPr lang="en-US" sz="2000" dirty="0"/>
        </a:p>
      </dgm:t>
    </dgm:pt>
    <dgm:pt modelId="{F0495E16-3DA2-4B07-95C0-F189EB2861A7}" type="parTrans" cxnId="{71AB40AA-CD1F-4E3D-8585-A5CE61148988}">
      <dgm:prSet/>
      <dgm:spPr/>
      <dgm:t>
        <a:bodyPr/>
        <a:lstStyle/>
        <a:p>
          <a:endParaRPr lang="en-US"/>
        </a:p>
      </dgm:t>
    </dgm:pt>
    <dgm:pt modelId="{9A938E82-F430-4607-83DF-2C821A0B9077}" type="sibTrans" cxnId="{71AB40AA-CD1F-4E3D-8585-A5CE61148988}">
      <dgm:prSet/>
      <dgm:spPr/>
      <dgm:t>
        <a:bodyPr/>
        <a:lstStyle/>
        <a:p>
          <a:endParaRPr lang="en-US"/>
        </a:p>
      </dgm:t>
    </dgm:pt>
    <dgm:pt modelId="{524128BA-F7E0-D546-A852-7F97758E6027}" type="pres">
      <dgm:prSet presAssocID="{809FFA19-6611-44BC-85E5-4C408AE49B83}" presName="Name0" presStyleCnt="0">
        <dgm:presLayoutVars>
          <dgm:dir/>
          <dgm:resizeHandles val="exact"/>
        </dgm:presLayoutVars>
      </dgm:prSet>
      <dgm:spPr/>
    </dgm:pt>
    <dgm:pt modelId="{17C4BA37-055C-9544-A939-78E1DA3FA9D3}" type="pres">
      <dgm:prSet presAssocID="{CEEDF0EC-C9BB-4443-9402-64FED9A4C3F5}" presName="node" presStyleLbl="node1" presStyleIdx="0" presStyleCnt="3" custScaleX="116621" custScaleY="115363">
        <dgm:presLayoutVars>
          <dgm:bulletEnabled val="1"/>
        </dgm:presLayoutVars>
      </dgm:prSet>
      <dgm:spPr/>
    </dgm:pt>
    <dgm:pt modelId="{56F5A6D5-F1BF-6648-9886-5333670C3E52}" type="pres">
      <dgm:prSet presAssocID="{6EE4A6BA-5762-4678-ABEC-BCF1534C0708}" presName="sibTransSpacerBeforeConnector" presStyleCnt="0"/>
      <dgm:spPr/>
    </dgm:pt>
    <dgm:pt modelId="{155E601C-C4FC-2E47-A9D1-6D7815DB4428}" type="pres">
      <dgm:prSet presAssocID="{6EE4A6BA-5762-4678-ABEC-BCF1534C0708}" presName="sibTrans" presStyleLbl="node1" presStyleIdx="1" presStyleCnt="3" custScaleY="257426"/>
      <dgm:spPr/>
    </dgm:pt>
    <dgm:pt modelId="{01BD21D2-4DD8-E84F-9564-58AB076540EB}" type="pres">
      <dgm:prSet presAssocID="{6EE4A6BA-5762-4678-ABEC-BCF1534C0708}" presName="sibTransSpacerAfterConnector" presStyleCnt="0"/>
      <dgm:spPr/>
    </dgm:pt>
    <dgm:pt modelId="{C1AAEBA5-6BD7-034C-A406-70DEB346EED8}" type="pres">
      <dgm:prSet presAssocID="{7DE29878-0C06-4A3B-9AC6-C4E9343F8FC2}" presName="node" presStyleLbl="node1" presStyleIdx="2" presStyleCnt="3" custScaleX="126059" custScaleY="115161">
        <dgm:presLayoutVars>
          <dgm:bulletEnabled val="1"/>
        </dgm:presLayoutVars>
      </dgm:prSet>
      <dgm:spPr/>
    </dgm:pt>
  </dgm:ptLst>
  <dgm:cxnLst>
    <dgm:cxn modelId="{1EB33F10-CC2E-1B42-8CB1-686A182BD70D}" type="presOf" srcId="{E9B95393-BC3A-4A6C-8661-9B3ADD9ED302}" destId="{17C4BA37-055C-9544-A939-78E1DA3FA9D3}" srcOrd="0" destOrd="3" presId="urn:microsoft.com/office/officeart/2016/7/layout/BasicProcessNew"/>
    <dgm:cxn modelId="{E6D8E115-D315-004B-A225-9858874FEC60}" type="presOf" srcId="{7DE29878-0C06-4A3B-9AC6-C4E9343F8FC2}" destId="{C1AAEBA5-6BD7-034C-A406-70DEB346EED8}" srcOrd="0" destOrd="0" presId="urn:microsoft.com/office/officeart/2016/7/layout/BasicProcessNew"/>
    <dgm:cxn modelId="{61A6D517-5139-46D3-B957-BE9EA68A9654}" srcId="{8ECE8514-DA49-428B-B0BE-522F658FE26B}" destId="{E9B95393-BC3A-4A6C-8661-9B3ADD9ED302}" srcOrd="1" destOrd="0" parTransId="{411DA57D-6E44-4600-823E-6866DD79BD25}" sibTransId="{98364B26-92A8-42CB-B651-6690080EF8CF}"/>
    <dgm:cxn modelId="{36E73423-A688-435A-AF99-2D85D7F49A21}" srcId="{8ECE8514-DA49-428B-B0BE-522F658FE26B}" destId="{F132B5ED-8989-4B3F-A055-4233AE1F8956}" srcOrd="3" destOrd="0" parTransId="{F3145BDF-20C5-42CB-A74D-BE577A8EF1BC}" sibTransId="{059F4CD9-E0E9-4812-B64C-4E9D1D8C74FE}"/>
    <dgm:cxn modelId="{647AC642-E43C-4BF7-A0A1-1CA15B2F8C6E}" srcId="{809FFA19-6611-44BC-85E5-4C408AE49B83}" destId="{7DE29878-0C06-4A3B-9AC6-C4E9343F8FC2}" srcOrd="1" destOrd="0" parTransId="{5B83AC9B-E9A1-4A18-8C1F-DD460BBBCCD8}" sibTransId="{B4615007-CB80-409C-99E4-6C32E8722C64}"/>
    <dgm:cxn modelId="{55D31B49-C8CF-4D45-97B7-DB1ADAA1A8B0}" type="presOf" srcId="{CFB54096-6EA5-4117-BACF-DCB15156E48C}" destId="{C1AAEBA5-6BD7-034C-A406-70DEB346EED8}" srcOrd="0" destOrd="1" presId="urn:microsoft.com/office/officeart/2016/7/layout/BasicProcessNew"/>
    <dgm:cxn modelId="{D9641755-B0D0-CC45-A43B-C73E907BF16A}" type="presOf" srcId="{1C931C36-6972-4117-BD66-48A56DA90942}" destId="{17C4BA37-055C-9544-A939-78E1DA3FA9D3}" srcOrd="0" destOrd="6" presId="urn:microsoft.com/office/officeart/2016/7/layout/BasicProcessNew"/>
    <dgm:cxn modelId="{096D775C-E902-6547-A05E-C61AA094856A}" type="presOf" srcId="{F132B5ED-8989-4B3F-A055-4233AE1F8956}" destId="{17C4BA37-055C-9544-A939-78E1DA3FA9D3}" srcOrd="0" destOrd="5" presId="urn:microsoft.com/office/officeart/2016/7/layout/BasicProcessNew"/>
    <dgm:cxn modelId="{C7D48C73-9255-6944-BE27-CA4FE4390FE1}" type="presOf" srcId="{6EE4A6BA-5762-4678-ABEC-BCF1534C0708}" destId="{155E601C-C4FC-2E47-A9D1-6D7815DB4428}" srcOrd="0" destOrd="0" presId="urn:microsoft.com/office/officeart/2016/7/layout/BasicProcessNew"/>
    <dgm:cxn modelId="{0739FC75-B250-406D-AB62-FFE9851C1B33}" srcId="{CEEDF0EC-C9BB-4443-9402-64FED9A4C3F5}" destId="{8ECE8514-DA49-428B-B0BE-522F658FE26B}" srcOrd="0" destOrd="0" parTransId="{34152963-F307-4B90-89DF-A28C6813EB28}" sibTransId="{3C8664CC-36A5-4198-B8D7-82796B58340E}"/>
    <dgm:cxn modelId="{05ED6076-19A4-D741-A690-AE6DD9F1C647}" type="presOf" srcId="{809FFA19-6611-44BC-85E5-4C408AE49B83}" destId="{524128BA-F7E0-D546-A852-7F97758E6027}" srcOrd="0" destOrd="0" presId="urn:microsoft.com/office/officeart/2016/7/layout/BasicProcessNew"/>
    <dgm:cxn modelId="{90DA4994-724E-4835-A42F-2ADC0F4DD29B}" srcId="{8ECE8514-DA49-428B-B0BE-522F658FE26B}" destId="{619F5BA1-B2A8-48C4-AEC1-43D67DDACC1E}" srcOrd="0" destOrd="0" parTransId="{99FE6564-1F91-4255-AF6E-A364E1DD019A}" sibTransId="{292BF1AC-08A6-4132-98F7-41F7BDFB2B69}"/>
    <dgm:cxn modelId="{27780298-1438-4659-A38E-7181B8DBB462}" srcId="{8ECE8514-DA49-428B-B0BE-522F658FE26B}" destId="{1C931C36-6972-4117-BD66-48A56DA90942}" srcOrd="4" destOrd="0" parTransId="{6003E70C-0088-4E75-BE21-85BB4CF704D0}" sibTransId="{262FCC9C-8348-48C6-BF3D-2FCDDF918F22}"/>
    <dgm:cxn modelId="{247C51A6-08D2-AF4B-8F0E-3F1FE3DC3C1F}" type="presOf" srcId="{CC3BF257-CEE1-4D15-B73A-42D76634FB48}" destId="{17C4BA37-055C-9544-A939-78E1DA3FA9D3}" srcOrd="0" destOrd="4" presId="urn:microsoft.com/office/officeart/2016/7/layout/BasicProcessNew"/>
    <dgm:cxn modelId="{71AB40AA-CD1F-4E3D-8585-A5CE61148988}" srcId="{7DE29878-0C06-4A3B-9AC6-C4E9343F8FC2}" destId="{FF4CA1D9-69AF-4563-8565-90198D8A774E}" srcOrd="1" destOrd="0" parTransId="{F0495E16-3DA2-4B07-95C0-F189EB2861A7}" sibTransId="{9A938E82-F430-4607-83DF-2C821A0B9077}"/>
    <dgm:cxn modelId="{A292A5AA-D86E-4BA9-A0AB-6F48E437BFD3}" srcId="{7DE29878-0C06-4A3B-9AC6-C4E9343F8FC2}" destId="{CFB54096-6EA5-4117-BACF-DCB15156E48C}" srcOrd="0" destOrd="0" parTransId="{B4CF784F-05DE-4891-90FD-CD837F12B915}" sibTransId="{ED6EE136-54B7-4526-9E3D-997D39EAFE72}"/>
    <dgm:cxn modelId="{507711B6-32F8-DF46-8E16-9130A48763C0}" type="presOf" srcId="{8ECE8514-DA49-428B-B0BE-522F658FE26B}" destId="{17C4BA37-055C-9544-A939-78E1DA3FA9D3}" srcOrd="0" destOrd="1" presId="urn:microsoft.com/office/officeart/2016/7/layout/BasicProcessNew"/>
    <dgm:cxn modelId="{D51F04C1-32B1-4583-A6F3-F460D7FE4C8A}" srcId="{809FFA19-6611-44BC-85E5-4C408AE49B83}" destId="{CEEDF0EC-C9BB-4443-9402-64FED9A4C3F5}" srcOrd="0" destOrd="0" parTransId="{15B467D7-9282-44ED-8B1B-3C8CDB4ED581}" sibTransId="{6EE4A6BA-5762-4678-ABEC-BCF1534C0708}"/>
    <dgm:cxn modelId="{6ED256D6-7616-174F-AD1A-6D8629DDB59C}" type="presOf" srcId="{619F5BA1-B2A8-48C4-AEC1-43D67DDACC1E}" destId="{17C4BA37-055C-9544-A939-78E1DA3FA9D3}" srcOrd="0" destOrd="2" presId="urn:microsoft.com/office/officeart/2016/7/layout/BasicProcessNew"/>
    <dgm:cxn modelId="{418C1CE2-DC64-0E40-A5FA-7553B99829E2}" type="presOf" srcId="{FF4CA1D9-69AF-4563-8565-90198D8A774E}" destId="{C1AAEBA5-6BD7-034C-A406-70DEB346EED8}" srcOrd="0" destOrd="2" presId="urn:microsoft.com/office/officeart/2016/7/layout/BasicProcessNew"/>
    <dgm:cxn modelId="{6D7373E4-DABF-DE4A-8418-4080B0EA7FD0}" type="presOf" srcId="{CEEDF0EC-C9BB-4443-9402-64FED9A4C3F5}" destId="{17C4BA37-055C-9544-A939-78E1DA3FA9D3}" srcOrd="0" destOrd="0" presId="urn:microsoft.com/office/officeart/2016/7/layout/BasicProcessNew"/>
    <dgm:cxn modelId="{3976FDF5-A2F7-4EFE-8005-84D98BAF2A54}" srcId="{8ECE8514-DA49-428B-B0BE-522F658FE26B}" destId="{CC3BF257-CEE1-4D15-B73A-42D76634FB48}" srcOrd="2" destOrd="0" parTransId="{7007675F-EBE1-4FA2-AFF4-F16FC382F13E}" sibTransId="{C81B760B-9F02-4002-A464-08FA7FCDF859}"/>
    <dgm:cxn modelId="{80223BAE-1DF3-174F-B461-3E2D8B730CE0}" type="presParOf" srcId="{524128BA-F7E0-D546-A852-7F97758E6027}" destId="{17C4BA37-055C-9544-A939-78E1DA3FA9D3}" srcOrd="0" destOrd="0" presId="urn:microsoft.com/office/officeart/2016/7/layout/BasicProcessNew"/>
    <dgm:cxn modelId="{748B9B14-E587-C44E-95B9-30B08EB1CF29}" type="presParOf" srcId="{524128BA-F7E0-D546-A852-7F97758E6027}" destId="{56F5A6D5-F1BF-6648-9886-5333670C3E52}" srcOrd="1" destOrd="0" presId="urn:microsoft.com/office/officeart/2016/7/layout/BasicProcessNew"/>
    <dgm:cxn modelId="{D09EECDC-C1FD-2644-B0F8-6321D4A44A00}" type="presParOf" srcId="{524128BA-F7E0-D546-A852-7F97758E6027}" destId="{155E601C-C4FC-2E47-A9D1-6D7815DB4428}" srcOrd="2" destOrd="0" presId="urn:microsoft.com/office/officeart/2016/7/layout/BasicProcessNew"/>
    <dgm:cxn modelId="{996B0EF4-022D-924F-9545-E48BADE4869B}" type="presParOf" srcId="{524128BA-F7E0-D546-A852-7F97758E6027}" destId="{01BD21D2-4DD8-E84F-9564-58AB076540EB}" srcOrd="3" destOrd="0" presId="urn:microsoft.com/office/officeart/2016/7/layout/BasicProcessNew"/>
    <dgm:cxn modelId="{8BFEF041-A18E-3243-A4DC-23066BC539F4}" type="presParOf" srcId="{524128BA-F7E0-D546-A852-7F97758E6027}" destId="{C1AAEBA5-6BD7-034C-A406-70DEB346EED8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8D558-64D7-8B4C-905C-19ACE0A7EA38}">
      <dsp:nvSpPr>
        <dsp:cNvPr id="0" name=""/>
        <dsp:cNvSpPr/>
      </dsp:nvSpPr>
      <dsp:spPr>
        <a:xfrm>
          <a:off x="1980575" y="1235843"/>
          <a:ext cx="1477604" cy="1477604"/>
        </a:xfrm>
        <a:prstGeom prst="ellips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 err="1"/>
            <a:t>Matching</a:t>
          </a:r>
          <a:endParaRPr lang="fr-FR" sz="2000" kern="1200" dirty="0"/>
        </a:p>
      </dsp:txBody>
      <dsp:txXfrm>
        <a:off x="2196965" y="1452233"/>
        <a:ext cx="1044824" cy="1044824"/>
      </dsp:txXfrm>
    </dsp:sp>
    <dsp:sp modelId="{B53EE0E7-0938-A940-8A56-60D6752265E8}">
      <dsp:nvSpPr>
        <dsp:cNvPr id="0" name=""/>
        <dsp:cNvSpPr/>
      </dsp:nvSpPr>
      <dsp:spPr>
        <a:xfrm rot="12876477">
          <a:off x="558692" y="831434"/>
          <a:ext cx="1618258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4EF37D-565D-674B-AA50-4EDF0981621E}">
      <dsp:nvSpPr>
        <dsp:cNvPr id="0" name=""/>
        <dsp:cNvSpPr/>
      </dsp:nvSpPr>
      <dsp:spPr>
        <a:xfrm>
          <a:off x="0" y="20952"/>
          <a:ext cx="1403723" cy="11229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bg1"/>
              </a:solidFill>
            </a:rPr>
            <a:t>Connaissances</a:t>
          </a:r>
        </a:p>
      </dsp:txBody>
      <dsp:txXfrm>
        <a:off x="32891" y="53843"/>
        <a:ext cx="1337941" cy="1057197"/>
      </dsp:txXfrm>
    </dsp:sp>
    <dsp:sp modelId="{C25E6724-9FC0-354D-9B90-9955C65D0BE4}">
      <dsp:nvSpPr>
        <dsp:cNvPr id="0" name=""/>
        <dsp:cNvSpPr/>
      </dsp:nvSpPr>
      <dsp:spPr>
        <a:xfrm rot="11249752">
          <a:off x="730401" y="1580850"/>
          <a:ext cx="1192758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6AF287-DCC9-0143-883A-2B9724830F49}">
      <dsp:nvSpPr>
        <dsp:cNvPr id="0" name=""/>
        <dsp:cNvSpPr/>
      </dsp:nvSpPr>
      <dsp:spPr>
        <a:xfrm>
          <a:off x="33635" y="1152119"/>
          <a:ext cx="1403723" cy="1122979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Compétences</a:t>
          </a:r>
        </a:p>
      </dsp:txBody>
      <dsp:txXfrm>
        <a:off x="66526" y="1185010"/>
        <a:ext cx="1337941" cy="1057197"/>
      </dsp:txXfrm>
    </dsp:sp>
    <dsp:sp modelId="{E3093B91-71EF-3E45-9112-4E662035B33F}">
      <dsp:nvSpPr>
        <dsp:cNvPr id="0" name=""/>
        <dsp:cNvSpPr/>
      </dsp:nvSpPr>
      <dsp:spPr>
        <a:xfrm rot="9406324">
          <a:off x="646072" y="2358510"/>
          <a:ext cx="1376554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DE6BC-0AC0-984E-8CD4-1BD2E6F44F20}">
      <dsp:nvSpPr>
        <dsp:cNvPr id="0" name=""/>
        <dsp:cNvSpPr/>
      </dsp:nvSpPr>
      <dsp:spPr>
        <a:xfrm>
          <a:off x="0" y="2279029"/>
          <a:ext cx="1403723" cy="1122979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/>
            <a:t>Parcours</a:t>
          </a:r>
        </a:p>
      </dsp:txBody>
      <dsp:txXfrm>
        <a:off x="32891" y="2311920"/>
        <a:ext cx="1337941" cy="1057197"/>
      </dsp:txXfrm>
    </dsp:sp>
    <dsp:sp modelId="{55C0F9AC-9A22-5F4C-ADA1-23172CA35379}">
      <dsp:nvSpPr>
        <dsp:cNvPr id="0" name=""/>
        <dsp:cNvSpPr/>
      </dsp:nvSpPr>
      <dsp:spPr>
        <a:xfrm rot="10769730">
          <a:off x="3464138" y="1766154"/>
          <a:ext cx="659809" cy="421117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21BAA7-4A67-0042-A5AE-A9F1A11AAAAA}">
      <dsp:nvSpPr>
        <dsp:cNvPr id="0" name=""/>
        <dsp:cNvSpPr/>
      </dsp:nvSpPr>
      <dsp:spPr>
        <a:xfrm>
          <a:off x="4032439" y="1368148"/>
          <a:ext cx="1403723" cy="1122979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1" kern="1200" dirty="0">
              <a:solidFill>
                <a:schemeClr val="tx1"/>
              </a:solidFill>
            </a:rPr>
            <a:t>Accès à la spécialité</a:t>
          </a:r>
        </a:p>
      </dsp:txBody>
      <dsp:txXfrm>
        <a:off x="4065330" y="1401039"/>
        <a:ext cx="1337941" cy="10571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C4BA37-055C-9544-A939-78E1DA3FA9D3}">
      <dsp:nvSpPr>
        <dsp:cNvPr id="0" name=""/>
        <dsp:cNvSpPr/>
      </dsp:nvSpPr>
      <dsp:spPr>
        <a:xfrm>
          <a:off x="5070" y="749411"/>
          <a:ext cx="4414547" cy="2742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Epreuves 23 Mars 2024</a:t>
          </a:r>
          <a:endParaRPr lang="en-US" sz="22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FR" sz="2000" kern="1200" dirty="0"/>
            <a:t>100 questions – 100 mn :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Membre Sup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Membre </a:t>
          </a:r>
          <a:r>
            <a:rPr lang="fr-FR" sz="2000" kern="1200" dirty="0" err="1"/>
            <a:t>Inf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Rachis 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Pédiatrie</a:t>
          </a:r>
          <a:endParaRPr lang="en-US" sz="2000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Sciences Fondamentales</a:t>
          </a:r>
          <a:endParaRPr lang="en-US" sz="2000" kern="1200" dirty="0"/>
        </a:p>
      </dsp:txBody>
      <dsp:txXfrm>
        <a:off x="5070" y="749411"/>
        <a:ext cx="4414547" cy="2742976"/>
      </dsp:txXfrm>
    </dsp:sp>
    <dsp:sp modelId="{155E601C-C4FC-2E47-A9D1-6D7815DB4428}">
      <dsp:nvSpPr>
        <dsp:cNvPr id="0" name=""/>
        <dsp:cNvSpPr/>
      </dsp:nvSpPr>
      <dsp:spPr>
        <a:xfrm>
          <a:off x="4481633" y="1808127"/>
          <a:ext cx="567806" cy="625545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AAEBA5-6BD7-034C-A406-70DEB346EED8}">
      <dsp:nvSpPr>
        <dsp:cNvPr id="0" name=""/>
        <dsp:cNvSpPr/>
      </dsp:nvSpPr>
      <dsp:spPr>
        <a:xfrm>
          <a:off x="5111456" y="751813"/>
          <a:ext cx="4771811" cy="27381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Epreuve en ligne</a:t>
          </a:r>
        </a:p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300" kern="1200" dirty="0"/>
            <a:t>08:45 </a:t>
          </a:r>
          <a:r>
            <a:rPr lang="fr-FR" sz="2300" kern="1200" dirty="0" err="1"/>
            <a:t>am</a:t>
          </a:r>
          <a:r>
            <a:rPr lang="fr-FR" sz="2300" kern="1200" dirty="0"/>
            <a:t> - 12:00 pm</a:t>
          </a:r>
          <a:endParaRPr lang="en-US" sz="23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Enregistrement du site d’examen par le coordonnateur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2000" kern="1200" dirty="0"/>
            <a:t>Mot de passe fourni à l’interne par le coordonnateur pour accéder à l’épreuve</a:t>
          </a:r>
          <a:endParaRPr lang="en-US" sz="2000" kern="1200" dirty="0"/>
        </a:p>
      </dsp:txBody>
      <dsp:txXfrm>
        <a:off x="5111456" y="751813"/>
        <a:ext cx="4771811" cy="27381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7171C-F9E8-ED48-8C98-BE8E9A3443A2}" type="datetime1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2689CF-65F5-5342-961A-D814EE34B15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6779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4CD38B-B187-B344-BBDB-5C711913DB99}" type="datetime1">
              <a:rPr lang="fr-FR" smtClean="0"/>
              <a:t>14/11/2024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C9C3E-CDA1-4EDC-ADCC-D969BE7935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3564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9792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69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7949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85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854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166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A2045B-7894-E44B-A74D-2B455B12A87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121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6559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F046D-B41C-4611-B3A7-81AB7A7526E3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2396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F046D-B41C-4611-B3A7-81AB7A7526E3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9904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F046D-B41C-4611-B3A7-81AB7A7526E3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66278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1872B-C747-66C6-4EFE-DE90AC42D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0464C52-3112-9B5D-6820-2AF3C547DD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B2BAAF4-FDCE-28E9-6D44-4E822DCA89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67B6798-83A1-F15A-F554-6CEEF1329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F046D-B41C-4611-B3A7-81AB7A7526E3}" type="slidenum">
              <a:rPr lang="fr-FR" smtClean="0"/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04883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C9C3E-CDA1-4EDC-ADCC-D969BE7935BA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4604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pic>
        <p:nvPicPr>
          <p:cNvPr id="5" name="Image 4" descr="LogoCJO.jpg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1"/>
            <a:ext cx="2304256" cy="188372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623392" y="6405332"/>
            <a:ext cx="1094521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2024 </a:t>
            </a:r>
          </a:p>
        </p:txBody>
      </p:sp>
      <p:pic>
        <p:nvPicPr>
          <p:cNvPr id="11" name="Image 10" descr="logo CNU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13" y="68627"/>
            <a:ext cx="1536171" cy="1547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1D7C72-EB10-BA2E-D6E6-D566ED545B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80" y="68627"/>
            <a:ext cx="2889629" cy="125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58F9092-F4E5-FFD7-E210-8A002605E4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6843" r="76481" b="34241"/>
          <a:stretch/>
        </p:blipFill>
        <p:spPr>
          <a:xfrm>
            <a:off x="11599450" y="5805264"/>
            <a:ext cx="592550" cy="96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3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F0C3CF-055E-064F-8F74-E6C693DB0737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2024 </a:t>
            </a:r>
          </a:p>
        </p:txBody>
      </p:sp>
    </p:spTree>
    <p:extLst>
      <p:ext uri="{BB962C8B-B14F-4D97-AF65-F5344CB8AC3E}">
        <p14:creationId xmlns:p14="http://schemas.microsoft.com/office/powerpoint/2010/main" val="163795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822976-8A72-B443-A9F4-F6481008B932}"/>
              </a:ext>
            </a:extLst>
          </p:cNvPr>
          <p:cNvSpPr/>
          <p:nvPr userDrawn="1"/>
        </p:nvSpPr>
        <p:spPr>
          <a:xfrm>
            <a:off x="623392" y="6405332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i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Assemblée Générale du Collège Français de Chirurgie Orthopédique et Traumatologique – SOFCOT 2024 </a:t>
            </a:r>
          </a:p>
        </p:txBody>
      </p:sp>
    </p:spTree>
    <p:extLst>
      <p:ext uri="{BB962C8B-B14F-4D97-AF65-F5344CB8AC3E}">
        <p14:creationId xmlns:p14="http://schemas.microsoft.com/office/powerpoint/2010/main" val="1789613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96154-83EC-36E4-9DB7-598FCAD26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EF685DB-41EC-D87E-16AF-BA085242D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5BB4CC-A441-68D7-1E32-87F08F698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AB790AC-795C-B2CF-CA53-68884DF85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D0D43-A1D4-8249-906E-D476013D2F93}" type="datetimeFigureOut">
              <a:rPr lang="fr-FR" smtClean="0"/>
              <a:t>14/11/2024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6F1DA4D-31D3-0ABB-9991-FC49573D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875A6F-96A4-B443-3043-1A5CF848C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41B95-6168-9C45-A7E9-3FA33A69A7A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2806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56796"/>
            <a:ext cx="10972800" cy="4569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623392" y="6381328"/>
            <a:ext cx="109452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10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sofcot.fmcloud/GestionDesInternes.html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14/relationships/chartEx" Target="../charts/chartEx4.xml"/><Relationship Id="rId13" Type="http://schemas.openxmlformats.org/officeDocument/2006/relationships/image" Target="../media/image90.png"/><Relationship Id="rId3" Type="http://schemas.openxmlformats.org/officeDocument/2006/relationships/image" Target="../media/image40.png"/><Relationship Id="rId7" Type="http://schemas.openxmlformats.org/officeDocument/2006/relationships/image" Target="../media/image60.png"/><Relationship Id="rId12" Type="http://schemas.microsoft.com/office/2014/relationships/chartEx" Target="../charts/chartEx6.xml"/><Relationship Id="rId2" Type="http://schemas.microsoft.com/office/2014/relationships/chartEx" Target="../charts/chartEx1.xml"/><Relationship Id="rId1" Type="http://schemas.openxmlformats.org/officeDocument/2006/relationships/slideLayout" Target="../slideLayouts/slideLayout3.xml"/><Relationship Id="rId6" Type="http://schemas.microsoft.com/office/2014/relationships/chartEx" Target="../charts/chartEx3.xml"/><Relationship Id="rId11" Type="http://schemas.openxmlformats.org/officeDocument/2006/relationships/image" Target="../media/image80.png"/><Relationship Id="rId5" Type="http://schemas.openxmlformats.org/officeDocument/2006/relationships/image" Target="../media/image5.png"/><Relationship Id="rId10" Type="http://schemas.microsoft.com/office/2014/relationships/chartEx" Target="../charts/chartEx5.xml"/><Relationship Id="rId4" Type="http://schemas.microsoft.com/office/2014/relationships/chartEx" Target="../charts/chartEx2.xml"/><Relationship Id="rId9" Type="http://schemas.openxmlformats.org/officeDocument/2006/relationships/image" Target="../media/image7.png"/><Relationship Id="rId1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14/relationships/chartEx" Target="../charts/chartEx10.xml"/><Relationship Id="rId13" Type="http://schemas.openxmlformats.org/officeDocument/2006/relationships/image" Target="../media/image150.png"/><Relationship Id="rId3" Type="http://schemas.openxmlformats.org/officeDocument/2006/relationships/image" Target="../media/image100.png"/><Relationship Id="rId7" Type="http://schemas.openxmlformats.org/officeDocument/2006/relationships/image" Target="../media/image120.png"/><Relationship Id="rId12" Type="http://schemas.microsoft.com/office/2014/relationships/chartEx" Target="../charts/chartEx12.xml"/><Relationship Id="rId2" Type="http://schemas.microsoft.com/office/2014/relationships/chartEx" Target="../charts/chartEx7.xml"/><Relationship Id="rId1" Type="http://schemas.openxmlformats.org/officeDocument/2006/relationships/slideLayout" Target="../slideLayouts/slideLayout3.xml"/><Relationship Id="rId6" Type="http://schemas.microsoft.com/office/2014/relationships/chartEx" Target="../charts/chartEx9.xml"/><Relationship Id="rId11" Type="http://schemas.openxmlformats.org/officeDocument/2006/relationships/image" Target="../media/image140.png"/><Relationship Id="rId5" Type="http://schemas.openxmlformats.org/officeDocument/2006/relationships/image" Target="../media/image110.png"/><Relationship Id="rId10" Type="http://schemas.microsoft.com/office/2014/relationships/chartEx" Target="../charts/chartEx11.xml"/><Relationship Id="rId4" Type="http://schemas.microsoft.com/office/2014/relationships/chartEx" Target="../charts/chartEx8.xml"/><Relationship Id="rId9" Type="http://schemas.openxmlformats.org/officeDocument/2006/relationships/image" Target="../media/image130.png"/><Relationship Id="rId1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49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4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9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jpe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png"/><Relationship Id="rId4" Type="http://schemas.openxmlformats.org/officeDocument/2006/relationships/image" Target="../media/image11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207568" y="3356993"/>
            <a:ext cx="7772400" cy="1959823"/>
          </a:xfrm>
        </p:spPr>
        <p:txBody>
          <a:bodyPr>
            <a:noAutofit/>
          </a:bodyPr>
          <a:lstStyle/>
          <a:p>
            <a:r>
              <a:rPr lang="fr-FR" sz="4800" dirty="0"/>
              <a:t>AG du CFCOT</a:t>
            </a:r>
            <a:br>
              <a:rPr lang="fr-FR" sz="4800" dirty="0"/>
            </a:br>
            <a:r>
              <a:rPr lang="fr-FR" sz="4800" dirty="0"/>
              <a:t> 13 novembre 2024</a:t>
            </a:r>
          </a:p>
        </p:txBody>
      </p:sp>
      <p:pic>
        <p:nvPicPr>
          <p:cNvPr id="3" name="Image 2" descr="logo Collège SFC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722" y="1700808"/>
            <a:ext cx="3006527" cy="8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04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Séminaires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728" y="2348880"/>
            <a:ext cx="4550296" cy="2736300"/>
          </a:xfrm>
        </p:spPr>
        <p:txBody>
          <a:bodyPr>
            <a:normAutofit/>
          </a:bodyPr>
          <a:lstStyle/>
          <a:p>
            <a:r>
              <a:rPr lang="fr-FR" dirty="0"/>
              <a:t>Lundi après-midi</a:t>
            </a:r>
          </a:p>
          <a:p>
            <a:r>
              <a:rPr lang="fr-FR" dirty="0"/>
              <a:t>4 réunions par an</a:t>
            </a:r>
          </a:p>
          <a:p>
            <a:pPr lvl="1"/>
            <a:r>
              <a:rPr lang="fr-FR" dirty="0"/>
              <a:t>Coordonnateurs R3C</a:t>
            </a:r>
          </a:p>
          <a:p>
            <a:pPr lvl="1"/>
            <a:r>
              <a:rPr lang="fr-FR" dirty="0"/>
              <a:t>Coordonnateurs R2C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7230167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1424" y="2202529"/>
            <a:ext cx="10657184" cy="222312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en-GB" dirty="0"/>
              <a:t>Or (800€) :  Marie </a:t>
            </a:r>
            <a:r>
              <a:rPr lang="en-GB" dirty="0" err="1"/>
              <a:t>Castoldi</a:t>
            </a:r>
            <a:br>
              <a:rPr lang="en-GB" sz="4400" dirty="0"/>
            </a:br>
            <a:r>
              <a:rPr lang="en-GB" dirty="0"/>
              <a:t>Argent (700€) : Hugo Barret</a:t>
            </a:r>
            <a:br>
              <a:rPr lang="en-GB" dirty="0"/>
            </a:br>
            <a:r>
              <a:rPr lang="en-GB" dirty="0"/>
              <a:t>Bronze (600€) : Henri Favreau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3225A29-57C8-B34C-8411-FD53F4BF0219}"/>
              </a:ext>
            </a:extLst>
          </p:cNvPr>
          <p:cNvSpPr txBox="1"/>
          <p:nvPr/>
        </p:nvSpPr>
        <p:spPr>
          <a:xfrm>
            <a:off x="4439523" y="551516"/>
            <a:ext cx="24064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err="1"/>
              <a:t>Médaillés</a:t>
            </a:r>
            <a:endParaRPr lang="en-GB" sz="4400" dirty="0"/>
          </a:p>
        </p:txBody>
      </p:sp>
      <p:pic>
        <p:nvPicPr>
          <p:cNvPr id="4" name="Image 3" descr="Capture d’écran 2014-11-09 à 22.39.28.png">
            <a:extLst>
              <a:ext uri="{FF2B5EF4-FFF2-40B4-BE49-F238E27FC236}">
                <a16:creationId xmlns:a16="http://schemas.microsoft.com/office/drawing/2014/main" id="{7C996648-BD23-4444-A9F5-41FCEA0AB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19" y="622842"/>
            <a:ext cx="1539009" cy="109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2415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Questions diverses</a:t>
            </a:r>
          </a:p>
        </p:txBody>
      </p:sp>
    </p:spTree>
    <p:extLst>
      <p:ext uri="{BB962C8B-B14F-4D97-AF65-F5344CB8AC3E}">
        <p14:creationId xmlns:p14="http://schemas.microsoft.com/office/powerpoint/2010/main" val="34649432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Réforme du 3</a:t>
            </a:r>
            <a:r>
              <a:rPr lang="fr-FR" baseline="30000" dirty="0"/>
              <a:t>ème</a:t>
            </a:r>
            <a:r>
              <a:rPr lang="fr-FR" dirty="0"/>
              <a:t> cycle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647374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329923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 . Garreau de </a:t>
            </a:r>
            <a:r>
              <a:rPr lang="fr-FR" sz="2400" dirty="0" err="1">
                <a:solidFill>
                  <a:schemeClr val="tx2"/>
                </a:solidFill>
              </a:rPr>
              <a:t>Loubresse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62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EA14C3-BE8A-D0DC-34EE-5459AACAB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Nombres de postes internes 2024</a:t>
            </a:r>
          </a:p>
        </p:txBody>
      </p:sp>
      <p:graphicFrame>
        <p:nvGraphicFramePr>
          <p:cNvPr id="7" name="Diagramme 6">
            <a:extLst>
              <a:ext uri="{FF2B5EF4-FFF2-40B4-BE49-F238E27FC236}">
                <a16:creationId xmlns:a16="http://schemas.microsoft.com/office/drawing/2014/main" id="{2F65FE1C-094B-D62E-C0C6-F9F835CB76EA}"/>
              </a:ext>
            </a:extLst>
          </p:cNvPr>
          <p:cNvGraphicFramePr/>
          <p:nvPr/>
        </p:nvGraphicFramePr>
        <p:xfrm>
          <a:off x="2783632" y="1988840"/>
          <a:ext cx="5472608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lèche vers la droite 7">
            <a:extLst>
              <a:ext uri="{FF2B5EF4-FFF2-40B4-BE49-F238E27FC236}">
                <a16:creationId xmlns:a16="http://schemas.microsoft.com/office/drawing/2014/main" id="{67C3C49B-208E-9FB5-9F96-3EEE527BB9EA}"/>
              </a:ext>
            </a:extLst>
          </p:cNvPr>
          <p:cNvSpPr/>
          <p:nvPr/>
        </p:nvSpPr>
        <p:spPr>
          <a:xfrm>
            <a:off x="5427320" y="5354056"/>
            <a:ext cx="2016224" cy="73258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Répartition</a:t>
            </a:r>
          </a:p>
        </p:txBody>
      </p:sp>
      <p:sp>
        <p:nvSpPr>
          <p:cNvPr id="9" name="Flèche vers la droite 8">
            <a:extLst>
              <a:ext uri="{FF2B5EF4-FFF2-40B4-BE49-F238E27FC236}">
                <a16:creationId xmlns:a16="http://schemas.microsoft.com/office/drawing/2014/main" id="{56870EE2-3A4A-D34E-60DC-F99FDCE86096}"/>
              </a:ext>
            </a:extLst>
          </p:cNvPr>
          <p:cNvSpPr/>
          <p:nvPr/>
        </p:nvSpPr>
        <p:spPr>
          <a:xfrm>
            <a:off x="2637656" y="5366556"/>
            <a:ext cx="2649408" cy="720080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err="1"/>
              <a:t>Voeux</a:t>
            </a:r>
            <a:endParaRPr lang="fr-FR" b="1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34F4E3D-0258-190F-0AFB-24BF286501E9}"/>
              </a:ext>
            </a:extLst>
          </p:cNvPr>
          <p:cNvSpPr/>
          <p:nvPr/>
        </p:nvSpPr>
        <p:spPr>
          <a:xfrm>
            <a:off x="7583800" y="4994016"/>
            <a:ext cx="1717064" cy="13681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Spécialités</a:t>
            </a:r>
          </a:p>
          <a:p>
            <a:pPr algn="ctr"/>
            <a:r>
              <a:rPr lang="fr-FR" b="1" dirty="0"/>
              <a:t>Subdivisions</a:t>
            </a:r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6C201EC-4100-05C9-5C53-37D26BAA25C8}"/>
              </a:ext>
            </a:extLst>
          </p:cNvPr>
          <p:cNvGraphicFramePr>
            <a:graphicFrameLocks noGrp="1"/>
          </p:cNvGraphicFramePr>
          <p:nvPr/>
        </p:nvGraphicFramePr>
        <p:xfrm>
          <a:off x="5889660" y="1403648"/>
          <a:ext cx="4013079" cy="134620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487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5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6824">
                <a:tc gridSpan="2"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solidFill>
                            <a:srgbClr val="7030A0"/>
                          </a:solidFill>
                        </a:rPr>
                        <a:t>2023-2024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/>
                        <a:t>Juin </a:t>
                      </a:r>
                      <a:r>
                        <a:rPr lang="fr-FR" dirty="0" err="1"/>
                        <a:t>ECNi</a:t>
                      </a:r>
                      <a:r>
                        <a:rPr lang="fr-FR" dirty="0"/>
                        <a:t> redoublants 2023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Sept 23 </a:t>
                      </a:r>
                      <a:r>
                        <a:rPr lang="fr-FR" b="1" dirty="0">
                          <a:solidFill>
                            <a:srgbClr val="FF0000"/>
                          </a:solidFill>
                        </a:rPr>
                        <a:t>EDN</a:t>
                      </a:r>
                    </a:p>
                    <a:p>
                      <a:pPr algn="ctr"/>
                      <a:r>
                        <a:rPr lang="fr-FR" sz="1600" dirty="0"/>
                        <a:t>Jan</a:t>
                      </a:r>
                      <a:r>
                        <a:rPr lang="fr-FR" sz="1600" baseline="0" dirty="0"/>
                        <a:t> 24 </a:t>
                      </a:r>
                      <a:r>
                        <a:rPr lang="fr-FR" sz="1600" b="1" baseline="0" dirty="0">
                          <a:solidFill>
                            <a:srgbClr val="FF0000"/>
                          </a:solidFill>
                        </a:rPr>
                        <a:t>EDN</a:t>
                      </a:r>
                      <a:r>
                        <a:rPr lang="fr-FR" sz="1600" baseline="0" dirty="0"/>
                        <a:t> </a:t>
                      </a:r>
                      <a:r>
                        <a:rPr lang="fr-FR" sz="1600" b="1" baseline="0" dirty="0">
                          <a:solidFill>
                            <a:srgbClr val="FF0000"/>
                          </a:solidFill>
                        </a:rPr>
                        <a:t>r</a:t>
                      </a:r>
                      <a:r>
                        <a:rPr lang="fr-FR" sz="1600" baseline="0" dirty="0"/>
                        <a:t>attrapage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Mai 24 </a:t>
                      </a:r>
                      <a:r>
                        <a:rPr lang="fr-FR" b="1" dirty="0" err="1">
                          <a:solidFill>
                            <a:srgbClr val="C00000"/>
                          </a:solidFill>
                        </a:rPr>
                        <a:t>ECOSn</a:t>
                      </a:r>
                      <a:endParaRPr lang="fr-FR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93507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76CE2-6D5A-7FDA-3D95-8F9483D60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30289"/>
            <a:ext cx="10972800" cy="114300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Nombres de postes internes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184E27-B64C-EDE5-0847-728D91D81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73289"/>
            <a:ext cx="10972800" cy="4569371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taux de redoublement des étudiants de 5e année l’an dernier : 7 % contre 3 % habituellement : </a:t>
            </a:r>
            <a:r>
              <a:rPr lang="fr-FR" dirty="0">
                <a:solidFill>
                  <a:srgbClr val="FF0000"/>
                </a:solidFill>
                <a:latin typeface="Calibri" panose="020F0502020204030204" pitchFamily="34" charset="0"/>
              </a:rPr>
              <a:t>redoublement volontaire</a:t>
            </a:r>
          </a:p>
          <a:p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</a:rPr>
              <a:t>EDN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 : 276 étudiants non validés (3,4%), dont 35 absents</a:t>
            </a:r>
          </a:p>
          <a:p>
            <a:pPr marL="0" indent="0" algn="ctr">
              <a:buNone/>
            </a:pPr>
            <a:r>
              <a:rPr lang="fr-FR" sz="3200" dirty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96,6% des étudiants (7885) ont validé́ leurs épreuves et peuvent se présenter aux ECOS </a:t>
            </a:r>
            <a:endParaRPr lang="fr-FR" dirty="0">
              <a:effectLst/>
            </a:endParaRPr>
          </a:p>
          <a:p>
            <a:r>
              <a:rPr lang="fr-FR" dirty="0">
                <a:effectLst/>
              </a:rPr>
              <a:t> </a:t>
            </a:r>
            <a:r>
              <a:rPr lang="fr-FR" b="1" dirty="0">
                <a:solidFill>
                  <a:srgbClr val="FF0000"/>
                </a:solidFill>
                <a:latin typeface="Calibri" panose="020F0502020204030204" pitchFamily="34" charset="0"/>
              </a:rPr>
              <a:t>ECOS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</a:rPr>
              <a:t> : 60 étudiants n'ont pas atteint la moyenne nécessaire pour accéder à la procédure d'affectation </a:t>
            </a:r>
          </a:p>
        </p:txBody>
      </p:sp>
    </p:spTree>
    <p:extLst>
      <p:ext uri="{BB962C8B-B14F-4D97-AF65-F5344CB8AC3E}">
        <p14:creationId xmlns:p14="http://schemas.microsoft.com/office/powerpoint/2010/main" val="1685987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FF5BF3-9568-9E7C-CFA7-E5E4BE2E10FE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r>
              <a:rPr lang="fr-FR" dirty="0"/>
              <a:t>Conférence des Doyens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1370E3-CFD6-3209-335B-58A9BA83AE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7"/>
            <a:ext cx="10972800" cy="864091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200" dirty="0">
                <a:solidFill>
                  <a:srgbClr val="3A4756"/>
                </a:solidFill>
                <a:latin typeface="ArialMT"/>
              </a:rPr>
              <a:t>le nombre de postes d’internes ouverts est</a:t>
            </a:r>
          </a:p>
          <a:p>
            <a:pPr marL="0" indent="0" algn="ctr">
              <a:buNone/>
            </a:pPr>
            <a:r>
              <a:rPr lang="fr-FR" sz="2200" dirty="0">
                <a:solidFill>
                  <a:srgbClr val="3A4756"/>
                </a:solidFill>
                <a:latin typeface="ArialMT"/>
              </a:rPr>
              <a:t>par nécessité́ adapté au nombre de candidats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B4E852E-6908-54D4-1822-EFA073C7DB0B}"/>
              </a:ext>
            </a:extLst>
          </p:cNvPr>
          <p:cNvSpPr txBox="1"/>
          <p:nvPr/>
        </p:nvSpPr>
        <p:spPr>
          <a:xfrm>
            <a:off x="1537283" y="2667666"/>
            <a:ext cx="9145016" cy="76944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rgbClr val="3A4756"/>
                </a:solidFill>
                <a:latin typeface="ArialMT"/>
              </a:rPr>
              <a:t>des étudiants par choix personnel ont choisi de ne pas se présenter cette année, soit environ 800 internes se sont, sans doute, pénalisés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2D12B40-E693-73B7-59BD-3884FBB4D443}"/>
              </a:ext>
            </a:extLst>
          </p:cNvPr>
          <p:cNvSpPr txBox="1"/>
          <p:nvPr/>
        </p:nvSpPr>
        <p:spPr>
          <a:xfrm>
            <a:off x="1872093" y="3684573"/>
            <a:ext cx="8475397" cy="10464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200" dirty="0">
                <a:solidFill>
                  <a:srgbClr val="3A4756"/>
                </a:solidFill>
                <a:latin typeface="ArialMT"/>
              </a:rPr>
              <a:t>Retentissement très modeste sur le fonctionnement des hôpitaux 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3A4756"/>
                </a:solidFill>
                <a:effectLst/>
                <a:latin typeface="ArialMT"/>
              </a:rPr>
              <a:t>+ de 40 000 internes : promotion 2024 et</a:t>
            </a:r>
            <a:r>
              <a:rPr lang="fr-FR" sz="2000" dirty="0">
                <a:solidFill>
                  <a:srgbClr val="3A4756"/>
                </a:solidFill>
                <a:latin typeface="ArialMT"/>
              </a:rPr>
              <a:t> antérieures</a:t>
            </a:r>
            <a:r>
              <a:rPr lang="fr-FR" sz="2000" dirty="0">
                <a:solidFill>
                  <a:srgbClr val="3A4756"/>
                </a:solidFill>
                <a:effectLst/>
                <a:latin typeface="ArialMT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3A4756"/>
                </a:solidFill>
                <a:latin typeface="ArialMT"/>
              </a:rPr>
              <a:t>2025 : promotion &gt; 10 500 étudiants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86AF7EF-FAC3-BCF0-4A8A-502113706619}"/>
              </a:ext>
            </a:extLst>
          </p:cNvPr>
          <p:cNvSpPr txBox="1"/>
          <p:nvPr/>
        </p:nvSpPr>
        <p:spPr>
          <a:xfrm>
            <a:off x="2639616" y="4983003"/>
            <a:ext cx="6912768" cy="11079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200" dirty="0">
                <a:solidFill>
                  <a:srgbClr val="3A4756"/>
                </a:solidFill>
                <a:effectLst/>
                <a:latin typeface="ArialMT"/>
              </a:rPr>
              <a:t>une ouverture plus large des postes en 2024 exposerait à une situation d’iniquité majeure vis-</a:t>
            </a:r>
            <a:r>
              <a:rPr lang="fr-FR" sz="2200" dirty="0">
                <a:solidFill>
                  <a:srgbClr val="3A4756"/>
                </a:solidFill>
                <a:latin typeface="ArialMT"/>
              </a:rPr>
              <a:t>à</a:t>
            </a:r>
            <a:r>
              <a:rPr lang="fr-FR" sz="2200" dirty="0">
                <a:solidFill>
                  <a:srgbClr val="3A4756"/>
                </a:solidFill>
                <a:effectLst/>
                <a:latin typeface="ArialMT"/>
              </a:rPr>
              <a:t>̀-vis des générations précédentes et surtout suivantes </a:t>
            </a:r>
            <a:endParaRPr lang="fr-FR" sz="2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88035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D41F28-822F-E462-60E2-D64508B81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76" y="197768"/>
            <a:ext cx="3312368" cy="1143000"/>
          </a:xfrm>
        </p:spPr>
        <p:txBody>
          <a:bodyPr>
            <a:normAutofit/>
          </a:bodyPr>
          <a:lstStyle/>
          <a:p>
            <a:r>
              <a:rPr lang="fr-FR" sz="2400" dirty="0"/>
              <a:t>Nombres de postes internes 2024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421ED98-2BF3-CCF9-70A4-329EC87E7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1180758"/>
            <a:ext cx="5473018" cy="51285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95DDD33-BA19-DB7D-E7E1-EFB8EF9F8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76" y="1851973"/>
            <a:ext cx="5092689" cy="24411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C181C8-9801-C8BC-1F41-9A1274BD23DA}"/>
              </a:ext>
            </a:extLst>
          </p:cNvPr>
          <p:cNvSpPr txBox="1"/>
          <p:nvPr/>
        </p:nvSpPr>
        <p:spPr>
          <a:xfrm>
            <a:off x="6528048" y="4869160"/>
            <a:ext cx="5219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129 postes en orthopédie traumatologie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8B0342-33F2-4E46-95EB-09AE0D2F4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3752" y="619423"/>
            <a:ext cx="7990656" cy="53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932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67585B-3DC5-F548-9A1C-42CCA5FB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Contrat de formation</a:t>
            </a:r>
          </a:p>
        </p:txBody>
      </p:sp>
      <p:pic>
        <p:nvPicPr>
          <p:cNvPr id="4" name="Image 3" descr="Une image contenant table&#10;&#10;Description générée automatiquement">
            <a:extLst>
              <a:ext uri="{FF2B5EF4-FFF2-40B4-BE49-F238E27FC236}">
                <a16:creationId xmlns:a16="http://schemas.microsoft.com/office/drawing/2014/main" id="{9B185A3C-171A-E547-9537-63A91C249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9"/>
          <a:stretch/>
        </p:blipFill>
        <p:spPr>
          <a:xfrm>
            <a:off x="623392" y="1271513"/>
            <a:ext cx="10660434" cy="1982862"/>
          </a:xfrm>
          <a:prstGeom prst="rect">
            <a:avLst/>
          </a:prstGeom>
        </p:spPr>
      </p:pic>
      <p:pic>
        <p:nvPicPr>
          <p:cNvPr id="6" name="Image 5" descr="Une image contenant texte&#10;&#10;Description générée automatiquement">
            <a:extLst>
              <a:ext uri="{FF2B5EF4-FFF2-40B4-BE49-F238E27FC236}">
                <a16:creationId xmlns:a16="http://schemas.microsoft.com/office/drawing/2014/main" id="{5FE21AEC-D223-0B4F-99C7-580E668B6D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10"/>
          <a:stretch/>
        </p:blipFill>
        <p:spPr>
          <a:xfrm>
            <a:off x="1375259" y="3284984"/>
            <a:ext cx="9156700" cy="8148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DD64105-8495-7948-BD1A-68EC21F501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9" y="4201344"/>
            <a:ext cx="9156700" cy="812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A7A0F4B-40E3-FE4D-AC29-B2F53E7DE1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259" y="5157192"/>
            <a:ext cx="9156699" cy="698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21973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B695459-46E5-7D46-A194-4FCB6111F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74535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Contrat de Formation Personnelle Professionnalisante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03B857C-93CC-D29F-13D4-AF042F962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991" y="1865382"/>
            <a:ext cx="7043193" cy="4351338"/>
          </a:xfrm>
        </p:spPr>
        <p:txBody>
          <a:bodyPr>
            <a:normAutofit fontScale="92500" lnSpcReduction="20000"/>
          </a:bodyPr>
          <a:lstStyle/>
          <a:p>
            <a:r>
              <a:rPr lang="fr-FR" sz="2400" dirty="0"/>
              <a:t>Contrat type adapté à notre spécialité</a:t>
            </a:r>
          </a:p>
          <a:p>
            <a:r>
              <a:rPr lang="fr-FR" sz="2400" dirty="0"/>
              <a:t>Respect des règles RGPD</a:t>
            </a:r>
          </a:p>
          <a:p>
            <a:r>
              <a:rPr lang="fr-FR" sz="2400" dirty="0"/>
              <a:t>Accessible en ligne par les coordonnateurs sur plateforme du Collège :</a:t>
            </a:r>
          </a:p>
          <a:p>
            <a:pPr marL="0" indent="0" algn="ctr">
              <a:buNone/>
            </a:pPr>
            <a:r>
              <a:rPr lang="fr-FR" sz="2400" dirty="0">
                <a:solidFill>
                  <a:srgbClr val="0070C0"/>
                </a:solidFill>
                <a:hlinkClick r:id="rId2"/>
              </a:rPr>
              <a:t>https://sofcot.fmcloud/GestionDesInternes.html</a:t>
            </a:r>
            <a:endParaRPr lang="fr-FR" sz="2400" dirty="0">
              <a:solidFill>
                <a:srgbClr val="0070C0"/>
              </a:solidFill>
            </a:endParaRPr>
          </a:p>
          <a:p>
            <a:r>
              <a:rPr lang="fr-FR" dirty="0"/>
              <a:t>Intérêts :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listings des internes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Données épidémiologiques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Droits aux remords</a:t>
            </a:r>
          </a:p>
          <a:p>
            <a:pPr lvl="1"/>
            <a:r>
              <a:rPr lang="fr-FR" dirty="0">
                <a:solidFill>
                  <a:srgbClr val="0070C0"/>
                </a:solidFill>
              </a:rPr>
              <a:t>Orientation des carrières (internat et</a:t>
            </a:r>
          </a:p>
          <a:p>
            <a:pPr marL="457200" lvl="1" indent="0">
              <a:buNone/>
            </a:pPr>
            <a:r>
              <a:rPr lang="fr-FR" dirty="0">
                <a:solidFill>
                  <a:srgbClr val="0070C0"/>
                </a:solidFill>
              </a:rPr>
              <a:t>    post-internat)</a:t>
            </a:r>
          </a:p>
          <a:p>
            <a:endParaRPr lang="fr-FR" dirty="0"/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532FD06B-5DF3-5AF7-1B08-766061F76A1C}"/>
              </a:ext>
            </a:extLst>
          </p:cNvPr>
          <p:cNvSpPr/>
          <p:nvPr/>
        </p:nvSpPr>
        <p:spPr>
          <a:xfrm>
            <a:off x="7032104" y="1690688"/>
            <a:ext cx="4995665" cy="296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6569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95A46A1-9F65-0F6A-FA3F-C74170B5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49" y="632455"/>
            <a:ext cx="8974302" cy="559308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E495278-926F-545D-9449-1052A59A3715}"/>
              </a:ext>
            </a:extLst>
          </p:cNvPr>
          <p:cNvSpPr/>
          <p:nvPr/>
        </p:nvSpPr>
        <p:spPr>
          <a:xfrm>
            <a:off x="4717774" y="1470991"/>
            <a:ext cx="1378226" cy="2650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D61394-D0B2-6B32-7B5A-D9B1E032DBDD}"/>
              </a:ext>
            </a:extLst>
          </p:cNvPr>
          <p:cNvSpPr/>
          <p:nvPr/>
        </p:nvSpPr>
        <p:spPr>
          <a:xfrm>
            <a:off x="1608849" y="1470991"/>
            <a:ext cx="2088508" cy="17227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EB31F4B-F90E-8D4B-B66F-74EB270C6774}"/>
              </a:ext>
            </a:extLst>
          </p:cNvPr>
          <p:cNvSpPr/>
          <p:nvPr/>
        </p:nvSpPr>
        <p:spPr>
          <a:xfrm>
            <a:off x="6312024" y="2348880"/>
            <a:ext cx="1584176" cy="144016"/>
          </a:xfrm>
          <a:prstGeom prst="rect">
            <a:avLst/>
          </a:prstGeom>
          <a:solidFill>
            <a:srgbClr val="F1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282B9-476D-2EB9-7FAD-D7A6B95E755C}"/>
              </a:ext>
            </a:extLst>
          </p:cNvPr>
          <p:cNvSpPr/>
          <p:nvPr/>
        </p:nvSpPr>
        <p:spPr>
          <a:xfrm>
            <a:off x="6816080" y="1844824"/>
            <a:ext cx="1584176" cy="144016"/>
          </a:xfrm>
          <a:prstGeom prst="rect">
            <a:avLst/>
          </a:prstGeom>
          <a:solidFill>
            <a:srgbClr val="F1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ABFB44-58AC-070A-0CD1-99B3C11576E9}"/>
              </a:ext>
            </a:extLst>
          </p:cNvPr>
          <p:cNvSpPr/>
          <p:nvPr/>
        </p:nvSpPr>
        <p:spPr>
          <a:xfrm>
            <a:off x="4717774" y="1844824"/>
            <a:ext cx="730154" cy="148438"/>
          </a:xfrm>
          <a:prstGeom prst="rect">
            <a:avLst/>
          </a:prstGeom>
          <a:solidFill>
            <a:srgbClr val="F1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139687-D3D1-BAC6-A1F9-FF0F74871845}"/>
              </a:ext>
            </a:extLst>
          </p:cNvPr>
          <p:cNvSpPr/>
          <p:nvPr/>
        </p:nvSpPr>
        <p:spPr>
          <a:xfrm>
            <a:off x="7464152" y="5301208"/>
            <a:ext cx="1584176" cy="144016"/>
          </a:xfrm>
          <a:prstGeom prst="rect">
            <a:avLst/>
          </a:prstGeom>
          <a:solidFill>
            <a:srgbClr val="F1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CDE51B-64F9-D33E-867D-AB357823BEC8}"/>
              </a:ext>
            </a:extLst>
          </p:cNvPr>
          <p:cNvSpPr/>
          <p:nvPr/>
        </p:nvSpPr>
        <p:spPr>
          <a:xfrm>
            <a:off x="7464152" y="5589240"/>
            <a:ext cx="1584176" cy="144016"/>
          </a:xfrm>
          <a:prstGeom prst="rect">
            <a:avLst/>
          </a:prstGeom>
          <a:solidFill>
            <a:srgbClr val="F1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8126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7F2CAD-32EF-785A-62F7-A397D9BAB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1687128"/>
          </a:xfrm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lvl="1" algn="ctr"/>
            <a:r>
              <a:rPr lang="fr-FR" sz="3600" dirty="0"/>
              <a:t>Évaluation des connaissances</a:t>
            </a:r>
            <a:br>
              <a:rPr lang="fr-FR" sz="3600" dirty="0"/>
            </a:br>
            <a:r>
              <a:rPr lang="fr-FR" sz="3600" dirty="0"/>
              <a:t> Phase d’Approfondissement</a:t>
            </a:r>
            <a:br>
              <a:rPr lang="fr-FR" sz="3600" dirty="0"/>
            </a:br>
            <a:r>
              <a:rPr lang="fr-FR" sz="3600" dirty="0" err="1"/>
              <a:t>Interim</a:t>
            </a:r>
            <a:r>
              <a:rPr lang="fr-FR" sz="3600" dirty="0"/>
              <a:t> Exam EBOT : résultats 2024</a:t>
            </a:r>
            <a:br>
              <a:rPr lang="fr-FR" sz="2000" dirty="0"/>
            </a:br>
            <a:endParaRPr lang="fr-FR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1EA622B3-ADAD-FEE0-0444-71DBA6F0178D}"/>
              </a:ext>
            </a:extLst>
          </p:cNvPr>
          <p:cNvSpPr/>
          <p:nvPr/>
        </p:nvSpPr>
        <p:spPr>
          <a:xfrm>
            <a:off x="2207568" y="2019784"/>
            <a:ext cx="7632848" cy="43615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128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5375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335360" y="1196752"/>
            <a:ext cx="11233248" cy="537321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Composition du bureau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Organisation des bureaux et séminaires des coordonnateurs (P.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r>
              <a:rPr lang="fr-FR" sz="2800" dirty="0"/>
              <a:t>R3C (C. Garreau, P. </a:t>
            </a:r>
            <a:r>
              <a:rPr lang="fr-FR" sz="2800" dirty="0" err="1"/>
              <a:t>Journeau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Nombre de postes 2024</a:t>
            </a:r>
          </a:p>
          <a:p>
            <a:pPr lvl="1"/>
            <a:r>
              <a:rPr lang="fr-FR" sz="2400" dirty="0"/>
              <a:t>Contrat de formation (Phase socle)</a:t>
            </a:r>
          </a:p>
          <a:p>
            <a:pPr lvl="1"/>
            <a:r>
              <a:rPr lang="fr-FR" sz="2400" dirty="0"/>
              <a:t>Evolution évaluation phase d’approfondissement</a:t>
            </a:r>
          </a:p>
          <a:p>
            <a:pPr lvl="2"/>
            <a:r>
              <a:rPr lang="fr-FR" sz="2000" dirty="0" err="1"/>
              <a:t>Interim</a:t>
            </a:r>
            <a:r>
              <a:rPr lang="fr-FR" sz="2000" dirty="0"/>
              <a:t> exam résultats 2024</a:t>
            </a:r>
          </a:p>
          <a:p>
            <a:pPr lvl="1"/>
            <a:r>
              <a:rPr lang="fr-FR" sz="2400" dirty="0"/>
              <a:t>Evaluation phase de consolidation 2024</a:t>
            </a:r>
          </a:p>
          <a:p>
            <a:pPr lvl="2"/>
            <a:r>
              <a:rPr lang="fr-FR" sz="2000" dirty="0"/>
              <a:t>Examen oral </a:t>
            </a:r>
          </a:p>
          <a:p>
            <a:pPr lvl="2"/>
            <a:r>
              <a:rPr lang="fr-FR" sz="2000" dirty="0"/>
              <a:t>Grille nationale de validation DES </a:t>
            </a:r>
          </a:p>
          <a:p>
            <a:r>
              <a:rPr lang="fr-FR" sz="2800" dirty="0"/>
              <a:t>R2C (C. Garreau et G. </a:t>
            </a:r>
            <a:r>
              <a:rPr lang="fr-FR" sz="2800" dirty="0" err="1"/>
              <a:t>Odri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Coordonnateurs R2C</a:t>
            </a:r>
          </a:p>
          <a:p>
            <a:pPr lvl="1"/>
            <a:r>
              <a:rPr lang="fr-FR" sz="2400" dirty="0"/>
              <a:t>Banque de question (THEIA)</a:t>
            </a:r>
          </a:p>
          <a:p>
            <a:pPr lvl="1"/>
            <a:r>
              <a:rPr lang="fr-FR" sz="2400" dirty="0"/>
              <a:t>Livre Collège : nouvelle édition</a:t>
            </a:r>
          </a:p>
          <a:p>
            <a:pPr lvl="2"/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39805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4E972A-AA27-8B83-EFB2-EEFEA831E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7915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Contrôles des connaissances R3C</a:t>
            </a:r>
            <a:br>
              <a:rPr lang="fr-FR" sz="3200" dirty="0"/>
            </a:br>
            <a:r>
              <a:rPr lang="fr-FR" sz="3200" dirty="0"/>
              <a:t>Orientation européenne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DA2696-3D8C-1C2C-AB07-16EFB58D20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03585"/>
            <a:ext cx="5181600" cy="2901120"/>
          </a:xfrm>
          <a:solidFill>
            <a:schemeClr val="tx2">
              <a:lumMod val="25000"/>
              <a:lumOff val="75000"/>
            </a:schemeClr>
          </a:solidFill>
          <a:ln>
            <a:solidFill>
              <a:schemeClr val="accent1"/>
            </a:solidFill>
          </a:ln>
        </p:spPr>
        <p:txBody>
          <a:bodyPr>
            <a:normAutofit fontScale="70000" lnSpcReduction="20000"/>
          </a:bodyPr>
          <a:lstStyle/>
          <a:p>
            <a:r>
              <a:rPr lang="fr-FR" dirty="0"/>
              <a:t>Inscrit dans les textes officiels (arrêté de 2017) et Maquette DES ortho-traumato</a:t>
            </a:r>
          </a:p>
          <a:p>
            <a:r>
              <a:rPr lang="fr-FR" dirty="0"/>
              <a:t>Phase I + II :</a:t>
            </a:r>
          </a:p>
          <a:p>
            <a:pPr lvl="1"/>
            <a:r>
              <a:rPr lang="fr-FR" dirty="0"/>
              <a:t>Contrôle continu</a:t>
            </a:r>
          </a:p>
          <a:p>
            <a:pPr lvl="2"/>
            <a:r>
              <a:rPr lang="fr-FR" dirty="0"/>
              <a:t>Préférable pour suivre progrès de l’interne</a:t>
            </a:r>
          </a:p>
          <a:p>
            <a:pPr lvl="2"/>
            <a:r>
              <a:rPr lang="fr-FR" dirty="0"/>
              <a:t>Pas de nécessité de faire un exam. de rattrapage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65B07989-F617-3A51-B0B8-17415436A1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03585"/>
            <a:ext cx="5181600" cy="2901120"/>
          </a:xfrm>
          <a:solidFill>
            <a:schemeClr val="tx2">
              <a:lumMod val="25000"/>
              <a:lumOff val="75000"/>
            </a:schemeClr>
          </a:solidFill>
        </p:spPr>
        <p:txBody>
          <a:bodyPr>
            <a:normAutofit fontScale="70000" lnSpcReduction="20000"/>
          </a:bodyPr>
          <a:lstStyle/>
          <a:p>
            <a:pPr lvl="1"/>
            <a:r>
              <a:rPr lang="fr-FR" dirty="0" err="1"/>
              <a:t>Interim</a:t>
            </a:r>
            <a:r>
              <a:rPr lang="fr-FR" dirty="0"/>
              <a:t> Exam Test annuel (EBOT) </a:t>
            </a:r>
          </a:p>
          <a:p>
            <a:pPr lvl="2"/>
            <a:r>
              <a:rPr lang="fr-FR" dirty="0"/>
              <a:t>Dès la phase socle : 4 notes en fin de P2</a:t>
            </a:r>
          </a:p>
          <a:p>
            <a:pPr lvl="2"/>
            <a:r>
              <a:rPr lang="fr-FR" dirty="0"/>
              <a:t>Note finale = </a:t>
            </a:r>
            <a:r>
              <a:rPr lang="fr-FR" dirty="0" err="1"/>
              <a:t>moy</a:t>
            </a:r>
            <a:r>
              <a:rPr lang="fr-FR" dirty="0"/>
              <a:t>. des 3 meilleures notes</a:t>
            </a:r>
          </a:p>
          <a:p>
            <a:pPr lvl="2"/>
            <a:r>
              <a:rPr lang="fr-FR" dirty="0"/>
              <a:t>Questions fournies</a:t>
            </a:r>
          </a:p>
          <a:p>
            <a:pPr lvl="2"/>
            <a:r>
              <a:rPr lang="fr-FR" dirty="0"/>
              <a:t>Résultats : exploitation, amélioration des pratiques</a:t>
            </a:r>
          </a:p>
          <a:p>
            <a:pPr marL="1371600" lvl="3" indent="0">
              <a:buNone/>
            </a:pPr>
            <a:r>
              <a:rPr lang="fr-FR" dirty="0"/>
              <a:t>Niveau individuel : suivi interne par coordonnateur/RTS</a:t>
            </a:r>
          </a:p>
          <a:p>
            <a:pPr marL="1371600" lvl="3" indent="0">
              <a:buNone/>
            </a:pPr>
            <a:r>
              <a:rPr lang="fr-FR" dirty="0"/>
              <a:t>Niveau régional/Subdivisions</a:t>
            </a:r>
          </a:p>
          <a:p>
            <a:pPr marL="1371600" lvl="3" indent="0">
              <a:buNone/>
            </a:pPr>
            <a:r>
              <a:rPr lang="fr-FR" dirty="0"/>
              <a:t>Niveau National</a:t>
            </a:r>
          </a:p>
          <a:p>
            <a:endParaRPr lang="fr-FR" dirty="0"/>
          </a:p>
        </p:txBody>
      </p:sp>
      <p:pic>
        <p:nvPicPr>
          <p:cNvPr id="7" name="Image 6" descr="Une image contenant texte, symbole, Police, logo&#10;&#10;Description générée automatiquement">
            <a:extLst>
              <a:ext uri="{FF2B5EF4-FFF2-40B4-BE49-F238E27FC236}">
                <a16:creationId xmlns:a16="http://schemas.microsoft.com/office/drawing/2014/main" id="{2326360F-A81E-9D3A-32B9-9DFD02D63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048" t="16559" r="19048" b="13352"/>
          <a:stretch/>
        </p:blipFill>
        <p:spPr>
          <a:xfrm>
            <a:off x="10704513" y="5085184"/>
            <a:ext cx="936104" cy="1263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 descr="Une image contenant texte, Police, nombre, ligne&#10;&#10;Description générée automatiquement">
            <a:extLst>
              <a:ext uri="{FF2B5EF4-FFF2-40B4-BE49-F238E27FC236}">
                <a16:creationId xmlns:a16="http://schemas.microsoft.com/office/drawing/2014/main" id="{569915C1-B54B-895F-0C65-F1C497A9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847" y="4005064"/>
            <a:ext cx="6750306" cy="22834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C4005D1-98B1-8BFA-C67B-E47984A6CEE4}"/>
              </a:ext>
            </a:extLst>
          </p:cNvPr>
          <p:cNvSpPr/>
          <p:nvPr/>
        </p:nvSpPr>
        <p:spPr>
          <a:xfrm>
            <a:off x="2974065" y="5949280"/>
            <a:ext cx="6310611" cy="331226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153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3D5AE9-315A-9F1E-72D3-EBDD2D4F6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980728"/>
            <a:ext cx="9888339" cy="864095"/>
          </a:xfr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anchor="b">
            <a:normAutofit/>
          </a:bodyPr>
          <a:lstStyle/>
          <a:p>
            <a:r>
              <a:rPr lang="fr-FR" dirty="0" err="1">
                <a:solidFill>
                  <a:schemeClr val="tx1"/>
                </a:solidFill>
              </a:rPr>
              <a:t>Interim</a:t>
            </a:r>
            <a:r>
              <a:rPr lang="fr-FR" dirty="0">
                <a:solidFill>
                  <a:schemeClr val="tx1"/>
                </a:solidFill>
              </a:rPr>
              <a:t> Exam Test EBOT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98228210-C30D-4983-8A1E-9E74F6823F1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1424" y="1715407"/>
          <a:ext cx="9888339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0038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A948B427-8D3C-CC08-05CE-68D7A99104ED}"/>
              </a:ext>
            </a:extLst>
          </p:cNvPr>
          <p:cNvGraphicFramePr>
            <a:graphicFrameLocks/>
          </p:cNvGraphicFramePr>
          <p:nvPr/>
        </p:nvGraphicFramePr>
        <p:xfrm>
          <a:off x="1066800" y="718457"/>
          <a:ext cx="9840685" cy="5159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Image 4" descr="Une image contenant texte, symbole, Police, logo&#10;&#10;Description générée automatiquement">
            <a:extLst>
              <a:ext uri="{FF2B5EF4-FFF2-40B4-BE49-F238E27FC236}">
                <a16:creationId xmlns:a16="http://schemas.microsoft.com/office/drawing/2014/main" id="{35348D71-C4AA-0E3B-605B-1910FBDB2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6097" y="5877194"/>
            <a:ext cx="718288" cy="856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4023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3E1C57-1B32-6396-784A-D5CD9A070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6130159" cy="1053772"/>
          </a:xfrm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3200" dirty="0" err="1"/>
              <a:t>Interim</a:t>
            </a:r>
            <a:r>
              <a:rPr lang="fr-FR" sz="3200" dirty="0"/>
              <a:t> Exam Test </a:t>
            </a:r>
            <a:br>
              <a:rPr lang="fr-FR" sz="4000" dirty="0"/>
            </a:br>
            <a:r>
              <a:rPr lang="fr-FR" sz="3600" dirty="0"/>
              <a:t>Toutes promotions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3" name="Graphique 2">
                <a:extLst>
                  <a:ext uri="{FF2B5EF4-FFF2-40B4-BE49-F238E27FC236}">
                    <a16:creationId xmlns:a16="http://schemas.microsoft.com/office/drawing/2014/main" id="{3898C7B5-9085-FC52-1E21-4403BC5E6883}"/>
                  </a:ext>
                </a:extLst>
              </p:cNvPr>
              <p:cNvGraphicFramePr/>
              <p:nvPr/>
            </p:nvGraphicFramePr>
            <p:xfrm>
              <a:off x="754117" y="1506022"/>
              <a:ext cx="4572000" cy="2743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3" name="Graphique 2">
                <a:extLst>
                  <a:ext uri="{FF2B5EF4-FFF2-40B4-BE49-F238E27FC236}">
                    <a16:creationId xmlns:a16="http://schemas.microsoft.com/office/drawing/2014/main" id="{3898C7B5-9085-FC52-1E21-4403BC5E68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54117" y="1506022"/>
                <a:ext cx="4572000" cy="27432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8E7EB9B8-D518-6DB9-2975-EC10AC810CF9}"/>
              </a:ext>
            </a:extLst>
          </p:cNvPr>
          <p:cNvSpPr txBox="1"/>
          <p:nvPr/>
        </p:nvSpPr>
        <p:spPr>
          <a:xfrm>
            <a:off x="4718488" y="1891568"/>
            <a:ext cx="2371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N = 280   </a:t>
            </a:r>
            <a:r>
              <a:rPr lang="fr-FR" dirty="0" err="1"/>
              <a:t>Moy</a:t>
            </a:r>
            <a:r>
              <a:rPr lang="fr-FR" dirty="0"/>
              <a:t> = 43,5 (8,7/20)  </a:t>
            </a:r>
          </a:p>
          <a:p>
            <a:r>
              <a:rPr lang="fr-FR" dirty="0"/>
              <a:t>Médiane= 44 </a:t>
            </a:r>
          </a:p>
          <a:p>
            <a:r>
              <a:rPr lang="fr-FR" dirty="0"/>
              <a:t>notes 4 à 70 /100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aphique 4">
                <a:extLst>
                  <a:ext uri="{FF2B5EF4-FFF2-40B4-BE49-F238E27FC236}">
                    <a16:creationId xmlns:a16="http://schemas.microsoft.com/office/drawing/2014/main" id="{42E66164-8C8E-4669-EE16-8E7DA4034212}"/>
                  </a:ext>
                </a:extLst>
              </p:cNvPr>
              <p:cNvGraphicFramePr/>
              <p:nvPr/>
            </p:nvGraphicFramePr>
            <p:xfrm>
              <a:off x="7546429" y="441435"/>
              <a:ext cx="3977580" cy="199886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Graphique 4">
                <a:extLst>
                  <a:ext uri="{FF2B5EF4-FFF2-40B4-BE49-F238E27FC236}">
                    <a16:creationId xmlns:a16="http://schemas.microsoft.com/office/drawing/2014/main" id="{42E66164-8C8E-4669-EE16-8E7DA40342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46429" y="441435"/>
                <a:ext cx="3977580" cy="199886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1A07D20A-55EC-9E33-77D9-21C276E9B53D}"/>
              </a:ext>
            </a:extLst>
          </p:cNvPr>
          <p:cNvSpPr txBox="1"/>
          <p:nvPr/>
        </p:nvSpPr>
        <p:spPr>
          <a:xfrm>
            <a:off x="9791834" y="843240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9,7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Graphique 7">
                <a:extLst>
                  <a:ext uri="{FF2B5EF4-FFF2-40B4-BE49-F238E27FC236}">
                    <a16:creationId xmlns:a16="http://schemas.microsoft.com/office/drawing/2014/main" id="{77F2F64F-1B28-BD06-826B-62EEAE50E74B}"/>
                  </a:ext>
                </a:extLst>
              </p:cNvPr>
              <p:cNvGraphicFramePr/>
              <p:nvPr/>
            </p:nvGraphicFramePr>
            <p:xfrm>
              <a:off x="7546429" y="2348357"/>
              <a:ext cx="4235669" cy="223985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8" name="Graphique 7">
                <a:extLst>
                  <a:ext uri="{FF2B5EF4-FFF2-40B4-BE49-F238E27FC236}">
                    <a16:creationId xmlns:a16="http://schemas.microsoft.com/office/drawing/2014/main" id="{77F2F64F-1B28-BD06-826B-62EEAE50E7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46429" y="2348357"/>
                <a:ext cx="4235669" cy="223985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6C7E9F2C-4308-15E8-E130-095F3B4824CD}"/>
              </a:ext>
            </a:extLst>
          </p:cNvPr>
          <p:cNvSpPr txBox="1"/>
          <p:nvPr/>
        </p:nvSpPr>
        <p:spPr>
          <a:xfrm>
            <a:off x="9962043" y="2877622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7,8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Graphique 9">
                <a:extLst>
                  <a:ext uri="{FF2B5EF4-FFF2-40B4-BE49-F238E27FC236}">
                    <a16:creationId xmlns:a16="http://schemas.microsoft.com/office/drawing/2014/main" id="{1D51AC5D-7AAB-3586-5F61-91517DBB6BA1}"/>
                  </a:ext>
                </a:extLst>
              </p:cNvPr>
              <p:cNvGraphicFramePr/>
              <p:nvPr/>
            </p:nvGraphicFramePr>
            <p:xfrm>
              <a:off x="7763631" y="4414341"/>
              <a:ext cx="4056405" cy="22796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10" name="Graphique 9">
                <a:extLst>
                  <a:ext uri="{FF2B5EF4-FFF2-40B4-BE49-F238E27FC236}">
                    <a16:creationId xmlns:a16="http://schemas.microsoft.com/office/drawing/2014/main" id="{1D51AC5D-7AAB-3586-5F61-91517DBB6BA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63631" y="4414341"/>
                <a:ext cx="4056405" cy="2279694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ZoneTexte 11">
            <a:extLst>
              <a:ext uri="{FF2B5EF4-FFF2-40B4-BE49-F238E27FC236}">
                <a16:creationId xmlns:a16="http://schemas.microsoft.com/office/drawing/2014/main" id="{5C0560E6-1153-A801-B385-1F3E3244ADE9}"/>
              </a:ext>
            </a:extLst>
          </p:cNvPr>
          <p:cNvSpPr txBox="1"/>
          <p:nvPr/>
        </p:nvSpPr>
        <p:spPr>
          <a:xfrm>
            <a:off x="10041858" y="4860024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8,1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Graphique 12">
                <a:extLst>
                  <a:ext uri="{FF2B5EF4-FFF2-40B4-BE49-F238E27FC236}">
                    <a16:creationId xmlns:a16="http://schemas.microsoft.com/office/drawing/2014/main" id="{16BDE1F7-D7A3-118A-F705-38AD9DE46F5D}"/>
                  </a:ext>
                </a:extLst>
              </p:cNvPr>
              <p:cNvGraphicFramePr/>
              <p:nvPr/>
            </p:nvGraphicFramePr>
            <p:xfrm>
              <a:off x="547856" y="4220734"/>
              <a:ext cx="4143698" cy="24733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13" name="Graphique 12">
                <a:extLst>
                  <a:ext uri="{FF2B5EF4-FFF2-40B4-BE49-F238E27FC236}">
                    <a16:creationId xmlns:a16="http://schemas.microsoft.com/office/drawing/2014/main" id="{16BDE1F7-D7A3-118A-F705-38AD9DE46F5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47856" y="4220734"/>
                <a:ext cx="4143698" cy="247330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FC0734C3-55B4-8C06-797C-865DA06D5373}"/>
              </a:ext>
            </a:extLst>
          </p:cNvPr>
          <p:cNvSpPr txBox="1"/>
          <p:nvPr/>
        </p:nvSpPr>
        <p:spPr>
          <a:xfrm>
            <a:off x="838200" y="4987779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9,5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Graphique 14">
                <a:extLst>
                  <a:ext uri="{FF2B5EF4-FFF2-40B4-BE49-F238E27FC236}">
                    <a16:creationId xmlns:a16="http://schemas.microsoft.com/office/drawing/2014/main" id="{B9917F45-EA20-07B1-E890-36990910E4D6}"/>
                  </a:ext>
                </a:extLst>
              </p:cNvPr>
              <p:cNvGraphicFramePr/>
              <p:nvPr/>
            </p:nvGraphicFramePr>
            <p:xfrm>
              <a:off x="4340515" y="4417701"/>
              <a:ext cx="3604398" cy="227969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2"/>
              </a:graphicData>
            </a:graphic>
          </p:graphicFrame>
        </mc:Choice>
        <mc:Fallback xmlns="">
          <p:pic>
            <p:nvPicPr>
              <p:cNvPr id="15" name="Graphique 14">
                <a:extLst>
                  <a:ext uri="{FF2B5EF4-FFF2-40B4-BE49-F238E27FC236}">
                    <a16:creationId xmlns:a16="http://schemas.microsoft.com/office/drawing/2014/main" id="{B9917F45-EA20-07B1-E890-36990910E4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340515" y="4417701"/>
                <a:ext cx="3604398" cy="2279694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ZoneTexte 15">
            <a:extLst>
              <a:ext uri="{FF2B5EF4-FFF2-40B4-BE49-F238E27FC236}">
                <a16:creationId xmlns:a16="http://schemas.microsoft.com/office/drawing/2014/main" id="{D821150A-8845-153E-B4A5-CE45F0DC5458}"/>
              </a:ext>
            </a:extLst>
          </p:cNvPr>
          <p:cNvSpPr txBox="1"/>
          <p:nvPr/>
        </p:nvSpPr>
        <p:spPr>
          <a:xfrm>
            <a:off x="6287814" y="4666786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7,9</a:t>
            </a:r>
          </a:p>
        </p:txBody>
      </p:sp>
      <p:pic>
        <p:nvPicPr>
          <p:cNvPr id="11" name="Image 10" descr="Une image contenant texte, symbole, Police, logo&#10;&#10;Description générée automatiquement">
            <a:extLst>
              <a:ext uri="{FF2B5EF4-FFF2-40B4-BE49-F238E27FC236}">
                <a16:creationId xmlns:a16="http://schemas.microsoft.com/office/drawing/2014/main" id="{A6430C98-A12C-2495-16B2-A44C751866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85000" y="5212915"/>
            <a:ext cx="718288" cy="8564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08852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6FF52FF-9B7F-34A8-ABCF-B6C092115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34655" cy="1325563"/>
          </a:xfrm>
        </p:spPr>
        <p:txBody>
          <a:bodyPr>
            <a:normAutofit/>
          </a:bodyPr>
          <a:lstStyle/>
          <a:p>
            <a:r>
              <a:rPr lang="fr-FR" sz="4000" dirty="0"/>
              <a:t>Phase Socle : Promotion 2023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Graphique 4">
                <a:extLst>
                  <a:ext uri="{FF2B5EF4-FFF2-40B4-BE49-F238E27FC236}">
                    <a16:creationId xmlns:a16="http://schemas.microsoft.com/office/drawing/2014/main" id="{9D08E339-A9FC-CF0D-6C90-D20221C60D77}"/>
                  </a:ext>
                </a:extLst>
              </p:cNvPr>
              <p:cNvGraphicFramePr/>
              <p:nvPr/>
            </p:nvGraphicFramePr>
            <p:xfrm>
              <a:off x="918285" y="1526354"/>
              <a:ext cx="4574739" cy="277233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5" name="Graphique 4">
                <a:extLst>
                  <a:ext uri="{FF2B5EF4-FFF2-40B4-BE49-F238E27FC236}">
                    <a16:creationId xmlns:a16="http://schemas.microsoft.com/office/drawing/2014/main" id="{9D08E339-A9FC-CF0D-6C90-D20221C60D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8285" y="1526354"/>
                <a:ext cx="4574739" cy="2772335"/>
              </a:xfrm>
              <a:prstGeom prst="rect">
                <a:avLst/>
              </a:prstGeom>
            </p:spPr>
          </p:pic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82BE709D-3C73-D467-C78F-1229C2DFC877}"/>
              </a:ext>
            </a:extLst>
          </p:cNvPr>
          <p:cNvSpPr txBox="1"/>
          <p:nvPr/>
        </p:nvSpPr>
        <p:spPr>
          <a:xfrm>
            <a:off x="4155527" y="2025192"/>
            <a:ext cx="28802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 = 87   </a:t>
            </a:r>
            <a:r>
              <a:rPr lang="fr-FR" dirty="0" err="1"/>
              <a:t>Moy</a:t>
            </a:r>
            <a:r>
              <a:rPr lang="fr-FR" dirty="0"/>
              <a:t>= 40,4 (8,1/20)  </a:t>
            </a:r>
          </a:p>
          <a:p>
            <a:r>
              <a:rPr lang="fr-FR" dirty="0"/>
              <a:t>Med= 39 - notes 9 à 67 /100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3BE066-9DAA-B034-7120-DE8F06D3EB43}"/>
              </a:ext>
            </a:extLst>
          </p:cNvPr>
          <p:cNvSpPr txBox="1"/>
          <p:nvPr/>
        </p:nvSpPr>
        <p:spPr>
          <a:xfrm>
            <a:off x="9791834" y="843240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9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A85E202-4FB4-BB96-6856-D818C4076C5E}"/>
              </a:ext>
            </a:extLst>
          </p:cNvPr>
          <p:cNvSpPr txBox="1"/>
          <p:nvPr/>
        </p:nvSpPr>
        <p:spPr>
          <a:xfrm>
            <a:off x="9912703" y="2912522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7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AA14F1-B653-3F57-AEF8-48901ACD44C4}"/>
              </a:ext>
            </a:extLst>
          </p:cNvPr>
          <p:cNvSpPr txBox="1"/>
          <p:nvPr/>
        </p:nvSpPr>
        <p:spPr>
          <a:xfrm>
            <a:off x="9912703" y="4773788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8,1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E8D8FB1-A665-1827-B73B-F31826F7E98F}"/>
              </a:ext>
            </a:extLst>
          </p:cNvPr>
          <p:cNvSpPr txBox="1"/>
          <p:nvPr/>
        </p:nvSpPr>
        <p:spPr>
          <a:xfrm>
            <a:off x="717331" y="4817921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9,3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Graphique 14">
                <a:extLst>
                  <a:ext uri="{FF2B5EF4-FFF2-40B4-BE49-F238E27FC236}">
                    <a16:creationId xmlns:a16="http://schemas.microsoft.com/office/drawing/2014/main" id="{3C5497BB-567F-0660-DA5C-36B83E0A9D47}"/>
                  </a:ext>
                </a:extLst>
              </p:cNvPr>
              <p:cNvGraphicFramePr/>
              <p:nvPr/>
            </p:nvGraphicFramePr>
            <p:xfrm>
              <a:off x="4142754" y="4355078"/>
              <a:ext cx="3661276" cy="227736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5" name="Graphique 14">
                <a:extLst>
                  <a:ext uri="{FF2B5EF4-FFF2-40B4-BE49-F238E27FC236}">
                    <a16:creationId xmlns:a16="http://schemas.microsoft.com/office/drawing/2014/main" id="{3C5497BB-567F-0660-DA5C-36B83E0A9D4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42754" y="4355078"/>
                <a:ext cx="3661276" cy="22773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6" name="Graphique 15">
                <a:extLst>
                  <a:ext uri="{FF2B5EF4-FFF2-40B4-BE49-F238E27FC236}">
                    <a16:creationId xmlns:a16="http://schemas.microsoft.com/office/drawing/2014/main" id="{8220192C-E853-12DE-7948-4F7602D34311}"/>
                  </a:ext>
                </a:extLst>
              </p:cNvPr>
              <p:cNvGraphicFramePr/>
              <p:nvPr/>
            </p:nvGraphicFramePr>
            <p:xfrm>
              <a:off x="559420" y="4327046"/>
              <a:ext cx="3516914" cy="22657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16" name="Graphique 15">
                <a:extLst>
                  <a:ext uri="{FF2B5EF4-FFF2-40B4-BE49-F238E27FC236}">
                    <a16:creationId xmlns:a16="http://schemas.microsoft.com/office/drawing/2014/main" id="{8220192C-E853-12DE-7948-4F7602D3431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9420" y="4327046"/>
                <a:ext cx="3516914" cy="2265743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3E57A3E2-EB9A-2090-7F7A-8971E22D0589}"/>
              </a:ext>
            </a:extLst>
          </p:cNvPr>
          <p:cNvSpPr txBox="1"/>
          <p:nvPr/>
        </p:nvSpPr>
        <p:spPr>
          <a:xfrm>
            <a:off x="5982755" y="4941616"/>
            <a:ext cx="1372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Moyenne : 7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0" name="Graphique 19">
                <a:extLst>
                  <a:ext uri="{FF2B5EF4-FFF2-40B4-BE49-F238E27FC236}">
                    <a16:creationId xmlns:a16="http://schemas.microsoft.com/office/drawing/2014/main" id="{8E8877DC-F683-3AB1-0D69-0F90B3D52AE1}"/>
                  </a:ext>
                </a:extLst>
              </p:cNvPr>
              <p:cNvGraphicFramePr/>
              <p:nvPr/>
            </p:nvGraphicFramePr>
            <p:xfrm>
              <a:off x="7778610" y="483906"/>
              <a:ext cx="3906657" cy="2246361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20" name="Graphique 19">
                <a:extLst>
                  <a:ext uri="{FF2B5EF4-FFF2-40B4-BE49-F238E27FC236}">
                    <a16:creationId xmlns:a16="http://schemas.microsoft.com/office/drawing/2014/main" id="{8E8877DC-F683-3AB1-0D69-0F90B3D52A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778610" y="483906"/>
                <a:ext cx="3906657" cy="22463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1" name="Graphique 20">
                <a:extLst>
                  <a:ext uri="{FF2B5EF4-FFF2-40B4-BE49-F238E27FC236}">
                    <a16:creationId xmlns:a16="http://schemas.microsoft.com/office/drawing/2014/main" id="{B0B2BED3-30EB-888D-FBE6-66581145C20C}"/>
                  </a:ext>
                </a:extLst>
              </p:cNvPr>
              <p:cNvGraphicFramePr/>
              <p:nvPr/>
            </p:nvGraphicFramePr>
            <p:xfrm>
              <a:off x="7845030" y="2548012"/>
              <a:ext cx="3812497" cy="201031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21" name="Graphique 20">
                <a:extLst>
                  <a:ext uri="{FF2B5EF4-FFF2-40B4-BE49-F238E27FC236}">
                    <a16:creationId xmlns:a16="http://schemas.microsoft.com/office/drawing/2014/main" id="{B0B2BED3-30EB-888D-FBE6-66581145C2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45030" y="2548012"/>
                <a:ext cx="3812497" cy="20103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22" name="Graphique 21">
                <a:extLst>
                  <a:ext uri="{FF2B5EF4-FFF2-40B4-BE49-F238E27FC236}">
                    <a16:creationId xmlns:a16="http://schemas.microsoft.com/office/drawing/2014/main" id="{1E50E87F-F590-F45D-F0B6-27B1287FE61C}"/>
                  </a:ext>
                </a:extLst>
              </p:cNvPr>
              <p:cNvGraphicFramePr/>
              <p:nvPr/>
            </p:nvGraphicFramePr>
            <p:xfrm>
              <a:off x="7872770" y="4490304"/>
              <a:ext cx="3812497" cy="2259952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2"/>
              </a:graphicData>
            </a:graphic>
          </p:graphicFrame>
        </mc:Choice>
        <mc:Fallback xmlns="">
          <p:pic>
            <p:nvPicPr>
              <p:cNvPr id="22" name="Graphique 21">
                <a:extLst>
                  <a:ext uri="{FF2B5EF4-FFF2-40B4-BE49-F238E27FC236}">
                    <a16:creationId xmlns:a16="http://schemas.microsoft.com/office/drawing/2014/main" id="{1E50E87F-F590-F45D-F0B6-27B1287FE6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72770" y="4490304"/>
                <a:ext cx="3812497" cy="2259952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 descr="Une image contenant texte, symbole, Police, logo&#10;&#10;Description générée automatiquement">
            <a:extLst>
              <a:ext uri="{FF2B5EF4-FFF2-40B4-BE49-F238E27FC236}">
                <a16:creationId xmlns:a16="http://schemas.microsoft.com/office/drawing/2014/main" id="{469F769C-9DF2-3963-9ED5-506F4475A8D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4467" y="346325"/>
            <a:ext cx="676825" cy="801669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95743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42CE60-59FB-F786-C0EF-A6746A5EF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Examen Final DES Dr Juniors 2</a:t>
            </a:r>
          </a:p>
        </p:txBody>
      </p:sp>
      <p:pic>
        <p:nvPicPr>
          <p:cNvPr id="5" name="Image 4" descr="Une image contenant texte, capture d’écran, Police, reçu&#10;&#10;Description générée automatiquement">
            <a:extLst>
              <a:ext uri="{FF2B5EF4-FFF2-40B4-BE49-F238E27FC236}">
                <a16:creationId xmlns:a16="http://schemas.microsoft.com/office/drawing/2014/main" id="{BC74F5F8-8482-579B-4B04-18D3C47C4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450" y="2404665"/>
            <a:ext cx="10591424" cy="27727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32AC3FB-A38C-F392-BACC-C6AAF6B6B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5486"/>
            <a:ext cx="11946994" cy="11096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511650-8134-1FBF-7469-0F689DFCE271}"/>
              </a:ext>
            </a:extLst>
          </p:cNvPr>
          <p:cNvSpPr txBox="1"/>
          <p:nvPr/>
        </p:nvSpPr>
        <p:spPr>
          <a:xfrm>
            <a:off x="2308203" y="5248337"/>
            <a:ext cx="7575593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/>
              <a:t>La Commission Régionale de Coordination de la spécialité propose la délivrance du DES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08861A7-0360-5C0C-235B-B30D5FF7FF3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55" y="186644"/>
            <a:ext cx="711323" cy="592022"/>
          </a:xfrm>
          <a:prstGeom prst="rect">
            <a:avLst/>
          </a:prstGeom>
        </p:spPr>
      </p:pic>
      <p:pic>
        <p:nvPicPr>
          <p:cNvPr id="7" name="Image 6" descr="Une image contenant texte, symbole, Police, logo&#10;&#10;Description générée automatiquement">
            <a:extLst>
              <a:ext uri="{FF2B5EF4-FFF2-40B4-BE49-F238E27FC236}">
                <a16:creationId xmlns:a16="http://schemas.microsoft.com/office/drawing/2014/main" id="{46E0DF12-08C4-03B6-68CE-E05BAE6F56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8774" y="5368600"/>
            <a:ext cx="596100" cy="71073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94518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ECF355-39D7-7967-B4D1-BC4299DD359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fr-FR" sz="4000" dirty="0"/>
              <a:t>Contrôles des connaissances R3C</a:t>
            </a:r>
            <a:br>
              <a:rPr lang="fr-FR" sz="4000" dirty="0"/>
            </a:br>
            <a:r>
              <a:rPr lang="fr-FR" sz="4000" dirty="0"/>
              <a:t>Orientation européenne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A0EE7E-20B5-B223-B6DB-A198CE3DA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433469"/>
            <a:ext cx="10972800" cy="4569371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Fin de Phase III pour délivrance du diplôme DES</a:t>
            </a:r>
          </a:p>
          <a:p>
            <a:pPr marL="457200" lvl="1" indent="0">
              <a:buNone/>
            </a:pPr>
            <a:r>
              <a:rPr lang="fr-FR" dirty="0"/>
              <a:t>Format EBOT :</a:t>
            </a:r>
          </a:p>
          <a:p>
            <a:pPr lvl="2"/>
            <a:r>
              <a:rPr lang="fr-FR" dirty="0"/>
              <a:t>Epreuves orales : sept 2024</a:t>
            </a:r>
          </a:p>
          <a:p>
            <a:pPr lvl="2"/>
            <a:r>
              <a:rPr lang="fr-FR" dirty="0"/>
              <a:t>5 postes : </a:t>
            </a:r>
            <a:r>
              <a:rPr lang="fr-FR" dirty="0" err="1"/>
              <a:t>Mbre</a:t>
            </a:r>
            <a:r>
              <a:rPr lang="fr-FR" dirty="0"/>
              <a:t> Sup, </a:t>
            </a:r>
            <a:r>
              <a:rPr lang="fr-FR" dirty="0" err="1"/>
              <a:t>Mbre</a:t>
            </a:r>
            <a:r>
              <a:rPr lang="fr-FR" dirty="0"/>
              <a:t> </a:t>
            </a:r>
            <a:r>
              <a:rPr lang="fr-FR" dirty="0" err="1"/>
              <a:t>Inf</a:t>
            </a:r>
            <a:r>
              <a:rPr lang="fr-FR" dirty="0"/>
              <a:t>, Rachis, Pédiatrie, Généralités</a:t>
            </a:r>
          </a:p>
          <a:p>
            <a:pPr lvl="2"/>
            <a:r>
              <a:rPr lang="fr-FR" dirty="0"/>
              <a:t>Organisations interrégionales</a:t>
            </a:r>
          </a:p>
          <a:p>
            <a:pPr lvl="2"/>
            <a:r>
              <a:rPr lang="fr-FR" dirty="0"/>
              <a:t>Formations examinateurs</a:t>
            </a:r>
          </a:p>
          <a:p>
            <a:pPr marL="1371600" lvl="3" indent="0">
              <a:buNone/>
            </a:pPr>
            <a:r>
              <a:rPr lang="fr-FR" dirty="0"/>
              <a:t>Visioconférence enregistrée sur site CFCOT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C43F802-5B34-94C4-6154-7CE84E9AB3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2" y="4803678"/>
            <a:ext cx="7558882" cy="1473200"/>
          </a:xfrm>
          <a:prstGeom prst="rect">
            <a:avLst/>
          </a:prstGeom>
        </p:spPr>
      </p:pic>
      <p:pic>
        <p:nvPicPr>
          <p:cNvPr id="6" name="Image 5" descr="Une image contenant intérieur, personne, habits, mur&#10;&#10;Description générée automatiquement">
            <a:extLst>
              <a:ext uri="{FF2B5EF4-FFF2-40B4-BE49-F238E27FC236}">
                <a16:creationId xmlns:a16="http://schemas.microsoft.com/office/drawing/2014/main" id="{B0DFF5E9-5F35-1014-54B4-47545B29C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2224" y="3484377"/>
            <a:ext cx="3240360" cy="273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47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F25C34-E355-C0B5-E107-35943BE44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6747180" cy="1143000"/>
          </a:xfrm>
        </p:spPr>
        <p:txBody>
          <a:bodyPr anchor="ctr">
            <a:normAutofit/>
          </a:bodyPr>
          <a:lstStyle/>
          <a:p>
            <a:r>
              <a:rPr lang="fr-FR" dirty="0"/>
              <a:t>Grille nationale DES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03010A1-8137-4A2D-7385-A46C1F7C45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392" y="1431704"/>
            <a:ext cx="6409928" cy="2539479"/>
          </a:xfrm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noProof="0" dirty="0"/>
              <a:t>Note du contrôle connaissances P2</a:t>
            </a:r>
          </a:p>
          <a:p>
            <a:r>
              <a:rPr lang="fr-FR" dirty="0"/>
              <a:t>Note parcours de formation</a:t>
            </a:r>
          </a:p>
          <a:p>
            <a:r>
              <a:rPr lang="fr-FR" noProof="0" dirty="0"/>
              <a:t>Note article publié</a:t>
            </a:r>
          </a:p>
          <a:p>
            <a:r>
              <a:rPr lang="fr-FR" dirty="0"/>
              <a:t>Note épreuve orale P3</a:t>
            </a:r>
            <a:endParaRPr lang="fr-FR" noProof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796888-CFFB-9E58-1805-1E5E63DA0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324" y="599334"/>
            <a:ext cx="3700476" cy="5781994"/>
          </a:xfrm>
          <a:prstGeom prst="rect">
            <a:avLst/>
          </a:prstGeom>
          <a:noFill/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1157A88B-CB77-2A54-5444-F562157C7A52}"/>
              </a:ext>
            </a:extLst>
          </p:cNvPr>
          <p:cNvSpPr txBox="1"/>
          <p:nvPr/>
        </p:nvSpPr>
        <p:spPr>
          <a:xfrm>
            <a:off x="623392" y="4077072"/>
            <a:ext cx="6409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" b="1" u="sng" dirty="0"/>
              <a:t>En cours de discussion : </a:t>
            </a:r>
          </a:p>
          <a:p>
            <a:r>
              <a:rPr lang="fr-FR" sz="2200" dirty="0"/>
              <a:t>Pondération de chaque composante</a:t>
            </a:r>
          </a:p>
          <a:p>
            <a:r>
              <a:rPr lang="fr-FR" sz="2200" dirty="0"/>
              <a:t>But de la grille :</a:t>
            </a:r>
          </a:p>
          <a:p>
            <a:pPr lvl="1"/>
            <a:r>
              <a:rPr lang="fr-FR" sz="2200" dirty="0"/>
              <a:t>s’assurer des compétences et connaissances pour obtenir le titre de chirurgien ortho-traumato</a:t>
            </a:r>
          </a:p>
          <a:p>
            <a:pPr lvl="1"/>
            <a:r>
              <a:rPr lang="fr-FR" sz="2200" dirty="0"/>
              <a:t>pas une sélection pour cursus universitaire</a:t>
            </a:r>
          </a:p>
        </p:txBody>
      </p:sp>
    </p:spTree>
    <p:extLst>
      <p:ext uri="{BB962C8B-B14F-4D97-AF65-F5344CB8AC3E}">
        <p14:creationId xmlns:p14="http://schemas.microsoft.com/office/powerpoint/2010/main" val="709782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Réforme du 2</a:t>
            </a:r>
            <a:r>
              <a:rPr lang="fr-FR" baseline="30000"/>
              <a:t>ème</a:t>
            </a:r>
            <a:r>
              <a:rPr lang="fr-FR"/>
              <a:t> cycle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AF98203-0224-3647-A258-AA6235C36C06}"/>
              </a:ext>
            </a:extLst>
          </p:cNvPr>
          <p:cNvSpPr txBox="1"/>
          <p:nvPr/>
        </p:nvSpPr>
        <p:spPr>
          <a:xfrm>
            <a:off x="9120336" y="6396335"/>
            <a:ext cx="1067921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G. </a:t>
            </a:r>
            <a:r>
              <a:rPr lang="fr-FR" sz="2400" dirty="0" err="1">
                <a:solidFill>
                  <a:schemeClr val="tx2"/>
                </a:solidFill>
              </a:rPr>
              <a:t>Odri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1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EF1B0-DC24-083D-952E-97000051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26" y="310395"/>
            <a:ext cx="10515600" cy="742342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BILAN Réforme du 2</a:t>
            </a:r>
            <a:r>
              <a:rPr lang="fr-FR" cap="all" baseline="30000" dirty="0"/>
              <a:t>ème</a:t>
            </a:r>
            <a:r>
              <a:rPr lang="fr-FR" cap="all" dirty="0"/>
              <a:t> cycle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ADB1B4D-5124-55EC-92E7-8C713E20C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575" y="1253331"/>
            <a:ext cx="11915955" cy="4351338"/>
          </a:xfrm>
        </p:spPr>
        <p:txBody>
          <a:bodyPr>
            <a:normAutofit/>
          </a:bodyPr>
          <a:lstStyle/>
          <a:p>
            <a:r>
              <a:rPr lang="fr-FR" sz="2800" dirty="0"/>
              <a:t>CNCEM : coordination nationale des Collèges d’Enseignants en Médecine</a:t>
            </a:r>
          </a:p>
          <a:p>
            <a:pPr lvl="1"/>
            <a:r>
              <a:rPr lang="fr-FR" sz="2400" dirty="0"/>
              <a:t>Création en 2015</a:t>
            </a:r>
          </a:p>
          <a:p>
            <a:pPr lvl="1"/>
            <a:r>
              <a:rPr lang="fr-FR" sz="2400" dirty="0"/>
              <a:t>Site : </a:t>
            </a:r>
            <a:r>
              <a:rPr lang="fr-FR" sz="2400" dirty="0">
                <a:solidFill>
                  <a:srgbClr val="0070C0"/>
                </a:solidFill>
              </a:rPr>
              <a:t>cncem.org</a:t>
            </a:r>
          </a:p>
          <a:p>
            <a:pPr lvl="1"/>
            <a:r>
              <a:rPr lang="fr-FR" sz="2400" dirty="0"/>
              <a:t>Coordination R1C – R2C – R3C</a:t>
            </a:r>
          </a:p>
        </p:txBody>
      </p:sp>
      <p:pic>
        <p:nvPicPr>
          <p:cNvPr id="10" name="Espace réservé du contenu 6">
            <a:extLst>
              <a:ext uri="{FF2B5EF4-FFF2-40B4-BE49-F238E27FC236}">
                <a16:creationId xmlns:a16="http://schemas.microsoft.com/office/drawing/2014/main" id="{0EB78ABB-E940-0D84-6AFC-16340446E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3" y="3284984"/>
            <a:ext cx="5290571" cy="29745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C01E3B-679A-151F-34C1-D66ABBAA2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4824" y="2150600"/>
            <a:ext cx="5982629" cy="3429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71FFFB1-D8FA-AAE1-F159-0CBE27B56318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4123064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53752"/>
            <a:ext cx="8229600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1199456" y="1196752"/>
            <a:ext cx="10441160" cy="53285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/>
              <a:t>Examen des DESC- DES  (P. Adam- A. </a:t>
            </a:r>
            <a:r>
              <a:rPr lang="fr-FR" sz="2800" dirty="0" err="1"/>
              <a:t>Poichotte</a:t>
            </a:r>
            <a:r>
              <a:rPr lang="fr-FR" sz="2800" dirty="0"/>
              <a:t>)</a:t>
            </a:r>
          </a:p>
          <a:p>
            <a:pPr lvl="1"/>
            <a:r>
              <a:rPr lang="fr-FR" sz="2400" dirty="0"/>
              <a:t>Résultats 2024</a:t>
            </a:r>
          </a:p>
          <a:p>
            <a:pPr lvl="1"/>
            <a:r>
              <a:rPr lang="fr-FR" sz="2400" dirty="0"/>
              <a:t>Organisation 2025</a:t>
            </a:r>
          </a:p>
          <a:p>
            <a:pPr lvl="1"/>
            <a:r>
              <a:rPr lang="fr-FR" sz="2400" dirty="0"/>
              <a:t>Date</a:t>
            </a:r>
          </a:p>
          <a:p>
            <a:r>
              <a:rPr lang="fr-FR" sz="2800" dirty="0"/>
              <a:t>Cours simulation Fixateur Externe (J. </a:t>
            </a:r>
            <a:r>
              <a:rPr lang="fr-FR" sz="2800" dirty="0" err="1"/>
              <a:t>Tonetti</a:t>
            </a:r>
            <a:r>
              <a:rPr lang="fr-FR" sz="2800" dirty="0"/>
              <a:t>, </a:t>
            </a:r>
            <a:r>
              <a:rPr lang="fr-FR" sz="2800" dirty="0" err="1"/>
              <a:t>Getraum</a:t>
            </a:r>
            <a:r>
              <a:rPr lang="fr-FR" sz="2800" dirty="0"/>
              <a:t>)</a:t>
            </a:r>
          </a:p>
          <a:p>
            <a:r>
              <a:rPr lang="fr-FR" sz="2800" dirty="0"/>
              <a:t>Cours AO 2024 et 2025 (L. Galois)</a:t>
            </a:r>
          </a:p>
          <a:p>
            <a:pPr lvl="1"/>
            <a:r>
              <a:rPr lang="fr-FR" sz="2400" dirty="0"/>
              <a:t>Bilan 2024</a:t>
            </a:r>
          </a:p>
          <a:p>
            <a:pPr lvl="1"/>
            <a:r>
              <a:rPr lang="fr-FR" sz="2400" dirty="0"/>
              <a:t>Perspectives 2025</a:t>
            </a:r>
          </a:p>
          <a:p>
            <a:r>
              <a:rPr lang="fr-FR" sz="2800" dirty="0"/>
              <a:t>Nouvelle plateforme UNESS (A. </a:t>
            </a:r>
            <a:r>
              <a:rPr lang="fr-FR" sz="2800" dirty="0" err="1"/>
              <a:t>Poichotte</a:t>
            </a:r>
            <a:r>
              <a:rPr lang="fr-FR" sz="2800" dirty="0"/>
              <a:t>)</a:t>
            </a:r>
          </a:p>
          <a:p>
            <a:r>
              <a:rPr lang="fr-FR" sz="2800" dirty="0"/>
              <a:t>CJO (P-E </a:t>
            </a:r>
            <a:r>
              <a:rPr lang="fr-FR" sz="2800" dirty="0" err="1"/>
              <a:t>Chammas</a:t>
            </a:r>
            <a:r>
              <a:rPr lang="fr-FR" sz="2800" dirty="0"/>
              <a:t>)</a:t>
            </a:r>
          </a:p>
          <a:p>
            <a:r>
              <a:rPr lang="fr-FR" sz="2800" dirty="0"/>
              <a:t>Bilan financier (C. </a:t>
            </a:r>
            <a:r>
              <a:rPr lang="fr-FR" sz="2800" dirty="0" err="1"/>
              <a:t>Trojani</a:t>
            </a:r>
            <a:r>
              <a:rPr lang="fr-FR" sz="2800" dirty="0"/>
              <a:t>)</a:t>
            </a:r>
          </a:p>
          <a:p>
            <a:r>
              <a:rPr lang="fr-FR" sz="2800" dirty="0"/>
              <a:t>Examen du Collège (F. Dubrana)</a:t>
            </a:r>
          </a:p>
          <a:p>
            <a:pPr lvl="1"/>
            <a:r>
              <a:rPr lang="fr-FR" sz="2400" dirty="0"/>
              <a:t>Remise des diplômes</a:t>
            </a:r>
          </a:p>
          <a:p>
            <a:pPr lvl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40131143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BAE720-A33E-40F7-06A6-32967733F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2" y="138113"/>
            <a:ext cx="10397678" cy="850900"/>
          </a:xfrm>
        </p:spPr>
        <p:txBody>
          <a:bodyPr/>
          <a:lstStyle/>
          <a:p>
            <a:r>
              <a:rPr lang="fr-FR" cap="all" dirty="0"/>
              <a:t>AG de la CNCEM mars et novembre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BD067-8C0C-8A6D-61B6-D7B978CEB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344" y="1095387"/>
            <a:ext cx="12058649" cy="4351338"/>
          </a:xfrm>
        </p:spPr>
        <p:txBody>
          <a:bodyPr>
            <a:normAutofit/>
          </a:bodyPr>
          <a:lstStyle/>
          <a:p>
            <a:r>
              <a:rPr lang="fr-FR" b="1" dirty="0"/>
              <a:t>BILAN EDN </a:t>
            </a:r>
            <a:r>
              <a:rPr lang="fr-FR" dirty="0"/>
              <a:t>(épreuves dématérialisées nationales) 2023-2024 : </a:t>
            </a:r>
          </a:p>
          <a:p>
            <a:pPr lvl="1"/>
            <a:r>
              <a:rPr lang="fr-FR" dirty="0"/>
              <a:t>16-18 octobre 2023, 3 jours, 4 demi-journées</a:t>
            </a:r>
          </a:p>
          <a:p>
            <a:pPr lvl="1"/>
            <a:r>
              <a:rPr lang="fr-FR" dirty="0"/>
              <a:t>3 épreuves de 3 heures et 1 épreuve de LCA de 3 heures avec 2 articles </a:t>
            </a:r>
          </a:p>
          <a:p>
            <a:pPr lvl="1"/>
            <a:r>
              <a:rPr lang="fr-FR" dirty="0"/>
              <a:t>339 questions dont 29 questions de LCA et 310 aux 3 épreuves transversales </a:t>
            </a:r>
          </a:p>
          <a:p>
            <a:pPr lvl="2"/>
            <a:r>
              <a:rPr lang="fr-FR" dirty="0"/>
              <a:t>122 de rang A (validation si  ≥ 14/20)</a:t>
            </a:r>
          </a:p>
          <a:p>
            <a:pPr lvl="2"/>
            <a:r>
              <a:rPr lang="fr-FR" dirty="0"/>
              <a:t>163 de rang B</a:t>
            </a:r>
          </a:p>
          <a:p>
            <a:pPr lvl="1"/>
            <a:r>
              <a:rPr lang="fr-FR" dirty="0"/>
              <a:t>141 items abordés sur 44 DES, 13 groupes de DES</a:t>
            </a:r>
          </a:p>
          <a:p>
            <a:pPr marL="457200" lvl="1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1A19EDB-18F6-9CDD-C27C-DE64AF47E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16" y="4736384"/>
            <a:ext cx="9624204" cy="1420681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95BE038E-1AB5-0EAF-4C92-74BBA38555D3}"/>
              </a:ext>
            </a:extLst>
          </p:cNvPr>
          <p:cNvSpPr/>
          <p:nvPr/>
        </p:nvSpPr>
        <p:spPr>
          <a:xfrm>
            <a:off x="5879976" y="4630010"/>
            <a:ext cx="1872343" cy="605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D7EB35-4AD9-525E-3D07-CFD4641E08C2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84574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973FD6-7E51-3EFF-17B8-882EA71A5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3960"/>
            <a:ext cx="12192000" cy="708461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QRP : question à nombre de réponses précisée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CD10799-B59C-B5C5-1348-DF4A4418B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49" y="1038807"/>
            <a:ext cx="8716270" cy="34484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E9E7B7-7CE5-8891-CF8F-ED98353D4C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1514" y="2995428"/>
            <a:ext cx="5812465" cy="11776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F191C9-909E-1187-2FF0-09C5B9349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821" y="4673666"/>
            <a:ext cx="8162925" cy="15195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9FD8C69-354D-4603-007A-E893D0918617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113936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973FD6-7E51-3EFF-17B8-882EA71A5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603"/>
            <a:ext cx="12192000" cy="584775"/>
          </a:xfrm>
        </p:spPr>
        <p:txBody>
          <a:bodyPr/>
          <a:lstStyle/>
          <a:p>
            <a:pPr marL="0" indent="0" algn="ctr">
              <a:buNone/>
            </a:pPr>
            <a:r>
              <a:rPr lang="fr-FR" dirty="0"/>
              <a:t>QRP XL: QRP Longues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61F4CA-4487-199D-8BB5-4C117A0B1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1189555"/>
            <a:ext cx="7123814" cy="75513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F436CF-2CC7-B17F-2601-9F9936767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1944690"/>
            <a:ext cx="6329324" cy="160951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0923E3D-5127-DAF6-A409-519E5EE2B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906" y="1061941"/>
            <a:ext cx="4439094" cy="485264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8A99A81-6F08-CD9C-1555-10ABA10F64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239" y="3906384"/>
            <a:ext cx="5025011" cy="16652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11F1609-B424-982A-7E13-BF79358302BA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33834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CF7DEAD-3BFE-47FC-2F63-DF334D3FA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620688"/>
            <a:ext cx="8555939" cy="572618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0EAD1E4-F4D4-F40D-ADB2-2F44A9B685A5}"/>
              </a:ext>
            </a:extLst>
          </p:cNvPr>
          <p:cNvSpPr txBox="1"/>
          <p:nvPr/>
        </p:nvSpPr>
        <p:spPr>
          <a:xfrm>
            <a:off x="2187575" y="85487"/>
            <a:ext cx="78168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cap="all" dirty="0"/>
              <a:t>Résultats EDN 2023-2024</a:t>
            </a:r>
          </a:p>
          <a:p>
            <a:pPr algn="ctr"/>
            <a:endParaRPr lang="fr-FR" sz="3600" cap="all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8334676-EABF-9C5A-257A-CBEE92DB9E81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764450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410455-C66B-EB7F-CB07-6FE0387B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285" y="1004"/>
            <a:ext cx="10972800" cy="763700"/>
          </a:xfrm>
        </p:spPr>
        <p:txBody>
          <a:bodyPr/>
          <a:lstStyle/>
          <a:p>
            <a:r>
              <a:rPr lang="fr-FR" dirty="0"/>
              <a:t>EDN 2023-2024 : RANG A = VALIDANT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BB41BEE-3893-A92D-130F-D041F801D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879" y="1124744"/>
            <a:ext cx="8608242" cy="488872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A0099FF-28CF-5778-B403-2F5881911591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3641171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FEE1D27-7CF6-DA87-16BB-98BBB0C81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41" y="29722"/>
            <a:ext cx="10657517" cy="611421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3CEA88-430E-3AFE-ADBD-F6699FF1FBB3}"/>
              </a:ext>
            </a:extLst>
          </p:cNvPr>
          <p:cNvSpPr txBox="1"/>
          <p:nvPr/>
        </p:nvSpPr>
        <p:spPr>
          <a:xfrm>
            <a:off x="2711624" y="260648"/>
            <a:ext cx="1514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RANG 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C1EDE6A-F1CB-A39D-E0F0-2D15899A98A0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4053747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A71B51-F756-6477-C138-3345D03C4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292" y="63088"/>
            <a:ext cx="11532653" cy="629571"/>
          </a:xfrm>
        </p:spPr>
        <p:txBody>
          <a:bodyPr>
            <a:normAutofit fontScale="90000"/>
          </a:bodyPr>
          <a:lstStyle/>
          <a:p>
            <a:pPr algn="ctr"/>
            <a:r>
              <a:rPr lang="fr-FR" cap="all" dirty="0"/>
              <a:t>Questions rang B / groupe de spécialité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5CFD47-7CA3-0B59-A3F4-161F79D46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1" y="1256997"/>
            <a:ext cx="11305256" cy="451657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7F68355-89EE-25B0-0947-0B770C1FDE7E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15852222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25E3F69-8810-CA33-34E4-69EAE31C6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60648"/>
            <a:ext cx="9331739" cy="579178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C957D28-9595-1BAE-FAD5-85AA6279C57B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272673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4C05607-5448-A31B-5384-413AB5E1A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188641"/>
            <a:ext cx="10513168" cy="571683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9B0128F-CB76-A6AC-3BBC-9A190AADEDC6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33906292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A46A02-D21F-F374-CE68-0097492902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694" y="965299"/>
            <a:ext cx="10196802" cy="4351338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ECOS (Examen Clinique Objectif Structuré) 2024</a:t>
            </a:r>
          </a:p>
          <a:p>
            <a:r>
              <a:rPr lang="fr-FR" sz="2400" dirty="0"/>
              <a:t>28 et 29 mai 2024</a:t>
            </a:r>
          </a:p>
          <a:p>
            <a:r>
              <a:rPr lang="fr-FR" sz="2400" dirty="0"/>
              <a:t>33 centres d’épreuve</a:t>
            </a:r>
          </a:p>
          <a:p>
            <a:r>
              <a:rPr lang="fr-FR" sz="2400" dirty="0"/>
              <a:t>7885 convoqués</a:t>
            </a:r>
          </a:p>
          <a:p>
            <a:r>
              <a:rPr lang="fr-FR" sz="2400" dirty="0"/>
              <a:t>10 stations</a:t>
            </a:r>
            <a:endParaRPr lang="fr-FR" sz="28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A2358C-1CB1-0EC1-1586-A8C9DB03C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3314290"/>
            <a:ext cx="4680520" cy="2923667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8D98655-892D-70E8-2F77-A35F5D98030A}"/>
              </a:ext>
            </a:extLst>
          </p:cNvPr>
          <p:cNvSpPr txBox="1">
            <a:spLocks/>
          </p:cNvSpPr>
          <p:nvPr/>
        </p:nvSpPr>
        <p:spPr>
          <a:xfrm>
            <a:off x="1102768" y="83491"/>
            <a:ext cx="11089231" cy="70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cap="all" dirty="0"/>
              <a:t>AG de la CNCEM mars et novembre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64464F4-D174-773D-D81D-A7926B9D7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762" y="1874459"/>
            <a:ext cx="5858987" cy="419066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4D13E90-4D02-6F1A-4CCD-B8CE39C19399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218290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699117"/>
              </p:ext>
            </p:extLst>
          </p:nvPr>
        </p:nvGraphicFramePr>
        <p:xfrm>
          <a:off x="47328" y="240700"/>
          <a:ext cx="12144674" cy="599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63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91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0972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Membres élus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Christian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Garreau</a:t>
                      </a:r>
                      <a:r>
                        <a:rPr lang="fr-FR" sz="1800" b="0" i="0" u="none" strike="noStrike" baseline="0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 de </a:t>
                      </a:r>
                      <a:r>
                        <a:rPr lang="fr-FR" sz="1800" b="0" i="0" u="none" strike="noStrike" baseline="0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Loubresse</a:t>
                      </a:r>
                      <a:endParaRPr lang="fi-FI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Président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cs-CZ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Hervé</a:t>
                      </a:r>
                      <a:r>
                        <a:rPr lang="cs-CZ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o-RO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Thomazeau</a:t>
                      </a:r>
                      <a:endParaRPr lang="ro-RO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Past</a:t>
                      </a:r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 Président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Pierre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Journeau</a:t>
                      </a:r>
                      <a:endParaRPr lang="fr-FR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Secrétaire Général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Trojani</a:t>
                      </a:r>
                      <a:endParaRPr lang="fr-FR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Trésorier 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Thomas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Bauer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Richard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Gouron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Laurent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Obert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Xavier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Ohl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Guillaume</a:t>
                      </a: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Odri</a:t>
                      </a:r>
                      <a:endParaRPr lang="fi-FI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MCUPH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Anthony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Viste</a:t>
                      </a:r>
                    </a:p>
                  </a:txBody>
                  <a:tcPr marL="12700" marR="12700" marT="1270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PUPH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Philippe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Boisrenoult</a:t>
                      </a: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18469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ctr"/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0" i="0" u="none" strike="noStrike" dirty="0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12700" marB="0"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Raphael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Coursier</a:t>
                      </a:r>
                      <a:endParaRPr lang="fr-FR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 (pédiatre)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Bertrand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Boyer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PH</a:t>
                      </a:r>
                    </a:p>
                  </a:txBody>
                  <a:tcPr marL="12700" marR="12700" marT="1270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2376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Violaine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err="1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Beauthier</a:t>
                      </a:r>
                      <a:endParaRPr lang="en-US" sz="1800" b="0" i="0" u="none" strike="noStrike" dirty="0">
                        <a:solidFill>
                          <a:schemeClr val="accent3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chemeClr val="accent3">
                              <a:lumMod val="75000"/>
                            </a:schemeClr>
                          </a:solidFill>
                          <a:effectLst/>
                          <a:latin typeface="Calibri"/>
                        </a:rPr>
                        <a:t>Libéral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17563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2BCCDF-EDBE-6284-4F55-853359DB6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833" y="965299"/>
            <a:ext cx="11484634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400" b="1" dirty="0"/>
              <a:t>FICHES </a:t>
            </a:r>
            <a:r>
              <a:rPr lang="fr-FR" sz="2400" b="1" dirty="0" err="1"/>
              <a:t>LiSA</a:t>
            </a:r>
            <a:r>
              <a:rPr lang="fr-FR" sz="2400" b="1" dirty="0"/>
              <a:t> (Livret de Suivi des Apprentissages)</a:t>
            </a:r>
          </a:p>
          <a:p>
            <a:r>
              <a:rPr lang="fr-FR" sz="2400" dirty="0"/>
              <a:t>Devient le référentiel des connaissances (367 items de connaissances)</a:t>
            </a:r>
          </a:p>
          <a:p>
            <a:r>
              <a:rPr lang="fr-FR" sz="2400" dirty="0"/>
              <a:t>Version imprimable disponible.</a:t>
            </a:r>
          </a:p>
          <a:p>
            <a:r>
              <a:rPr lang="fr-FR" sz="2400" dirty="0"/>
              <a:t>Modifications : demandes possibles par enseignants et étudiants.</a:t>
            </a:r>
          </a:p>
          <a:p>
            <a:r>
              <a:rPr lang="fr-FR" sz="2400" dirty="0"/>
              <a:t>Modifications au fil de l’eau par les référents (jusqu’en octobre) mais deviennent visibles 1 fois par an (fin d’année).</a:t>
            </a:r>
          </a:p>
          <a:p>
            <a:endParaRPr lang="fr-FR" sz="2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A861BC-6B0D-5C8D-D553-8A6A457E80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" t="3052" r="766" b="3353"/>
          <a:stretch/>
        </p:blipFill>
        <p:spPr>
          <a:xfrm>
            <a:off x="768350" y="3717032"/>
            <a:ext cx="10515600" cy="260938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7F7AB13-7159-9857-FD59-06DD1F2A5BC7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AE37A8-F920-DA0B-A445-5A0AB9EBC256}"/>
              </a:ext>
            </a:extLst>
          </p:cNvPr>
          <p:cNvSpPr txBox="1">
            <a:spLocks/>
          </p:cNvSpPr>
          <p:nvPr/>
        </p:nvSpPr>
        <p:spPr>
          <a:xfrm>
            <a:off x="1102768" y="83491"/>
            <a:ext cx="11089231" cy="70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cap="all" dirty="0"/>
              <a:t>AG de la CNCEM mars et novembre 2024</a:t>
            </a:r>
          </a:p>
        </p:txBody>
      </p:sp>
    </p:spTree>
    <p:extLst>
      <p:ext uri="{BB962C8B-B14F-4D97-AF65-F5344CB8AC3E}">
        <p14:creationId xmlns:p14="http://schemas.microsoft.com/office/powerpoint/2010/main" val="278343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9EF7C92E-23F4-CC78-C704-6C8A5A72D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456" y="82216"/>
            <a:ext cx="11003384" cy="663928"/>
          </a:xfrm>
        </p:spPr>
        <p:txBody>
          <a:bodyPr>
            <a:noAutofit/>
          </a:bodyPr>
          <a:lstStyle/>
          <a:p>
            <a:r>
              <a:rPr lang="fr-FR" sz="3600" dirty="0"/>
              <a:t>FICHES LISA : https://livret.uness.fr/lisa/2024/Accueil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486589D-12A9-B94A-438A-1452EB709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836712"/>
            <a:ext cx="8453974" cy="530445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45F38DB5-D636-08A6-646B-27593E284468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8064745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620A28B-8224-E871-FC8F-AA5AEBA652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78" y="1515038"/>
            <a:ext cx="10959181" cy="39910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3D50D4-07BE-3E73-A9BB-2343CFFBFB81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F48D882D-2BB6-1211-8FAA-B33DCC0D6542}"/>
              </a:ext>
            </a:extLst>
          </p:cNvPr>
          <p:cNvSpPr txBox="1">
            <a:spLocks/>
          </p:cNvSpPr>
          <p:nvPr/>
        </p:nvSpPr>
        <p:spPr>
          <a:xfrm>
            <a:off x="1199456" y="82216"/>
            <a:ext cx="11003384" cy="6639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/>
              <a:t>FICHES LISA : https://livret.uness.fr/lisa/2024/Accueil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0141555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5073F9A-C3D8-63FA-0DD1-6FD58A5AA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85" y="1543340"/>
            <a:ext cx="10852357" cy="127429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6220ED11-2F02-43B4-CA76-A4953D112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68" y="45447"/>
            <a:ext cx="10969896" cy="644415"/>
          </a:xfrm>
        </p:spPr>
        <p:txBody>
          <a:bodyPr>
            <a:noAutofit/>
          </a:bodyPr>
          <a:lstStyle/>
          <a:p>
            <a:r>
              <a:rPr lang="fr-FR" sz="3200" cap="all" dirty="0"/>
              <a:t>FICHES LISA : ET LE RESTE de la chirurgie orthopédique ?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7FD5FA1-6012-3619-828D-5B20A06B7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18" b="51210"/>
          <a:stretch/>
        </p:blipFill>
        <p:spPr>
          <a:xfrm>
            <a:off x="271351" y="5838271"/>
            <a:ext cx="10821902" cy="6734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465FE23-577C-9633-79EF-9D9310CFF0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632"/>
          <a:stretch/>
        </p:blipFill>
        <p:spPr>
          <a:xfrm>
            <a:off x="298329" y="2790576"/>
            <a:ext cx="10852357" cy="62280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2C43901-A6E9-B0E8-6AD8-58F71C63B5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245"/>
          <a:stretch/>
        </p:blipFill>
        <p:spPr>
          <a:xfrm>
            <a:off x="274830" y="1085540"/>
            <a:ext cx="11085935" cy="34278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9CF7A52-1063-7646-37B3-981227BE07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56" y="4266860"/>
            <a:ext cx="10821902" cy="79203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F6B002-3E57-93C2-2434-8A05AFB25A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351" y="3355787"/>
            <a:ext cx="10906312" cy="101216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845D2BF-850F-62E5-CBC2-A404867E8E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351" y="5052954"/>
            <a:ext cx="10986584" cy="78531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845730A-5A3A-6A0F-CDDB-459B901E1378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345568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E5E12031-5812-D2D2-CA95-6656C8A1D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784" y="1589248"/>
            <a:ext cx="11340555" cy="6744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BBB80E6-2BD9-F917-E5EE-4D46C0435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23" y="2740921"/>
            <a:ext cx="11020742" cy="6311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878F5DF-DFE8-EDE7-173F-4F59FBBB4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806" y="2292476"/>
            <a:ext cx="11243535" cy="4484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CE43CAE-56ED-A0C4-C567-D044BDA71B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3245"/>
          <a:stretch/>
        </p:blipFill>
        <p:spPr>
          <a:xfrm>
            <a:off x="274830" y="1085540"/>
            <a:ext cx="11085935" cy="3427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E87B855-F6E8-F2BB-8053-7BD580216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784" y="5259182"/>
            <a:ext cx="11038936" cy="71660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482EFD4-FF37-C50F-1A08-B9BF4FEB50B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413" b="12148"/>
          <a:stretch/>
        </p:blipFill>
        <p:spPr>
          <a:xfrm>
            <a:off x="301807" y="5934834"/>
            <a:ext cx="10919318" cy="71660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E97CCB68-3121-DA5B-1A9E-0E8F04C0B2F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8410" b="6506"/>
          <a:stretch/>
        </p:blipFill>
        <p:spPr>
          <a:xfrm>
            <a:off x="301806" y="3469966"/>
            <a:ext cx="10919319" cy="9532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027548EF-8593-E3D1-14E3-B55D38E8E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262" y="4484896"/>
            <a:ext cx="11027697" cy="62420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3553A51-C8E6-6598-ED68-F9AC357B314A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6EE1E0C4-3C73-6A23-8CB3-CC58E32F6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68" y="45447"/>
            <a:ext cx="10969896" cy="644415"/>
          </a:xfrm>
        </p:spPr>
        <p:txBody>
          <a:bodyPr>
            <a:noAutofit/>
          </a:bodyPr>
          <a:lstStyle/>
          <a:p>
            <a:r>
              <a:rPr lang="fr-FR" sz="3200" cap="all" dirty="0"/>
              <a:t>FICHES LISA : ET LE RESTE de la chirurgie orthopédique ? </a:t>
            </a:r>
          </a:p>
        </p:txBody>
      </p:sp>
    </p:spTree>
    <p:extLst>
      <p:ext uri="{BB962C8B-B14F-4D97-AF65-F5344CB8AC3E}">
        <p14:creationId xmlns:p14="http://schemas.microsoft.com/office/powerpoint/2010/main" val="23609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AF47751-4418-828C-07C2-EB0CFC6B0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972805"/>
            <a:ext cx="7688327" cy="109463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D15EDD-3F27-1A22-211B-361198745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55" y="2100663"/>
            <a:ext cx="8475406" cy="101364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C2A01DF-28C5-87DD-1596-3D6CD95F9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47" y="5106168"/>
            <a:ext cx="8558013" cy="1121990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686B831D-7FB6-B963-3896-C939A9800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68" y="56066"/>
            <a:ext cx="11089232" cy="643210"/>
          </a:xfrm>
        </p:spPr>
        <p:txBody>
          <a:bodyPr>
            <a:noAutofit/>
          </a:bodyPr>
          <a:lstStyle/>
          <a:p>
            <a:r>
              <a:rPr lang="fr-FR" sz="3600" dirty="0"/>
              <a:t>FICHES LISA : INFECTIONS DES PARTIES MOLLES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FF0FA62-F9FB-6564-0556-22526B688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747" y="3101893"/>
            <a:ext cx="8506495" cy="870922"/>
          </a:xfrm>
          <a:prstGeom prst="rect">
            <a:avLst/>
          </a:prstGeom>
        </p:spPr>
      </p:pic>
      <p:sp>
        <p:nvSpPr>
          <p:cNvPr id="8" name="Flèche : courbe vers la gauche 7">
            <a:extLst>
              <a:ext uri="{FF2B5EF4-FFF2-40B4-BE49-F238E27FC236}">
                <a16:creationId xmlns:a16="http://schemas.microsoft.com/office/drawing/2014/main" id="{B83A61C5-D2C4-B69B-28C9-1D74A44DEBC3}"/>
              </a:ext>
            </a:extLst>
          </p:cNvPr>
          <p:cNvSpPr/>
          <p:nvPr/>
        </p:nvSpPr>
        <p:spPr>
          <a:xfrm>
            <a:off x="8561867" y="3199001"/>
            <a:ext cx="2045110" cy="2813590"/>
          </a:xfrm>
          <a:prstGeom prst="curvedLeftArrow">
            <a:avLst>
              <a:gd name="adj1" fmla="val 1551"/>
              <a:gd name="adj2" fmla="val 8114"/>
              <a:gd name="adj3" fmla="val 1057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A2FAFAF-60AA-C85C-06FC-17F372E03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13" y="1151739"/>
            <a:ext cx="8267612" cy="108419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0A979F0-A6E7-D503-7D44-01E004FA86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3245"/>
          <a:stretch/>
        </p:blipFill>
        <p:spPr>
          <a:xfrm>
            <a:off x="83713" y="845409"/>
            <a:ext cx="8558012" cy="26462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00D39B7-772C-E9E6-1827-9FDEBC4802B7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364903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7D09636-9E81-74D6-E340-88DFFCB29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68" y="85487"/>
            <a:ext cx="11089232" cy="584775"/>
          </a:xfrm>
        </p:spPr>
        <p:txBody>
          <a:bodyPr>
            <a:noAutofit/>
          </a:bodyPr>
          <a:lstStyle/>
          <a:p>
            <a:r>
              <a:rPr lang="fr-FR" sz="3600" dirty="0"/>
              <a:t>FICHES LISA : ENTORSE DE CHEVILLE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59263B6-F737-BD38-0199-70A96CD433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443"/>
          <a:stretch/>
        </p:blipFill>
        <p:spPr>
          <a:xfrm>
            <a:off x="196644" y="1704153"/>
            <a:ext cx="7383762" cy="6935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7255818-9A56-7511-1B94-B83809E620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" t="24600" r="-613" b="167"/>
          <a:stretch/>
        </p:blipFill>
        <p:spPr>
          <a:xfrm>
            <a:off x="196644" y="2479331"/>
            <a:ext cx="11089232" cy="347389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FEEF986-6FFE-47AE-AAC2-B4F2F9879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4" y="928349"/>
            <a:ext cx="9248693" cy="7758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23E2D79-9C46-7405-B12A-A4995AA850E5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339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685098A-549B-F331-95E7-253229D76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672"/>
            <a:ext cx="12192000" cy="45604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97D6A3F-766E-C9C8-D0DB-75B2A8D138B9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DD9471DA-EEA4-7422-D0D4-5F43A1A36CDF}"/>
              </a:ext>
            </a:extLst>
          </p:cNvPr>
          <p:cNvSpPr txBox="1">
            <a:spLocks/>
          </p:cNvSpPr>
          <p:nvPr/>
        </p:nvSpPr>
        <p:spPr>
          <a:xfrm>
            <a:off x="1102768" y="85487"/>
            <a:ext cx="11089232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/>
              <a:t>FICHES LISA : ENTORSE DE CHEVILLE ?</a:t>
            </a:r>
            <a:endParaRPr lang="fr-FR" sz="36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D46BA4D-B48E-002C-951C-B28552FD7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4" y="928349"/>
            <a:ext cx="9248693" cy="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6290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26FFAA-E1E2-A04F-29CC-5A0FEB6D3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68" y="85487"/>
            <a:ext cx="11089232" cy="584776"/>
          </a:xfrm>
        </p:spPr>
        <p:txBody>
          <a:bodyPr>
            <a:noAutofit/>
          </a:bodyPr>
          <a:lstStyle/>
          <a:p>
            <a:r>
              <a:rPr lang="fr-FR" sz="4000" cap="all" dirty="0"/>
              <a:t>FICHES LISA : items insolites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7B96EAB-0315-B90B-9BFD-4CD2FCB2A6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3745" b="13815"/>
          <a:stretch/>
        </p:blipFill>
        <p:spPr>
          <a:xfrm>
            <a:off x="59028" y="2258626"/>
            <a:ext cx="10128273" cy="13255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6858190-2432-D761-A16C-56388047F0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41" y="4254800"/>
            <a:ext cx="8720256" cy="5067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3C4B178-811D-62A2-1360-699C3A225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7314" b="4107"/>
          <a:stretch/>
        </p:blipFill>
        <p:spPr>
          <a:xfrm>
            <a:off x="59028" y="3792798"/>
            <a:ext cx="10128273" cy="50678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E92F1E-E518-D85F-F4BF-0CB713D70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6" y="4867118"/>
            <a:ext cx="8632603" cy="29007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A453D16-18DA-65A1-BE41-BA8910347426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F839E7E-61BC-9D1B-1931-956D126FC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644" y="1229214"/>
            <a:ext cx="9248693" cy="77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6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13EB45B-6B75-03B6-D7AF-8DC0D9F8B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006" y="1124744"/>
            <a:ext cx="11790123" cy="5208656"/>
          </a:xfrm>
        </p:spPr>
        <p:txBody>
          <a:bodyPr/>
          <a:lstStyle/>
          <a:p>
            <a:r>
              <a:rPr lang="fr-FR" dirty="0"/>
              <a:t>Absence CCOT en relecture ou écriture pour des sujets CCOT : tumeurs osseuses, IOA, rachis, syndromes canalaires.</a:t>
            </a:r>
          </a:p>
          <a:p>
            <a:r>
              <a:rPr lang="fr-FR" dirty="0"/>
              <a:t>Sujets importants totalement absents : entorse de cheville, luxations, fractures bimalléolaires, fractures humérus proximal…</a:t>
            </a:r>
          </a:p>
          <a:p>
            <a:r>
              <a:rPr lang="fr-FR" dirty="0"/>
              <a:t>Récurrence d’items : abcès, panaris, avec discordance sur le rang. </a:t>
            </a:r>
          </a:p>
          <a:p>
            <a:r>
              <a:rPr lang="fr-FR" dirty="0"/>
              <a:t>Items absurdes : radio de l’entorse grave de cheville, urgence bursite, urgence rupture de coiffe…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C010824-5B63-E6A4-A3B4-94C94BF35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5" y="111281"/>
            <a:ext cx="11706411" cy="584776"/>
          </a:xfrm>
        </p:spPr>
        <p:txBody>
          <a:bodyPr>
            <a:normAutofit fontScale="90000"/>
          </a:bodyPr>
          <a:lstStyle/>
          <a:p>
            <a:r>
              <a:rPr lang="fr-FR" cap="all" dirty="0"/>
              <a:t>FICHES </a:t>
            </a:r>
            <a:r>
              <a:rPr lang="fr-FR" cap="all" dirty="0" err="1"/>
              <a:t>LiSA</a:t>
            </a:r>
            <a:r>
              <a:rPr lang="fr-FR" cap="all" dirty="0"/>
              <a:t> : CONCLUSION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F10999D-D67A-D44D-D275-8EACE4136A87}"/>
              </a:ext>
            </a:extLst>
          </p:cNvPr>
          <p:cNvSpPr txBox="1"/>
          <p:nvPr/>
        </p:nvSpPr>
        <p:spPr>
          <a:xfrm>
            <a:off x="-97424" y="5177060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cap="all" dirty="0">
                <a:sym typeface="Wingdings" panose="05000000000000000000" pitchFamily="2" charset="2"/>
              </a:rPr>
              <a:t> </a:t>
            </a:r>
            <a:r>
              <a:rPr lang="fr-FR" sz="3200" cap="all" dirty="0"/>
              <a:t>Difficultés POUR LA Rédaction DES SUJETS D’EXAMEN</a:t>
            </a:r>
          </a:p>
          <a:p>
            <a:pPr algn="ctr"/>
            <a:r>
              <a:rPr lang="fr-FR" sz="3200" cap="all" dirty="0">
                <a:sym typeface="Wingdings" panose="05000000000000000000" pitchFamily="2" charset="2"/>
              </a:rPr>
              <a:t> </a:t>
            </a:r>
            <a:r>
              <a:rPr lang="fr-FR" sz="3200" cap="all" dirty="0"/>
              <a:t>PLACE DE LA CHIRURGIE Orthopédique EN 2</a:t>
            </a:r>
            <a:r>
              <a:rPr lang="fr-FR" sz="3200" cap="all" baseline="30000" dirty="0"/>
              <a:t>ème</a:t>
            </a:r>
            <a:r>
              <a:rPr lang="fr-FR" sz="3200" cap="all" dirty="0"/>
              <a:t> cycle ?</a:t>
            </a:r>
            <a:endParaRPr lang="fr-FR" sz="32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D33737-E281-BB0F-EA27-A6D920E8153D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429056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9517"/>
              </p:ext>
            </p:extLst>
          </p:nvPr>
        </p:nvGraphicFramePr>
        <p:xfrm>
          <a:off x="2207568" y="-3010"/>
          <a:ext cx="7128792" cy="2639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72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72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144">
                <a:tc gridSpan="3">
                  <a:txBody>
                    <a:bodyPr/>
                    <a:lstStyle/>
                    <a:p>
                      <a:pPr algn="ctr"/>
                      <a:r>
                        <a:rPr lang="fr-FR" sz="1400" dirty="0"/>
                        <a:t>Membres es-qualité</a:t>
                      </a:r>
                    </a:p>
                  </a:txBody>
                  <a:tcPr marL="65921" marR="65921" marT="32960" marB="3296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Mansat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Sous-section CNU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Stéphane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Boisgard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Président CNP-COT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nl-NL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Bruno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Dohin</a:t>
                      </a:r>
                      <a:endParaRPr lang="fi-FI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Collège de Pédiatrie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Martz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CJO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François</a:t>
                      </a:r>
                      <a:endParaRPr lang="it-IT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Loubignac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SNCO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12346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Jean-Charles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Le Huec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Orthorisq</a:t>
                      </a:r>
                      <a:endParaRPr lang="fr-FR" sz="14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001439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Laurent 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Mathieu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Service de santé des armées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02806"/>
                  </a:ext>
                </a:extLst>
              </a:tr>
              <a:tr h="288722">
                <a:tc>
                  <a:txBody>
                    <a:bodyPr/>
                    <a:lstStyle/>
                    <a:p>
                      <a:pPr algn="l" fontAlgn="b"/>
                      <a:r>
                        <a:rPr lang="it-IT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Philippe 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s-IS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Adam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Examen DES</a:t>
                      </a:r>
                    </a:p>
                  </a:txBody>
                  <a:tcPr marL="9156" marR="9156" marT="9156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976024"/>
                  </a:ext>
                </a:extLst>
              </a:tr>
            </a:tbl>
          </a:graphicData>
        </a:graphic>
      </p:graphicFrame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752241"/>
              </p:ext>
            </p:extLst>
          </p:nvPr>
        </p:nvGraphicFramePr>
        <p:xfrm>
          <a:off x="1487488" y="2636914"/>
          <a:ext cx="9145018" cy="3744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7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3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38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8660">
                <a:tc gridSpan="3">
                  <a:txBody>
                    <a:bodyPr/>
                    <a:lstStyle/>
                    <a:p>
                      <a:pPr algn="ctr"/>
                      <a:r>
                        <a:rPr lang="fr-FR" sz="1500" dirty="0"/>
                        <a:t>14 Coordonnateurs</a:t>
                      </a:r>
                      <a:r>
                        <a:rPr lang="fr-FR" sz="1500" baseline="0" dirty="0"/>
                        <a:t> régionaux DES (invités permanents)</a:t>
                      </a:r>
                      <a:endParaRPr lang="fr-FR" sz="1500" dirty="0"/>
                    </a:p>
                  </a:txBody>
                  <a:tcPr marL="71370" marR="71370" marT="35685" marB="35685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Nich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Pays</a:t>
                      </a:r>
                      <a:r>
                        <a:rPr lang="fr-FR" sz="1500" b="0" i="0" u="none" strike="noStrike" baseline="0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de Loire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Christophe</a:t>
                      </a:r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Chantelot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Haut de France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Christophe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Hulet</a:t>
                      </a:r>
                      <a:endParaRPr lang="fi-FI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Normandie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+mn-lt"/>
                        </a:rPr>
                        <a:t>Frédéric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Dubrana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Bretagne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Julien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Berhouet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Centre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pl-PL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Benjamin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Bouyer</a:t>
                      </a:r>
                      <a:endParaRPr lang="fr-FR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Nouvelle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Aquitaine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ctr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Mansat</a:t>
                      </a:r>
                      <a:endParaRPr lang="fi-FI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Occitanie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Xavier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Flecher</a:t>
                      </a:r>
                      <a:endParaRPr lang="fr-FR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PACA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Elvire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Servien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Auvergne-</a:t>
                      </a:r>
                      <a:r>
                        <a:rPr lang="fr-FR" sz="1500" b="0" i="0" u="none" strike="noStrike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Rhônes</a:t>
                      </a:r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-Alpes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Emmanuel 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Baulot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Bourgogne-Franche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Comté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Yann-Philippe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Charles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Grand</a:t>
                      </a:r>
                      <a:r>
                        <a:rPr lang="fr-FR" sz="1500" b="0" i="0" u="none" strike="noStrike" baseline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 Est</a:t>
                      </a:r>
                      <a:endParaRPr lang="fr-FR" sz="1500" b="0" i="0" u="none" strike="noStrike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Thomas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Bauer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IDF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Pierre-André</a:t>
                      </a: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Uzel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Antilles-Guyane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411">
                <a:tc>
                  <a:txBody>
                    <a:bodyPr/>
                    <a:lstStyle/>
                    <a:p>
                      <a:pPr algn="l" fontAlgn="b"/>
                      <a:endParaRPr lang="fr-FR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hu-HU" sz="1500" b="0" i="0" u="none" strike="noStrike" dirty="0" err="1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Maillot</a:t>
                      </a:r>
                      <a:endParaRPr lang="hu-HU" sz="1500" b="0" i="0" u="none" strike="noStrike" dirty="0">
                        <a:solidFill>
                          <a:srgbClr val="1F497D"/>
                        </a:solidFill>
                        <a:effectLst/>
                        <a:latin typeface="Calibri"/>
                      </a:endParaRPr>
                    </a:p>
                  </a:txBody>
                  <a:tcPr marL="9902" marR="9902" marT="990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500" b="0" i="0" u="none" strike="noStrike" dirty="0">
                          <a:solidFill>
                            <a:srgbClr val="1F497D"/>
                          </a:solidFill>
                          <a:effectLst/>
                          <a:latin typeface="Calibri"/>
                        </a:rPr>
                        <a:t>Réunion</a:t>
                      </a:r>
                    </a:p>
                  </a:txBody>
                  <a:tcPr marL="9902" marR="9902" marT="9902" marB="0" anchor="b"/>
                </a:tc>
                <a:extLst>
                  <a:ext uri="{0D108BD9-81ED-4DB2-BD59-A6C34878D82A}">
                    <a16:rowId xmlns:a16="http://schemas.microsoft.com/office/drawing/2014/main" val="23919718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48302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9EEEFC-6761-EC32-F7FA-F95C3DFCB9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980728"/>
            <a:ext cx="11708785" cy="5186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BANQUE NATIONALE DES TCS FORMATIFS</a:t>
            </a:r>
          </a:p>
          <a:p>
            <a:r>
              <a:rPr lang="fr-FR" sz="2000" dirty="0"/>
              <a:t>1 référent et 2 rédacteurs par collège</a:t>
            </a:r>
          </a:p>
          <a:p>
            <a:r>
              <a:rPr lang="fr-FR" sz="2000" dirty="0"/>
              <a:t>1</a:t>
            </a:r>
            <a:r>
              <a:rPr lang="fr-FR" sz="2000" baseline="30000" dirty="0"/>
              <a:t>er</a:t>
            </a:r>
            <a:r>
              <a:rPr lang="fr-FR" sz="2000" dirty="0"/>
              <a:t> round : avril 2023 – avril 2024</a:t>
            </a:r>
          </a:p>
          <a:p>
            <a:pPr lvl="1"/>
            <a:r>
              <a:rPr lang="fr-FR" sz="1800" dirty="0" err="1"/>
              <a:t>BNpTCS</a:t>
            </a:r>
            <a:r>
              <a:rPr lang="fr-FR" sz="1800" dirty="0"/>
              <a:t> = banque nationale partagée avec référents enseignants et facultaires, 410 TCS</a:t>
            </a:r>
          </a:p>
          <a:p>
            <a:pPr lvl="1"/>
            <a:r>
              <a:rPr lang="fr-FR" sz="1800" dirty="0" err="1"/>
              <a:t>BNeEDN</a:t>
            </a:r>
            <a:r>
              <a:rPr lang="fr-FR" sz="1800" dirty="0"/>
              <a:t> = 50 TCS partagés avec les étudiants</a:t>
            </a:r>
          </a:p>
          <a:p>
            <a:pPr lvl="1"/>
            <a:r>
              <a:rPr lang="fr-FR" sz="1800" dirty="0"/>
              <a:t>TCS dès l’EDN blanc de juillet 2024</a:t>
            </a:r>
            <a:endParaRPr lang="fr-FR" sz="2000" dirty="0"/>
          </a:p>
          <a:p>
            <a:r>
              <a:rPr lang="fr-FR" sz="2000" dirty="0"/>
              <a:t>Suite : 10 nouveaux TCS par Collège par an</a:t>
            </a:r>
          </a:p>
          <a:p>
            <a:pPr lvl="1"/>
            <a:r>
              <a:rPr lang="fr-FR" sz="1800" dirty="0"/>
              <a:t>≥ 1 TCS par item</a:t>
            </a:r>
          </a:p>
          <a:p>
            <a:pPr lvl="1"/>
            <a:r>
              <a:rPr lang="fr-FR" sz="1800" dirty="0"/>
              <a:t>Début novembre 2024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310566B-CB66-57CE-AE57-331552ACBF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656"/>
          <a:stretch/>
        </p:blipFill>
        <p:spPr>
          <a:xfrm>
            <a:off x="263352" y="4221088"/>
            <a:ext cx="11243305" cy="19456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4FFDC2-36FD-D556-8ED7-C5470302A728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B5D763C5-E7C2-0BC3-BA0E-4A5CC4BEC750}"/>
              </a:ext>
            </a:extLst>
          </p:cNvPr>
          <p:cNvSpPr txBox="1">
            <a:spLocks/>
          </p:cNvSpPr>
          <p:nvPr/>
        </p:nvSpPr>
        <p:spPr>
          <a:xfrm>
            <a:off x="1102768" y="83491"/>
            <a:ext cx="11089231" cy="70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cap="all" dirty="0"/>
              <a:t>AG de la CNCEM mars et novembre 2024</a:t>
            </a:r>
          </a:p>
        </p:txBody>
      </p:sp>
    </p:spTree>
    <p:extLst>
      <p:ext uri="{BB962C8B-B14F-4D97-AF65-F5344CB8AC3E}">
        <p14:creationId xmlns:p14="http://schemas.microsoft.com/office/powerpoint/2010/main" val="3416400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C4BBD-F9B4-0E87-B02B-D9478C349E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05ED17-D942-39CB-F617-A621F4078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750" y="1124744"/>
            <a:ext cx="11195050" cy="5186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ECOS UNESS : disponible depuis 19 septembre 2024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5451125-ADC3-15D4-774E-0C91ACC1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0" y="1754790"/>
            <a:ext cx="8690517" cy="380210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3BD8189-A808-345D-177B-777F156D74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77843" r="5376"/>
          <a:stretch/>
        </p:blipFill>
        <p:spPr>
          <a:xfrm>
            <a:off x="5634293" y="4528206"/>
            <a:ext cx="5878257" cy="6094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EA9D0F-B8EC-B217-520D-C59634CFA6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2915" b="27535"/>
          <a:stretch/>
        </p:blipFill>
        <p:spPr>
          <a:xfrm>
            <a:off x="5645150" y="5702342"/>
            <a:ext cx="5722374" cy="4953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FE7AD04-BA9B-81E4-5D29-7BEA122172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7474" r="18265" b="51709"/>
          <a:stretch/>
        </p:blipFill>
        <p:spPr>
          <a:xfrm>
            <a:off x="5645151" y="3451583"/>
            <a:ext cx="5024284" cy="56656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B57561F-BBEB-6C62-6F64-96DA4D6DE5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700" b="78561"/>
          <a:stretch/>
        </p:blipFill>
        <p:spPr>
          <a:xfrm>
            <a:off x="5645150" y="2364057"/>
            <a:ext cx="5024284" cy="59392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25AB774-C2B1-9999-2A3A-6E1ADBAA9CD1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EF16BF-15E7-7EA4-44A0-BBDE66B1DF78}"/>
              </a:ext>
            </a:extLst>
          </p:cNvPr>
          <p:cNvSpPr txBox="1">
            <a:spLocks/>
          </p:cNvSpPr>
          <p:nvPr/>
        </p:nvSpPr>
        <p:spPr>
          <a:xfrm>
            <a:off x="1102768" y="83491"/>
            <a:ext cx="11089231" cy="70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cap="all" dirty="0"/>
              <a:t>AG de la CNCEM mars et novembre 2024</a:t>
            </a:r>
          </a:p>
        </p:txBody>
      </p:sp>
    </p:spTree>
    <p:extLst>
      <p:ext uri="{BB962C8B-B14F-4D97-AF65-F5344CB8AC3E}">
        <p14:creationId xmlns:p14="http://schemas.microsoft.com/office/powerpoint/2010/main" val="31010298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0A536-EE63-C417-8E94-188BEF630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DBEAA45-4992-24AA-9DA1-F44E924BD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908720"/>
            <a:ext cx="11195050" cy="5186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ECOS : les situations de départ (SDD) 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sz="1600" dirty="0"/>
              <a:t>SDD : 356 au total, regroupées en 5 familles (symptômes et signes cliniques, données paracliniques, prise en charge aigue et chronique, prévention, situation diverses)</a:t>
            </a:r>
          </a:p>
          <a:p>
            <a:r>
              <a:rPr lang="fr-FR" sz="1600" dirty="0"/>
              <a:t>Domaines d’apprentissage : 11 (annonce, communication </a:t>
            </a:r>
            <a:r>
              <a:rPr lang="fr-FR" sz="1600" dirty="0" err="1"/>
              <a:t>inter-professionnelle</a:t>
            </a:r>
            <a:r>
              <a:rPr lang="fr-FR" sz="1600" dirty="0"/>
              <a:t>, éducation/prévention, entretien/interrogatoire, examen clinique, iconographie, procédure, stratégie diagnostique, stratégie pertinente de prise en charge, synthèse des résultats d’examens paraclinique, urgence) </a:t>
            </a:r>
          </a:p>
          <a:p>
            <a:r>
              <a:rPr lang="fr-FR" sz="1600" dirty="0"/>
              <a:t>Attendus d’apprentissage : 3838 au total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sz="1200" dirty="0"/>
          </a:p>
          <a:p>
            <a:pPr marL="0" indent="0">
              <a:buNone/>
            </a:pPr>
            <a:endParaRPr lang="fr-FR" sz="12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5D782C-8ABD-E238-7F49-D52E73DA9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35" y="1619540"/>
            <a:ext cx="5484965" cy="1997471"/>
          </a:xfrm>
          <a:prstGeom prst="rect">
            <a:avLst/>
          </a:prstGeom>
        </p:spPr>
      </p:pic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1C25DAD0-E965-645C-B306-E6C45D7F5C08}"/>
              </a:ext>
            </a:extLst>
          </p:cNvPr>
          <p:cNvCxnSpPr>
            <a:cxnSpLocks/>
          </p:cNvCxnSpPr>
          <p:nvPr/>
        </p:nvCxnSpPr>
        <p:spPr>
          <a:xfrm flipH="1">
            <a:off x="5716861" y="3230297"/>
            <a:ext cx="38345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 13">
            <a:extLst>
              <a:ext uri="{FF2B5EF4-FFF2-40B4-BE49-F238E27FC236}">
                <a16:creationId xmlns:a16="http://schemas.microsoft.com/office/drawing/2014/main" id="{38308088-4C5B-B206-2441-EFFC877C56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78" y="1846953"/>
            <a:ext cx="4758813" cy="2541607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5532834-6689-1898-DCCD-49847F6A071F}"/>
              </a:ext>
            </a:extLst>
          </p:cNvPr>
          <p:cNvSpPr txBox="1"/>
          <p:nvPr/>
        </p:nvSpPr>
        <p:spPr>
          <a:xfrm>
            <a:off x="6213988" y="1463675"/>
            <a:ext cx="597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b="1" dirty="0"/>
              <a:t>Liste des SDD : https://livret.uness.fr/lisa/2024/Accueil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30369AC-25D7-3CD7-802D-F390C79C4D85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7C28FEBB-58FE-30B3-4CA3-6B75F321A7A1}"/>
              </a:ext>
            </a:extLst>
          </p:cNvPr>
          <p:cNvSpPr txBox="1">
            <a:spLocks/>
          </p:cNvSpPr>
          <p:nvPr/>
        </p:nvSpPr>
        <p:spPr>
          <a:xfrm>
            <a:off x="1102768" y="83491"/>
            <a:ext cx="11089231" cy="7093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cap="all" dirty="0"/>
              <a:t>AG de la CNCEM mars et novembre 2024</a:t>
            </a:r>
          </a:p>
        </p:txBody>
      </p:sp>
    </p:spTree>
    <p:extLst>
      <p:ext uri="{BB962C8B-B14F-4D97-AF65-F5344CB8AC3E}">
        <p14:creationId xmlns:p14="http://schemas.microsoft.com/office/powerpoint/2010/main" val="170183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CE85A3-48E0-FAF4-4B89-558FAA63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768" y="98762"/>
            <a:ext cx="11089232" cy="584775"/>
          </a:xfrm>
        </p:spPr>
        <p:txBody>
          <a:bodyPr>
            <a:noAutofit/>
          </a:bodyPr>
          <a:lstStyle/>
          <a:p>
            <a:r>
              <a:rPr lang="fr-FR" sz="3600" dirty="0"/>
              <a:t>ECOS : GUIDE DE CREATION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857B86-3F36-F385-BB27-D5A9B9B8C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0623" y="1083759"/>
            <a:ext cx="6149791" cy="1809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DDC4B0-4CAC-F2D0-ACD1-865AD359F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20560"/>
            <a:ext cx="5544616" cy="28699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B54113BB-9497-05F7-6213-7630469B0498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669AF56-4963-3726-064C-2CAA1EA4FA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7295"/>
          <a:stretch/>
        </p:blipFill>
        <p:spPr>
          <a:xfrm>
            <a:off x="0" y="1268760"/>
            <a:ext cx="5879975" cy="426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CD7FE7-20A5-A5C2-DC64-3063111CD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19662"/>
            <a:ext cx="5987845" cy="716423"/>
          </a:xfrm>
        </p:spPr>
        <p:txBody>
          <a:bodyPr>
            <a:noAutofit/>
          </a:bodyPr>
          <a:lstStyle/>
          <a:p>
            <a:pPr marL="0" indent="0"/>
            <a:r>
              <a:rPr lang="fr-FR" sz="2800" dirty="0"/>
              <a:t>ECOS : les situations de départ (SDD)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618E9FE-FD4F-2DAD-986C-D140EF9D1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914845"/>
            <a:ext cx="5661670" cy="394783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74FF60A-03F5-AD87-C37E-E0A68096A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36" y="4862676"/>
            <a:ext cx="5624858" cy="9660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B2E77C6-97CC-8386-D047-79C18A198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993" y="-19662"/>
            <a:ext cx="4562228" cy="29564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F7CADD-9205-64D5-7B48-D976C6466D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993" y="2890507"/>
            <a:ext cx="4562228" cy="394783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3CCB769-F259-1700-995B-992FF8BEA2B4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426954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67C496-6732-4918-FF19-CEEF8B7847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54" y="1936954"/>
            <a:ext cx="5987846" cy="3923071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SDD-067 : Douleurs articulaires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SDD-068 : Boiterie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SDD-070 : Déformation articulaire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071 : Douleur d’un membre (supérieur ou inférieur)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SDD-073 : Douleur, brûlure, crampes et paresthésies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SDD-075 : Instabilité du genou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SDD-086 : Escarre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SDD-087 : Grosse jambe rouge aiguë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SDD-170 : Plaie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SDD-173 : Traumatisme de membres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SDD-176 : Traumatisme sévère</a:t>
            </a:r>
          </a:p>
          <a:p>
            <a:pPr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SDD-178 : Demande/prescription raisonnée et choix d’un examen diagnostique</a:t>
            </a: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64ABFB2-C971-3E89-EF0C-E32525805833}"/>
              </a:ext>
            </a:extLst>
          </p:cNvPr>
          <p:cNvSpPr txBox="1">
            <a:spLocks/>
          </p:cNvSpPr>
          <p:nvPr/>
        </p:nvSpPr>
        <p:spPr>
          <a:xfrm>
            <a:off x="1102768" y="85487"/>
            <a:ext cx="11091853" cy="7164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dirty="0"/>
              <a:t>ECOS : les situations de départ (SDD) </a:t>
            </a:r>
            <a:r>
              <a:rPr lang="fr-FR" sz="2800" b="1" dirty="0"/>
              <a:t>EN</a:t>
            </a:r>
            <a:r>
              <a:rPr lang="fr-FR" sz="2800" dirty="0"/>
              <a:t> lien avec les items de connaissance de chirurgie orthopédique et traumatologique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723E923-AB87-E8AD-E4BC-3E2DBA710D6A}"/>
              </a:ext>
            </a:extLst>
          </p:cNvPr>
          <p:cNvSpPr txBox="1"/>
          <p:nvPr/>
        </p:nvSpPr>
        <p:spPr>
          <a:xfrm>
            <a:off x="6204155" y="1917290"/>
            <a:ext cx="5820697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SDD-227 : Découverte d’une anomalie médullaire ou vertébrale à l’examen d’imagerie médicale.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SDD-228 : Découverte d’une anomalie osseuse et articulaire à l’examen d’imagerie médicale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SDD-243 : Mise en place et suivi d’un appareil d’immobilisation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SDD-250 : Prescrire des antalgiques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SDD-255 : Prescrire un anti-infectieux 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SDD-258 : Prévention de la douleur liée aux soins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8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SDD-259 : Evaluation et prise en charge de la douleur aiguë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0FC6C2-6339-FD7B-0A39-30FF3B354352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26947902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C898F8-3E5C-5276-F4FD-94F974EE9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62870"/>
            <a:ext cx="5919019" cy="4513466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SDD-056 : Raideur articulaire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SDD-066 : Apparition d’une difficulté à la marche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SDD-180 : Interprétation d’un compte rendu d’anatomopathologie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SDD-181 : Tumeurs malignes sur pièce opératoire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SDD-186 : Syndrome inflammatoire aigu ou chronique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SDD-231 : Demande d’un examen d’imagerie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232 : Demande d’explication d’un patient sur le déroulement, les risques et les bénéfices attendus d’un examen d’imagerie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SDD-233 : Identifier/reconnaitre les différents examens d’imagerie (type/fenêtre/séquences/incidences/injection)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SDD-247 : Prescription d’une rééducation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326 : Accident du travail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327 : Annonce d’un diagnostic de maladie grave au patient et/ou à sa famille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fr-FR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328 : Annonce d’une maladie chronique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endParaRPr lang="fr-FR" sz="19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36F3348-7A72-6188-DBB6-4895B724671E}"/>
              </a:ext>
            </a:extLst>
          </p:cNvPr>
          <p:cNvSpPr txBox="1"/>
          <p:nvPr/>
        </p:nvSpPr>
        <p:spPr>
          <a:xfrm>
            <a:off x="6096001" y="1562869"/>
            <a:ext cx="6027174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 329 : Conduite à tenir devant une demande d’accès à l’information / au dossier médical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331 : Découverte d’un aléa thérapeutique ou d’une erreur médicale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333 : Demande d’un certificat médical initial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336 : Exposition accidentelle aux liquides biologiques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339 : Prescrire un arrêt de travail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342 : Rédaction d’une ordonnance / d’un courrier médical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343 : Refus de traitement et de prise en charge recommandée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348 : Suspicion d’un effet indésirable des médicaments ou d’un soin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352 : Expliquer un traitement au patient (adulte / enfant / adolescent)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354 : Evaluation de l’observance thérapeutique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355 : Organisation de la sortie d’hospitalisation</a:t>
            </a:r>
          </a:p>
          <a:p>
            <a:pPr marL="285750" indent="-285750" algn="just">
              <a:spcBef>
                <a:spcPts val="6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fr-FR" sz="1400" kern="100" dirty="0">
                <a:solidFill>
                  <a:schemeClr val="tx2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SDD 356 : Information et suivi d’un patient en chirurgie ambulatoire. </a:t>
            </a:r>
          </a:p>
          <a:p>
            <a:pPr>
              <a:spcBef>
                <a:spcPts val="600"/>
              </a:spcBef>
            </a:pPr>
            <a:endParaRPr lang="fr-FR" sz="1300" dirty="0">
              <a:solidFill>
                <a:schemeClr val="tx2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68204AE-27BC-1B51-E784-00B26893DFED}"/>
              </a:ext>
            </a:extLst>
          </p:cNvPr>
          <p:cNvSpPr txBox="1"/>
          <p:nvPr/>
        </p:nvSpPr>
        <p:spPr>
          <a:xfrm>
            <a:off x="1102768" y="85487"/>
            <a:ext cx="11089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dirty="0"/>
              <a:t>ECOS : les situations de départ (SDD) </a:t>
            </a:r>
            <a:r>
              <a:rPr lang="fr-FR" sz="2800" b="1" dirty="0"/>
              <a:t>SANS</a:t>
            </a:r>
            <a:r>
              <a:rPr lang="fr-FR" sz="2800" dirty="0"/>
              <a:t> lien avec les items de connaissance de chirurgie orthopédique et traumatologique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4B8FD15-BF8E-B1F9-4749-61FE9510FF42}"/>
              </a:ext>
            </a:extLst>
          </p:cNvPr>
          <p:cNvSpPr txBox="1"/>
          <p:nvPr/>
        </p:nvSpPr>
        <p:spPr>
          <a:xfrm>
            <a:off x="119336" y="85487"/>
            <a:ext cx="9834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dirty="0"/>
              <a:t>R2C</a:t>
            </a:r>
          </a:p>
        </p:txBody>
      </p:sp>
    </p:spTree>
    <p:extLst>
      <p:ext uri="{BB962C8B-B14F-4D97-AF65-F5344CB8AC3E}">
        <p14:creationId xmlns:p14="http://schemas.microsoft.com/office/powerpoint/2010/main" val="4831441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DES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298588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Ph Adam- A. </a:t>
            </a:r>
            <a:r>
              <a:rPr lang="fr-FR" sz="2400" dirty="0" err="1">
                <a:solidFill>
                  <a:schemeClr val="tx2"/>
                </a:solidFill>
              </a:rPr>
              <a:t>Poichotte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34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771FC-2B07-BC4A-0A34-F6BCC6526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188640"/>
            <a:ext cx="10972800" cy="854968"/>
          </a:xfrm>
        </p:spPr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Phase préparatoire THEIA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6B0387-3968-377E-B6AD-C4BBA7BA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Amélioration dans la fourniture des listes : deadline efficace</a:t>
            </a:r>
          </a:p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Encore des demandes de login ou de correction de mails à 15 h le jour J…</a:t>
            </a:r>
          </a:p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Certains internes ne savent pas utiliser la fonction changer de mot de passe, ou ne savent pas lire (oubli du « </a:t>
            </a:r>
            <a:r>
              <a:rPr lang="fr-FR" dirty="0" err="1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cfcot</a:t>
            </a: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 » dans le login, utilisation de leur email comme nom de login)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Certains internes sont inscrits sans leur année d’ECN, ce qui ne facilite pas la discrimination « obligatoire » / « entrainement »</a:t>
            </a:r>
          </a:p>
        </p:txBody>
      </p:sp>
    </p:spTree>
    <p:extLst>
      <p:ext uri="{BB962C8B-B14F-4D97-AF65-F5344CB8AC3E}">
        <p14:creationId xmlns:p14="http://schemas.microsoft.com/office/powerpoint/2010/main" val="350919148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A65464-CDB8-82F5-0353-B71BCE08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 Examen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BF1F2E1-7E72-A2B3-57A9-F8829AD81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462 inscrits sur THEIA, 306 entrainements, 156 obligatoires (mais faussé avec certains notés obligatoires, mais ECN &gt;2020)</a:t>
            </a:r>
          </a:p>
          <a:p>
            <a:pPr marL="742950" lvl="1" indent="-285750"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Obligation de corrections, parfois post-examen, auprès de coordonnateurs, pour le calcul final des moyenne.</a:t>
            </a: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Après correction :</a:t>
            </a: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137 obligatoires (22 PWP, 115 THEIA), 306 entrainements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Difficulté pour certains coordonnateurs de comprendre la notion entrainement/obligatoire et pour un interne, entrainement = facultatif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067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078023"/>
              </p:ext>
            </p:extLst>
          </p:nvPr>
        </p:nvGraphicFramePr>
        <p:xfrm>
          <a:off x="551384" y="188640"/>
          <a:ext cx="11089231" cy="4092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76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7003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900" b="1" i="0" u="none" strike="noStrike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Membre</a:t>
                      </a:r>
                      <a:r>
                        <a:rPr lang="fr-FR" sz="1900" b="1" i="0" u="none" strike="noStrike" baseline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s invités</a:t>
                      </a:r>
                      <a:endParaRPr lang="fr-FR" sz="1900" b="1" i="0" u="none" strike="noStrike">
                        <a:solidFill>
                          <a:schemeClr val="bg1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Antoine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Poichotte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Site internet et PND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Thierry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Odent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EBOT-UEMS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Moussa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Hammadouche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Secrétaire Général CNP SOFCOT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hr-H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DFMS-DFMSA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i-FI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Sylvain</a:t>
                      </a:r>
                      <a:endParaRPr lang="fi-FI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Terver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Francophonie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nl-NL" sz="1900" b="0" i="0" u="none" strike="noStrike" err="1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Raphaël</a:t>
                      </a:r>
                      <a:r>
                        <a:rPr lang="nl-NL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 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Vialle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o-RO" sz="1900" b="0" i="0" u="none" strike="noStrike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Centre de Documentation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6439"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Philippe</a:t>
                      </a:r>
                      <a:endParaRPr lang="fr-FR" sz="19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baseline="0" err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Massin</a:t>
                      </a:r>
                      <a:endParaRPr lang="fr-FR" sz="19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900" b="0" i="0" u="none" strike="noStrike" dirty="0">
                          <a:solidFill>
                            <a:schemeClr val="tx2"/>
                          </a:solidFill>
                          <a:effectLst/>
                          <a:latin typeface="Calibri"/>
                        </a:rPr>
                        <a:t>OTSR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Image 2" descr="Myri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5680" y="4867715"/>
            <a:ext cx="1826540" cy="195270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277683" y="5888142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ple Chancery" charset="0"/>
                <a:ea typeface="Apple Chancery" charset="0"/>
                <a:cs typeface="Apple Chancery" charset="0"/>
              </a:rPr>
              <a:t>Myriam Rachdi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3AE41F-4E4F-F9EF-6914-79E4D8F7F81A}"/>
              </a:ext>
            </a:extLst>
          </p:cNvPr>
          <p:cNvSpPr txBox="1"/>
          <p:nvPr/>
        </p:nvSpPr>
        <p:spPr>
          <a:xfrm>
            <a:off x="6055759" y="6040542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pple Chancery" charset="0"/>
                <a:ea typeface="Apple Chancery" charset="0"/>
                <a:cs typeface="Apple Chancery" charset="0"/>
              </a:rPr>
              <a:t>Jessica Belo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1E49648-4035-E0F9-4A9A-703FD06A29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9" t="16843" r="76481" b="34241"/>
          <a:stretch/>
        </p:blipFill>
        <p:spPr>
          <a:xfrm>
            <a:off x="11599450" y="5805264"/>
            <a:ext cx="592550" cy="96023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8957CAB-CF57-42CB-B6D6-D6909D1AD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7" t="2750" r="26744" b="55250"/>
          <a:stretch/>
        </p:blipFill>
        <p:spPr>
          <a:xfrm>
            <a:off x="7581638" y="4867715"/>
            <a:ext cx="1895746" cy="1944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960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69272E-0871-AB43-8301-982535001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648072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Examen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637FB91-510D-829A-2A5E-42B962FE0D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569371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Obligatoires</a:t>
            </a:r>
          </a:p>
          <a:p>
            <a:pPr marL="742950" lvl="1" indent="-285750"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1 non passé, 1 arrivé en retard (passera l’année prochaine)</a:t>
            </a:r>
          </a:p>
          <a:p>
            <a:pPr marL="742950" lvl="1" indent="-285750"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Tous reçus. Moyenne : 14,3, min : 10, max : 17,2</a:t>
            </a:r>
          </a:p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Entrainements</a:t>
            </a:r>
          </a:p>
          <a:p>
            <a:pPr marL="742950" lvl="1" indent="-285750"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126 passés (moins de 50 %)</a:t>
            </a:r>
          </a:p>
          <a:p>
            <a:pPr marL="742950" lvl="1" indent="-285750"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22 « non reçus ». Moyenne : 11,8, min : 2, max : 16,4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Quelques bascules sur PWP, pour problème informatique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175832-4C48-CAB2-1636-EBFA971E9D51}"/>
              </a:ext>
            </a:extLst>
          </p:cNvPr>
          <p:cNvSpPr txBox="1"/>
          <p:nvPr/>
        </p:nvSpPr>
        <p:spPr>
          <a:xfrm>
            <a:off x="623392" y="934137"/>
            <a:ext cx="6099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70C0"/>
                </a:solidFill>
              </a:rPr>
              <a:t>Résultats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063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2E8B5C-157B-5F07-73BE-81BCB062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76064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Remarques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1911057-F04E-CDA7-52BF-D266BF1B8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4314"/>
            <a:ext cx="10972800" cy="4569371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Difficile de savoir comment s’est passée l’épreuve en pratique, surtout pour les entrainements : convocation, surveillance ?</a:t>
            </a:r>
          </a:p>
          <a:p>
            <a:pPr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Un interne me demande sa note le 27 mai (communication à tous les coordonnateurs le 21 mai…)</a:t>
            </a:r>
          </a:p>
          <a:p>
            <a:pPr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Certaines secrétaires me posent des questions qui relèvent des coordonnateurs ou du CFCOT.</a:t>
            </a: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Manifestement, tous n’ont pas compris le fonctionnement des examens.</a:t>
            </a:r>
          </a:p>
          <a:p>
            <a:pPr>
              <a:spcAft>
                <a:spcPts val="225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Je ne suis pas le secrétaire national des coordonnateurs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Une « plainte » sur la qualité de certaines images (PWP), de la part d’un coordonnateur. Bof !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08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1FCA5-063D-971E-E707-68717510A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10972800" cy="576064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Remarques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D8592EC-0010-6A4A-BEE9-AA75E7778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256" y="1052736"/>
            <a:ext cx="10972800" cy="4569371"/>
          </a:xfrm>
        </p:spPr>
        <p:txBody>
          <a:bodyPr>
            <a:normAutofit fontScale="92500"/>
          </a:bodyPr>
          <a:lstStyle/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Comme THEIA est facturé au nombre de connexions (qu’on a largement dépassé, selon le contrat 2024), le CFCOT a renégocié le contrat, si les internes veulent effectivement s’entrainer (demande de HUGORTHO)</a:t>
            </a:r>
          </a:p>
          <a:p>
            <a:pPr>
              <a:spcAft>
                <a:spcPts val="247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Il faut alors revoir les conditions d’entrainement : accès « libre » n’importe quand 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Envisager de saisir les anciens QCS sur THEIA (avec possibilité d’automatiser la chose avec THEIA et </a:t>
            </a:r>
            <a:r>
              <a:rPr lang="fr-FR" dirty="0" err="1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ChatGPT</a:t>
            </a: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114271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41146-21B3-067A-935F-FACB813E1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648072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Pour 2025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526868-7AF5-BB51-C9E5-1C5B2ED1A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569371"/>
          </a:xfrm>
        </p:spPr>
        <p:txBody>
          <a:bodyPr>
            <a:normAutofit fontScale="62500" lnSpcReduction="20000"/>
          </a:bodyPr>
          <a:lstStyle/>
          <a:p>
            <a:pPr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Maintenir une deadline des inscriptions « obligatoires », par les coordonnateurs.</a:t>
            </a:r>
          </a:p>
          <a:p>
            <a:pPr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Envoi d’un mail de l’interne au CFCOT pour valider son inscription sur la liste (valide son e-mail sans faute de saisie) : pas d’email pas d’inscription</a:t>
            </a: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et le responsabilise : plus d’interne qui m’envoie un mail « j’ai appris que j’ai un examen à passer, comment on fait ? »</a:t>
            </a:r>
          </a:p>
          <a:p>
            <a:pPr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Pas de liste « entrainement » si on on arrive à mettre en place les entrainements libres sur THEIA</a:t>
            </a: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sinon</a:t>
            </a: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b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</a:b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Liste séparée (avec validation du mail par l’interne)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Si entrainement « national », faut-il demander la surveillance de l’épreuve, comme l’épreuve obligatoire ?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678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472D7-F8C9-8464-E886-2EFAAF88B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552AEB-0917-7739-6D7A-85B6E206C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648072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Pour 2025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0931C10-6509-1390-9BDA-703F580F0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5184576"/>
          </a:xfrm>
        </p:spPr>
        <p:txBody>
          <a:bodyPr>
            <a:normAutofit fontScale="92500" lnSpcReduction="10000"/>
          </a:bodyPr>
          <a:lstStyle/>
          <a:p>
            <a:pPr marL="742950" indent="-742950">
              <a:spcAft>
                <a:spcPts val="2025"/>
              </a:spcAft>
              <a:buAutoNum type="arabicPeriod"/>
            </a:pPr>
            <a:r>
              <a:rPr lang="fr-FR" sz="4400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Collecte de questions auprès des coordonnateurs</a:t>
            </a:r>
          </a:p>
          <a:p>
            <a:pPr marL="971550" lvl="1" indent="-571500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Questions à Réponse Unique</a:t>
            </a:r>
          </a:p>
          <a:p>
            <a:pPr marL="742950" indent="-742950">
              <a:spcAft>
                <a:spcPts val="2025"/>
              </a:spcAft>
              <a:buAutoNum type="arabicPeriod"/>
            </a:pPr>
            <a:r>
              <a:rPr lang="fr-FR" sz="4400" dirty="0">
                <a:solidFill>
                  <a:srgbClr val="0070C0"/>
                </a:solidFill>
                <a:latin typeface="Avenir Next" panose="020B0503020202020204" pitchFamily="34" charset="0"/>
              </a:rPr>
              <a:t>Travail docimologique</a:t>
            </a:r>
          </a:p>
          <a:p>
            <a:pPr marL="1143000" lvl="1" indent="-742950">
              <a:spcAft>
                <a:spcPts val="2025"/>
              </a:spcAft>
              <a:buFont typeface="Arial" panose="020B0604020202020204" pitchFamily="34" charset="0"/>
              <a:buChar char="•"/>
            </a:pPr>
            <a:r>
              <a:rPr lang="fr-FR" sz="4400" dirty="0">
                <a:solidFill>
                  <a:srgbClr val="0070C0"/>
                </a:solidFill>
                <a:latin typeface="Avenir Next" panose="020B0503020202020204" pitchFamily="34" charset="0"/>
              </a:rPr>
              <a:t>Améliorer la discrimination</a:t>
            </a:r>
            <a:endParaRPr lang="fr-FR" sz="4400" dirty="0">
              <a:solidFill>
                <a:srgbClr val="0070C0"/>
              </a:solidFill>
              <a:effectLst/>
              <a:latin typeface="Avenir Next" panose="020B0503020202020204" pitchFamily="34" charset="0"/>
            </a:endParaRPr>
          </a:p>
          <a:p>
            <a:pPr marL="457200" lvl="1" indent="0">
              <a:spcAft>
                <a:spcPts val="2025"/>
              </a:spcAft>
              <a:buNone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	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228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219D3D-1009-53C9-327D-99080632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8" y="980728"/>
            <a:ext cx="8403109" cy="45719"/>
          </a:xfrm>
        </p:spPr>
        <p:txBody>
          <a:bodyPr>
            <a:noAutofit/>
          </a:bodyPr>
          <a:lstStyle/>
          <a:p>
            <a:r>
              <a:rPr lang="fr-FR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 vu de cette radiographie de hanche gauche chez un patient âgé de 69 ans asymptomatique, quelle est la meilleure proposition? </a:t>
            </a:r>
            <a:br>
              <a:rPr lang="fr-FR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0A8E248-37E4-832E-B4F1-A88646CCC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93" y="1556792"/>
            <a:ext cx="8755819" cy="11468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L’aspect est typique d’un descellement fémoral aseptique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L’ostéolyse péri-prothétique est due aux particules de ciment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Les particules d’usure n’ont aucun effet sur les ostéoblastes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L’activité ostéoclastique est ici stimulée par le système du RANK/RANKL</a:t>
            </a:r>
          </a:p>
          <a:p>
            <a:pPr marL="514350" indent="-514350">
              <a:buFont typeface="+mj-lt"/>
              <a:buAutoNum type="alphaUcPeriod"/>
            </a:pPr>
            <a:r>
              <a:rPr lang="fr-FR" sz="2400" dirty="0">
                <a:latin typeface="Arial" panose="020B0604020202020204" pitchFamily="34" charset="0"/>
                <a:cs typeface="Arial" panose="020B0604020202020204" pitchFamily="34" charset="0"/>
              </a:rPr>
              <a:t>Les polynucléaires neutrophiles sont les premières cellules impliquées dans l’ostéolyse aux particules d’usure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46878DA-5ADB-9D76-DB28-44D2390533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052722" y="94849"/>
            <a:ext cx="3065194" cy="4873745"/>
          </a:xfrm>
          <a:prstGeom prst="rect">
            <a:avLst/>
          </a:prstGeom>
        </p:spPr>
      </p:pic>
      <p:sp>
        <p:nvSpPr>
          <p:cNvPr id="6" name="Réponse:A">
            <a:extLst>
              <a:ext uri="{FF2B5EF4-FFF2-40B4-BE49-F238E27FC236}">
                <a16:creationId xmlns:a16="http://schemas.microsoft.com/office/drawing/2014/main" id="{599566B3-F1BD-D125-45CE-8A48595C5E2A}"/>
              </a:ext>
            </a:extLst>
          </p:cNvPr>
          <p:cNvSpPr txBox="1"/>
          <p:nvPr/>
        </p:nvSpPr>
        <p:spPr>
          <a:xfrm>
            <a:off x="9640449" y="4859740"/>
            <a:ext cx="1784143" cy="441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500" b="1">
                <a:solidFill>
                  <a:srgbClr val="FF2600"/>
                </a:solidFill>
              </a:defRPr>
            </a:lvl1pPr>
          </a:lstStyle>
          <a:p>
            <a:r>
              <a:rPr sz="2400" b="0" dirty="0" err="1">
                <a:latin typeface="Arial" panose="020B0604020202020204" pitchFamily="34" charset="0"/>
                <a:cs typeface="Arial" panose="020B0604020202020204" pitchFamily="34" charset="0"/>
              </a:rPr>
              <a:t>Réponse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fr-FR" sz="2400" b="0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EF3776D-37AE-8E6C-22E4-E3D8F12F25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1" r="-1"/>
          <a:stretch/>
        </p:blipFill>
        <p:spPr>
          <a:xfrm>
            <a:off x="1487488" y="5805264"/>
            <a:ext cx="10276558" cy="101669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7B3065D-3A40-494E-79F4-87B5F36087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02" y="5229200"/>
            <a:ext cx="10895560" cy="72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3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0FBC2-215B-3799-4E13-6301DFA7E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8E2BC3-BADE-60A0-058A-E9F9A8A78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04664"/>
            <a:ext cx="10972800" cy="648072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rgbClr val="0070C0"/>
                </a:solidFill>
                <a:effectLst/>
                <a:latin typeface="Produkt Regular" pitchFamily="2" charset="77"/>
              </a:rPr>
              <a:t>Pour 2025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0847E28-1FF3-2AAC-3871-126A06B9EC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4"/>
            <a:ext cx="10972800" cy="4569371"/>
          </a:xfrm>
        </p:spPr>
        <p:txBody>
          <a:bodyPr>
            <a:normAutofit/>
          </a:bodyPr>
          <a:lstStyle/>
          <a:p>
            <a:pPr marL="0" indent="0">
              <a:spcAft>
                <a:spcPts val="2025"/>
              </a:spcAft>
              <a:buNone/>
            </a:pPr>
            <a:r>
              <a:rPr lang="fr-FR" sz="4400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Date d’examen</a:t>
            </a:r>
          </a:p>
          <a:p>
            <a:pPr marL="0" indent="0">
              <a:spcAft>
                <a:spcPts val="2025"/>
              </a:spcAft>
              <a:buNone/>
            </a:pPr>
            <a:endParaRPr lang="fr-FR" sz="4400" dirty="0">
              <a:solidFill>
                <a:srgbClr val="0070C0"/>
              </a:solidFill>
              <a:latin typeface="Avenir Next" panose="020B0503020202020204" pitchFamily="34" charset="0"/>
            </a:endParaRPr>
          </a:p>
          <a:p>
            <a:pPr marL="0" indent="0">
              <a:spcAft>
                <a:spcPts val="2025"/>
              </a:spcAft>
              <a:buNone/>
            </a:pPr>
            <a:r>
              <a:rPr lang="fr-FR" sz="4400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	   </a:t>
            </a:r>
            <a:r>
              <a:rPr lang="fr-FR" sz="6000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Jeudi	22 Mai 2025</a:t>
            </a:r>
          </a:p>
          <a:p>
            <a:pPr marL="457200" lvl="1" indent="0">
              <a:spcAft>
                <a:spcPts val="2025"/>
              </a:spcAft>
              <a:buNone/>
            </a:pPr>
            <a:r>
              <a:rPr lang="fr-FR" dirty="0">
                <a:solidFill>
                  <a:srgbClr val="0070C0"/>
                </a:solidFill>
                <a:effectLst/>
                <a:latin typeface="Avenir Next" panose="020B0503020202020204" pitchFamily="34" charset="0"/>
              </a:rPr>
              <a:t>	</a:t>
            </a:r>
          </a:p>
          <a:p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9306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Cours simulation fixateur externe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29631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J. </a:t>
            </a:r>
            <a:r>
              <a:rPr lang="fr-FR" sz="2400" dirty="0" err="1">
                <a:solidFill>
                  <a:schemeClr val="tx2"/>
                </a:solidFill>
              </a:rPr>
              <a:t>Tonetti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632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3592" y="404664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 fontScale="90000"/>
          </a:bodyPr>
          <a:lstStyle/>
          <a:p>
            <a:r>
              <a:rPr lang="fr-FR" dirty="0"/>
              <a:t>Cours simulation fixateur externe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374557" y="6396335"/>
            <a:ext cx="1113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tx2"/>
                </a:solidFill>
              </a:rPr>
              <a:t>J. </a:t>
            </a:r>
            <a:r>
              <a:rPr lang="fr-FR" sz="2000" dirty="0" err="1">
                <a:solidFill>
                  <a:schemeClr val="tx2"/>
                </a:solidFill>
              </a:rPr>
              <a:t>Tonetti</a:t>
            </a:r>
            <a:endParaRPr lang="fr-FR" sz="2000" dirty="0">
              <a:solidFill>
                <a:schemeClr val="tx2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2465F7-A0EB-41D1-A1E8-4F3A614FF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2" y="1988712"/>
            <a:ext cx="4950669" cy="384103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95B818D-C386-4807-A750-9FC9609B380B}"/>
              </a:ext>
            </a:extLst>
          </p:cNvPr>
          <p:cNvSpPr txBox="1"/>
          <p:nvPr/>
        </p:nvSpPr>
        <p:spPr>
          <a:xfrm>
            <a:off x="649793" y="4075422"/>
            <a:ext cx="512217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Formation de la traumatologie en France (chapelles)</a:t>
            </a:r>
          </a:p>
          <a:p>
            <a:endParaRPr lang="fr-FR" dirty="0"/>
          </a:p>
          <a:p>
            <a:r>
              <a:rPr lang="fr-FR" dirty="0"/>
              <a:t>Etablir la société savante dans son rôle de formatrice</a:t>
            </a:r>
          </a:p>
          <a:p>
            <a:endParaRPr lang="fr-FR" dirty="0"/>
          </a:p>
          <a:p>
            <a:r>
              <a:rPr lang="fr-FR" dirty="0"/>
              <a:t>Fédération d'enseignement par les</a:t>
            </a:r>
          </a:p>
          <a:p>
            <a:r>
              <a:rPr lang="fr-FR" dirty="0"/>
              <a:t>sociétés professionnelles de traumatologie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9510112-4458-4CC0-9F83-4A9E6831E4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2025968"/>
            <a:ext cx="3528392" cy="15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8203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CD1A584-AFBF-4DDC-A631-A5EF6AC71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897045"/>
            <a:ext cx="1220005" cy="10580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8CB539A-5356-4728-BE37-092FBCCE0A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589" y="4714135"/>
            <a:ext cx="1856520" cy="14893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BC05E3-171A-4E9B-B5DE-78ECBF9B484F}"/>
              </a:ext>
            </a:extLst>
          </p:cNvPr>
          <p:cNvSpPr/>
          <p:nvPr/>
        </p:nvSpPr>
        <p:spPr>
          <a:xfrm>
            <a:off x="6312024" y="4941169"/>
            <a:ext cx="1224136" cy="10353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inscription</a:t>
            </a:r>
          </a:p>
          <a:p>
            <a:pPr algn="ctr"/>
            <a:r>
              <a:rPr lang="fr-FR" dirty="0"/>
              <a:t>obligatoire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1FDE1F-5D32-45BB-9C3B-BF3E8EBF4D28}"/>
              </a:ext>
            </a:extLst>
          </p:cNvPr>
          <p:cNvSpPr/>
          <p:nvPr/>
        </p:nvSpPr>
        <p:spPr>
          <a:xfrm>
            <a:off x="4080273" y="4941169"/>
            <a:ext cx="1224136" cy="103532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QUIZZ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599507D-DCB7-45CF-B94D-9FBA0FFEAA6C}"/>
              </a:ext>
            </a:extLst>
          </p:cNvPr>
          <p:cNvSpPr txBox="1"/>
          <p:nvPr/>
        </p:nvSpPr>
        <p:spPr>
          <a:xfrm>
            <a:off x="5514276" y="5052693"/>
            <a:ext cx="614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/>
              <a:t>3 QCS</a:t>
            </a:r>
          </a:p>
          <a:p>
            <a:pPr algn="ctr"/>
            <a:r>
              <a:rPr lang="fr-FR" sz="1400" b="1" dirty="0"/>
              <a:t>justes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FD5F1E7C-57C7-47E1-8390-A59E76ACED78}"/>
              </a:ext>
            </a:extLst>
          </p:cNvPr>
          <p:cNvCxnSpPr/>
          <p:nvPr/>
        </p:nvCxnSpPr>
        <p:spPr>
          <a:xfrm>
            <a:off x="2063552" y="5733256"/>
            <a:ext cx="1728192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289E4889-F25A-4966-B218-3F851F6223EE}"/>
              </a:ext>
            </a:extLst>
          </p:cNvPr>
          <p:cNvCxnSpPr>
            <a:cxnSpLocks/>
          </p:cNvCxnSpPr>
          <p:nvPr/>
        </p:nvCxnSpPr>
        <p:spPr>
          <a:xfrm>
            <a:off x="5474319" y="5733256"/>
            <a:ext cx="694186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01A7D52A-0F94-46B2-9219-13D4DCD44CC4}"/>
              </a:ext>
            </a:extLst>
          </p:cNvPr>
          <p:cNvSpPr/>
          <p:nvPr/>
        </p:nvSpPr>
        <p:spPr>
          <a:xfrm rot="16200000">
            <a:off x="3821128" y="1083506"/>
            <a:ext cx="463046" cy="6967017"/>
          </a:xfrm>
          <a:prstGeom prst="rightBrace">
            <a:avLst>
              <a:gd name="adj1" fmla="val 8333"/>
              <a:gd name="adj2" fmla="val 4799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400E570-0E5E-4C24-A42B-842D87086612}"/>
              </a:ext>
            </a:extLst>
          </p:cNvPr>
          <p:cNvSpPr txBox="1"/>
          <p:nvPr/>
        </p:nvSpPr>
        <p:spPr>
          <a:xfrm>
            <a:off x="3575720" y="3756641"/>
            <a:ext cx="71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avant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6BD8C61-2922-4F5F-9316-02F805067E37}"/>
              </a:ext>
            </a:extLst>
          </p:cNvPr>
          <p:cNvSpPr txBox="1"/>
          <p:nvPr/>
        </p:nvSpPr>
        <p:spPr>
          <a:xfrm>
            <a:off x="9076181" y="3756642"/>
            <a:ext cx="985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pendant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E415F997-7DF0-40B4-9B02-9B8DE75A7B2C}"/>
              </a:ext>
            </a:extLst>
          </p:cNvPr>
          <p:cNvSpPr/>
          <p:nvPr/>
        </p:nvSpPr>
        <p:spPr>
          <a:xfrm rot="16200000">
            <a:off x="9462656" y="2682489"/>
            <a:ext cx="505441" cy="3726657"/>
          </a:xfrm>
          <a:prstGeom prst="rightBrace">
            <a:avLst>
              <a:gd name="adj1" fmla="val 8333"/>
              <a:gd name="adj2" fmla="val 47991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pic>
        <p:nvPicPr>
          <p:cNvPr id="20" name="Image 11">
            <a:extLst>
              <a:ext uri="{FF2B5EF4-FFF2-40B4-BE49-F238E27FC236}">
                <a16:creationId xmlns:a16="http://schemas.microsoft.com/office/drawing/2014/main" id="{F3327D45-5646-4A37-A64C-F82F66FBAE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22" y="4923501"/>
            <a:ext cx="616290" cy="142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22">
            <a:extLst>
              <a:ext uri="{FF2B5EF4-FFF2-40B4-BE49-F238E27FC236}">
                <a16:creationId xmlns:a16="http://schemas.microsoft.com/office/drawing/2014/main" id="{098F7BB9-B032-48D5-B360-2E0ADCCDAF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03" y="4965659"/>
            <a:ext cx="443882" cy="136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850E749E-C037-414C-9303-3AC38688A60E}"/>
              </a:ext>
            </a:extLst>
          </p:cNvPr>
          <p:cNvSpPr txBox="1"/>
          <p:nvPr/>
        </p:nvSpPr>
        <p:spPr>
          <a:xfrm>
            <a:off x="8006889" y="4589269"/>
            <a:ext cx="3366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/>
              <a:t>90' - binôme - formateur GETRAUM/CFCOT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88EBA53B-3BC8-46E0-985A-482366969DA5}"/>
              </a:ext>
            </a:extLst>
          </p:cNvPr>
          <p:cNvSpPr txBox="1"/>
          <p:nvPr/>
        </p:nvSpPr>
        <p:spPr>
          <a:xfrm>
            <a:off x="9508388" y="5047418"/>
            <a:ext cx="2109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capacitaire 54 D.E.S.</a:t>
            </a:r>
          </a:p>
          <a:p>
            <a:pPr algn="ctr"/>
            <a:endParaRPr lang="fr-FR" b="1" dirty="0"/>
          </a:p>
          <a:p>
            <a:pPr algn="ctr"/>
            <a:r>
              <a:rPr lang="fr-FR" b="1" dirty="0"/>
              <a:t>remise attestation</a:t>
            </a:r>
          </a:p>
          <a:p>
            <a:pPr algn="ctr"/>
            <a:r>
              <a:rPr lang="fr-FR" b="1" dirty="0"/>
              <a:t>CFCOT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2D908749-F02D-449D-A778-3206756C2A7C}"/>
              </a:ext>
            </a:extLst>
          </p:cNvPr>
          <p:cNvSpPr txBox="1"/>
          <p:nvPr/>
        </p:nvSpPr>
        <p:spPr>
          <a:xfrm>
            <a:off x="371519" y="5968634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/>
              <a:t>validé GETRAUM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61C12C62-39DD-4D67-9C56-E2BCB99E52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48" y="2414689"/>
            <a:ext cx="3862548" cy="1122553"/>
          </a:xfrm>
          <a:prstGeom prst="rect">
            <a:avLst/>
          </a:prstGeom>
        </p:spPr>
      </p:pic>
      <p:sp>
        <p:nvSpPr>
          <p:cNvPr id="26" name="Titre 1">
            <a:extLst>
              <a:ext uri="{FF2B5EF4-FFF2-40B4-BE49-F238E27FC236}">
                <a16:creationId xmlns:a16="http://schemas.microsoft.com/office/drawing/2014/main" id="{A9D977C1-2775-4BF6-A4B5-D89CAB38FFFA}"/>
              </a:ext>
            </a:extLst>
          </p:cNvPr>
          <p:cNvSpPr txBox="1">
            <a:spLocks/>
          </p:cNvSpPr>
          <p:nvPr/>
        </p:nvSpPr>
        <p:spPr>
          <a:xfrm>
            <a:off x="1487488" y="404664"/>
            <a:ext cx="9217024" cy="864096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module de simulation : fixateur externe</a:t>
            </a:r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473A2468-E346-4922-AB8C-A6902C88489F}"/>
              </a:ext>
            </a:extLst>
          </p:cNvPr>
          <p:cNvCxnSpPr>
            <a:cxnSpLocks/>
          </p:cNvCxnSpPr>
          <p:nvPr/>
        </p:nvCxnSpPr>
        <p:spPr>
          <a:xfrm>
            <a:off x="1117493" y="3724187"/>
            <a:ext cx="0" cy="6113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E63EC183-7B60-4E60-A33C-C84D0BF311F5}"/>
              </a:ext>
            </a:extLst>
          </p:cNvPr>
          <p:cNvCxnSpPr>
            <a:cxnSpLocks/>
          </p:cNvCxnSpPr>
          <p:nvPr/>
        </p:nvCxnSpPr>
        <p:spPr>
          <a:xfrm>
            <a:off x="7659796" y="5731296"/>
            <a:ext cx="347093" cy="19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E96EC3DD-ECF7-4311-BB3C-7BDCB0AF21CF}"/>
              </a:ext>
            </a:extLst>
          </p:cNvPr>
          <p:cNvGrpSpPr/>
          <p:nvPr/>
        </p:nvGrpSpPr>
        <p:grpSpPr>
          <a:xfrm>
            <a:off x="195635" y="2319202"/>
            <a:ext cx="7484540" cy="1262354"/>
            <a:chOff x="195635" y="2319202"/>
            <a:chExt cx="7484540" cy="126235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F59341D-30B1-4283-A982-AE71071C7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0348" y="2414689"/>
              <a:ext cx="7289827" cy="10978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32B35908-740E-432B-AE21-BA4E024C77EB}"/>
                </a:ext>
              </a:extLst>
            </p:cNvPr>
            <p:cNvSpPr/>
            <p:nvPr/>
          </p:nvSpPr>
          <p:spPr>
            <a:xfrm>
              <a:off x="195635" y="2319202"/>
              <a:ext cx="1836049" cy="1262354"/>
            </a:xfrm>
            <a:prstGeom prst="ellipse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B21DC8F-7265-4A98-AE53-67CA29DDA659}"/>
                </a:ext>
              </a:extLst>
            </p:cNvPr>
            <p:cNvSpPr/>
            <p:nvPr/>
          </p:nvSpPr>
          <p:spPr>
            <a:xfrm>
              <a:off x="6960096" y="2780928"/>
              <a:ext cx="69970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702508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Bureaux et séminaires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A6A76D-6AC7-8340-85C8-17EC9057D7E8}"/>
              </a:ext>
            </a:extLst>
          </p:cNvPr>
          <p:cNvSpPr txBox="1"/>
          <p:nvPr/>
        </p:nvSpPr>
        <p:spPr>
          <a:xfrm>
            <a:off x="7464152" y="6389390"/>
            <a:ext cx="1604927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P. </a:t>
            </a:r>
            <a:r>
              <a:rPr lang="fr-FR" sz="2400" dirty="0" err="1">
                <a:solidFill>
                  <a:schemeClr val="tx2"/>
                </a:solidFill>
              </a:rPr>
              <a:t>Journeau</a:t>
            </a:r>
            <a:endParaRPr lang="fr-FR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3014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77E4F8-EDAF-45DC-9E34-8FE8956BBA77}"/>
              </a:ext>
            </a:extLst>
          </p:cNvPr>
          <p:cNvSpPr txBox="1">
            <a:spLocks/>
          </p:cNvSpPr>
          <p:nvPr/>
        </p:nvSpPr>
        <p:spPr>
          <a:xfrm>
            <a:off x="1487488" y="404664"/>
            <a:ext cx="9217024" cy="864096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module de simulation : fixateur externe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77B326-0944-46F1-93D1-E12ABFF9D485}"/>
              </a:ext>
            </a:extLst>
          </p:cNvPr>
          <p:cNvSpPr txBox="1"/>
          <p:nvPr/>
        </p:nvSpPr>
        <p:spPr>
          <a:xfrm>
            <a:off x="695400" y="2348880"/>
            <a:ext cx="5763053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relation avec l'industriel : convention TEEPEE</a:t>
            </a:r>
          </a:p>
          <a:p>
            <a:endParaRPr lang="fr-FR" sz="2400" dirty="0"/>
          </a:p>
          <a:p>
            <a:r>
              <a:rPr lang="fr-FR" sz="2400" dirty="0"/>
              <a:t>script des fournitures et du déroulement</a:t>
            </a:r>
          </a:p>
          <a:p>
            <a:endParaRPr lang="fr-FR" sz="2400" dirty="0"/>
          </a:p>
          <a:p>
            <a:r>
              <a:rPr lang="fr-FR" sz="2400" dirty="0"/>
              <a:t>1 salle mise à disposition par le GETRAUM</a:t>
            </a:r>
          </a:p>
          <a:p>
            <a:endParaRPr lang="fr-FR" sz="2400" dirty="0"/>
          </a:p>
          <a:p>
            <a:r>
              <a:rPr lang="fr-FR" sz="2400" dirty="0"/>
              <a:t>formateurs agréés par le CFCOT</a:t>
            </a:r>
          </a:p>
          <a:p>
            <a:endParaRPr lang="fr-FR" sz="2400" dirty="0"/>
          </a:p>
          <a:p>
            <a:r>
              <a:rPr lang="fr-FR" sz="2400" u="sng" dirty="0"/>
              <a:t>point délicat </a:t>
            </a:r>
            <a:r>
              <a:rPr lang="fr-FR" sz="2400" dirty="0"/>
              <a:t>: le soutien et la publicité des</a:t>
            </a:r>
          </a:p>
          <a:p>
            <a:r>
              <a:rPr lang="fr-FR" sz="2400" dirty="0"/>
              <a:t>coordonnateurs régionaux et locaux D.E.S.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587EE18-E8D3-48B6-91C7-A3C8358ED8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2200029"/>
            <a:ext cx="3384375" cy="372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014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95601" y="2430016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Cours AO 2024 et 2025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225015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L. Galois</a:t>
            </a:r>
          </a:p>
        </p:txBody>
      </p:sp>
    </p:spTree>
    <p:extLst>
      <p:ext uri="{BB962C8B-B14F-4D97-AF65-F5344CB8AC3E}">
        <p14:creationId xmlns:p14="http://schemas.microsoft.com/office/powerpoint/2010/main" val="1717000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D9AB33-A4E5-AB06-60D2-D8C02F84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43FC32-2032-6DEE-84AD-7E0B2B999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lnSpcReduction="10000"/>
          </a:bodyPr>
          <a:lstStyle/>
          <a:p>
            <a:r>
              <a:rPr lang="fr-FR" dirty="0"/>
              <a:t>Parcours biomécanique: 10 ateliers</a:t>
            </a:r>
          </a:p>
          <a:p>
            <a:r>
              <a:rPr lang="fr-FR" dirty="0"/>
              <a:t>8 ateliers d’ostéosynthèse sur os sec</a:t>
            </a:r>
          </a:p>
          <a:p>
            <a:r>
              <a:rPr lang="fr-FR" dirty="0"/>
              <a:t>3 séances de discussion de dossiers</a:t>
            </a:r>
          </a:p>
          <a:p>
            <a:r>
              <a:rPr lang="fr-FR" b="1" dirty="0"/>
              <a:t>Lieu : Ecole de Chirurgie de NANCY</a:t>
            </a:r>
          </a:p>
          <a:p>
            <a:r>
              <a:rPr lang="fr-FR" dirty="0">
                <a:solidFill>
                  <a:srgbClr val="7030A0"/>
                </a:solidFill>
              </a:rPr>
              <a:t>Cours 1 : 18 au 19 mars 2024</a:t>
            </a:r>
          </a:p>
          <a:p>
            <a:r>
              <a:rPr lang="fr-FR" dirty="0">
                <a:solidFill>
                  <a:srgbClr val="7030A0"/>
                </a:solidFill>
              </a:rPr>
              <a:t>Cours 2 : 20 au 21 mars 2024</a:t>
            </a:r>
          </a:p>
          <a:p>
            <a:r>
              <a:rPr lang="fr-FR" dirty="0"/>
              <a:t>95 internes (SOCLE)</a:t>
            </a:r>
          </a:p>
          <a:p>
            <a:r>
              <a:rPr lang="fr-FR" dirty="0"/>
              <a:t>15 enseignants</a:t>
            </a:r>
          </a:p>
        </p:txBody>
      </p:sp>
    </p:spTree>
    <p:extLst>
      <p:ext uri="{BB962C8B-B14F-4D97-AF65-F5344CB8AC3E}">
        <p14:creationId xmlns:p14="http://schemas.microsoft.com/office/powerpoint/2010/main" val="40660797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222D10-F68C-D057-8E63-6F925100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Cours AO 2025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EB7AE-0907-297B-9A90-70BF3E614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Parcours biomécanique: 10 ateliers</a:t>
            </a:r>
          </a:p>
          <a:p>
            <a:r>
              <a:rPr lang="fr-FR" dirty="0"/>
              <a:t>8 ateliers d’ostéosynthèse sur os sec</a:t>
            </a:r>
          </a:p>
          <a:p>
            <a:r>
              <a:rPr lang="fr-FR" dirty="0"/>
              <a:t>3 séances de discussion de dossiers</a:t>
            </a:r>
          </a:p>
          <a:p>
            <a:endParaRPr lang="fr-FR" dirty="0"/>
          </a:p>
          <a:p>
            <a:r>
              <a:rPr lang="fr-FR" b="1" dirty="0"/>
              <a:t>Lieu : Ecole de Chirurgie de NANCY</a:t>
            </a:r>
          </a:p>
          <a:p>
            <a:r>
              <a:rPr lang="fr-FR" dirty="0">
                <a:solidFill>
                  <a:srgbClr val="7030A0"/>
                </a:solidFill>
              </a:rPr>
              <a:t>Cours 1 : 17 au 18 mars 2025</a:t>
            </a:r>
          </a:p>
          <a:p>
            <a:r>
              <a:rPr lang="fr-FR" dirty="0">
                <a:solidFill>
                  <a:srgbClr val="7030A0"/>
                </a:solidFill>
              </a:rPr>
              <a:t>Cours 2 : 19 au 20 mars 2025</a:t>
            </a:r>
          </a:p>
          <a:p>
            <a:r>
              <a:rPr lang="fr-FR" dirty="0"/>
              <a:t>100 places disponibles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06855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2981" y="2218205"/>
            <a:ext cx="7344815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CJO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464152" y="6389390"/>
            <a:ext cx="1956433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P-E. </a:t>
            </a:r>
            <a:r>
              <a:rPr lang="fr-FR" sz="2400" dirty="0" err="1">
                <a:solidFill>
                  <a:schemeClr val="tx2"/>
                </a:solidFill>
              </a:rPr>
              <a:t>Chammas</a:t>
            </a:r>
            <a:endParaRPr lang="fr-FR" sz="2400" dirty="0">
              <a:solidFill>
                <a:schemeClr val="tx2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F906D34-A09A-D1EA-CC71-481FC2984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688" y="0"/>
            <a:ext cx="1606920" cy="200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93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Bureau 2024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47DAD23-0D2F-6F01-2609-944F46BC7C05}"/>
              </a:ext>
            </a:extLst>
          </p:cNvPr>
          <p:cNvGrpSpPr/>
          <p:nvPr/>
        </p:nvGrpSpPr>
        <p:grpSpPr>
          <a:xfrm>
            <a:off x="7464152" y="1680239"/>
            <a:ext cx="4040810" cy="4574759"/>
            <a:chOff x="7464152" y="1680239"/>
            <a:chExt cx="4040810" cy="457475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E097BB3-44A7-6357-2B5B-7ADEA59A8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4152" y="1680239"/>
              <a:ext cx="4040810" cy="4574759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A549FAD-AACE-460A-2244-4918FC5062D4}"/>
                </a:ext>
              </a:extLst>
            </p:cNvPr>
            <p:cNvSpPr/>
            <p:nvPr/>
          </p:nvSpPr>
          <p:spPr>
            <a:xfrm>
              <a:off x="10488488" y="2636912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8ECD6620-624E-4647-A7D9-EE778C7F75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8018" y="1680238"/>
            <a:ext cx="5264603" cy="501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1255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4FC0E8-3636-9351-DFE1-33C9E4A3E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4EA00-4D16-B9B0-AE75-25C363E398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/>
              <a:t>Fusion statuts CJO – Membre junior SOFCOT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B7689E-EDE3-40AE-922D-74B152DC2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0" y="2784582"/>
            <a:ext cx="7772400" cy="361416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618AE0-0E90-A6C5-A758-1D9E6E08F98F}"/>
              </a:ext>
            </a:extLst>
          </p:cNvPr>
          <p:cNvSpPr txBox="1"/>
          <p:nvPr/>
        </p:nvSpPr>
        <p:spPr>
          <a:xfrm>
            <a:off x="3431704" y="1830678"/>
            <a:ext cx="6292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/>
              <a:t>Membre CJO &lt; 35 ans &lt; Membre SOFCOT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7647B55-B498-98F6-3EBF-3F137FC52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548" y="1481563"/>
            <a:ext cx="1041012" cy="129936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72675D-B0B8-FBB4-7C9A-65E1D53D8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452" y="1560013"/>
            <a:ext cx="98713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578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2 Masterclass CJO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84A593F-2398-128F-A520-D5C5E640ED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11" y="2334894"/>
            <a:ext cx="5001641" cy="397820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2673FB-733E-1A00-F531-CCABF2CED1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159" y="2201367"/>
            <a:ext cx="5114993" cy="411173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4D3408B-D217-1CD6-FA8E-37763409CDE0}"/>
              </a:ext>
            </a:extLst>
          </p:cNvPr>
          <p:cNvSpPr txBox="1"/>
          <p:nvPr/>
        </p:nvSpPr>
        <p:spPr>
          <a:xfrm>
            <a:off x="916411" y="1630350"/>
            <a:ext cx="47452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- participation e-congres SOFCOT de printemps</a:t>
            </a:r>
          </a:p>
          <a:p>
            <a:r>
              <a:rPr lang="fr-FR"/>
              <a:t>- Session de revision du DES d’orthopédie</a:t>
            </a:r>
          </a:p>
        </p:txBody>
      </p:sp>
    </p:spTree>
    <p:extLst>
      <p:ext uri="{BB962C8B-B14F-4D97-AF65-F5344CB8AC3E}">
        <p14:creationId xmlns:p14="http://schemas.microsoft.com/office/powerpoint/2010/main" val="36066711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7eme FORTE Summer </a:t>
            </a:r>
            <a:r>
              <a:rPr lang="fr-FR" dirty="0" err="1"/>
              <a:t>School</a:t>
            </a:r>
            <a:endParaRPr lang="fr-FR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C15641-6286-CAF0-5FB9-A822D49CBED8}"/>
              </a:ext>
            </a:extLst>
          </p:cNvPr>
          <p:cNvSpPr/>
          <p:nvPr/>
        </p:nvSpPr>
        <p:spPr>
          <a:xfrm>
            <a:off x="4439816" y="3356992"/>
            <a:ext cx="1008112" cy="2448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EEBBB-38FE-9D49-8EDB-B7B2D57E1A9A}"/>
              </a:ext>
            </a:extLst>
          </p:cNvPr>
          <p:cNvSpPr txBox="1">
            <a:spLocks/>
          </p:cNvSpPr>
          <p:nvPr/>
        </p:nvSpPr>
        <p:spPr>
          <a:xfrm>
            <a:off x="1343472" y="3922677"/>
            <a:ext cx="5760640" cy="18825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FR" sz="2400" b="1" dirty="0"/>
              <a:t>Grâce au soutien financier de la SOFCOT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Sur dossier</a:t>
            </a:r>
          </a:p>
          <a:p>
            <a:pPr>
              <a:lnSpc>
                <a:spcPct val="150000"/>
              </a:lnSpc>
            </a:pPr>
            <a:r>
              <a:rPr lang="fr-FR" sz="2400" b="1" dirty="0"/>
              <a:t>8 candidats cette année</a:t>
            </a:r>
            <a:endParaRPr lang="fr-FR" sz="1600" b="1" dirty="0"/>
          </a:p>
          <a:p>
            <a:pPr lvl="2">
              <a:lnSpc>
                <a:spcPct val="150000"/>
              </a:lnSpc>
            </a:pPr>
            <a:endParaRPr lang="fr-FR" sz="16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7433A8-8143-53B4-E796-0CC316EC50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6597" y="1622781"/>
            <a:ext cx="3086224" cy="434044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9F3A641-E54C-C73C-1DF9-5101B24E78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680" y="1635001"/>
            <a:ext cx="2004833" cy="20048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A410C5-FEBF-8FB8-9FD2-1B5E83A4C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3472" y="1934152"/>
            <a:ext cx="3886200" cy="14231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3D373F7-2786-6D8C-52EB-7FBE3BA524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58236" y="4269868"/>
            <a:ext cx="3308055" cy="25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780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F21B7-1574-53BD-078E-7B51C10F6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82AF69-2215-810E-FFB6-04FB23912E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2B9CF2-C164-AEB7-CB3C-7DB4E04065F9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76379F6-76A3-C100-8582-F5F8CEA75F91}"/>
              </a:ext>
            </a:extLst>
          </p:cNvPr>
          <p:cNvSpPr txBox="1"/>
          <p:nvPr/>
        </p:nvSpPr>
        <p:spPr>
          <a:xfrm>
            <a:off x="3663614" y="1536685"/>
            <a:ext cx="30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44594"/>
                </a:solidFill>
              </a:rPr>
              <a:t>Lundi 13 Novembre 2023 12h-13h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9F6A4D-3829-1E26-258D-881DDE311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556792"/>
            <a:ext cx="8206680" cy="462864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888DC37-8731-975A-74CB-8F6D94CB20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1875239"/>
            <a:ext cx="2887098" cy="18871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6ACA2DA-02EC-E211-F6A5-6C5EFA959C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28" y="4163466"/>
            <a:ext cx="2887098" cy="192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9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5720" y="1556792"/>
            <a:ext cx="4838328" cy="4569371"/>
          </a:xfrm>
        </p:spPr>
        <p:txBody>
          <a:bodyPr>
            <a:normAutofit/>
          </a:bodyPr>
          <a:lstStyle/>
          <a:p>
            <a:r>
              <a:rPr lang="fr-FR" dirty="0"/>
              <a:t>Lundi matin</a:t>
            </a:r>
          </a:p>
          <a:p>
            <a:r>
              <a:rPr lang="fr-FR" dirty="0"/>
              <a:t>4 réunions par an</a:t>
            </a:r>
          </a:p>
          <a:p>
            <a:r>
              <a:rPr lang="fr-FR" dirty="0"/>
              <a:t>Commissions multiples</a:t>
            </a:r>
          </a:p>
          <a:p>
            <a:pPr lvl="1"/>
            <a:r>
              <a:rPr lang="fr-FR" dirty="0"/>
              <a:t>R3C</a:t>
            </a:r>
          </a:p>
          <a:p>
            <a:pPr lvl="1"/>
            <a:r>
              <a:rPr lang="fr-FR" dirty="0"/>
              <a:t>R2C</a:t>
            </a:r>
          </a:p>
          <a:p>
            <a:pPr lvl="1"/>
            <a:r>
              <a:rPr lang="fr-FR" dirty="0"/>
              <a:t>Examen DES</a:t>
            </a:r>
          </a:p>
          <a:p>
            <a:pPr lvl="1"/>
            <a:r>
              <a:rPr lang="fr-FR" dirty="0"/>
              <a:t>Membres formateurs</a:t>
            </a:r>
          </a:p>
          <a:p>
            <a:pPr lvl="1"/>
            <a:r>
              <a:rPr lang="fr-FR" dirty="0"/>
              <a:t>….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65491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38D33-D614-C8DB-D8F9-3D05EABC25AA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7C2D6D4F-105A-F68B-E5B4-1DDF689B9530}"/>
              </a:ext>
            </a:extLst>
          </p:cNvPr>
          <p:cNvSpPr txBox="1"/>
          <p:nvPr/>
        </p:nvSpPr>
        <p:spPr>
          <a:xfrm>
            <a:off x="3663614" y="1536685"/>
            <a:ext cx="30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44594"/>
                </a:solidFill>
              </a:rPr>
              <a:t>Lundi 13 Novembre 2023 12h-13h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EDBD31E-4488-B999-1373-6E42312D0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49" y="1536685"/>
            <a:ext cx="8640902" cy="484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372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51A78-0E08-99C0-9DF7-33335B32AB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1767C3-4664-8B96-141A-EB7735C986B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C276AA3-4DCD-E812-7492-7DA8A0FF4696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FA83E85-75DE-A48D-B13C-E9124E192986}"/>
              </a:ext>
            </a:extLst>
          </p:cNvPr>
          <p:cNvSpPr txBox="1"/>
          <p:nvPr/>
        </p:nvSpPr>
        <p:spPr>
          <a:xfrm>
            <a:off x="3663614" y="1536685"/>
            <a:ext cx="30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44594"/>
                </a:solidFill>
              </a:rPr>
              <a:t>Lundi 13 Novembre 2023 12h-13h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6E860A-0AED-FD3E-1B78-B97F9D00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142" y="1484784"/>
            <a:ext cx="8893716" cy="498776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5E6AA55-E838-9115-B89F-850E9E258FE8}"/>
              </a:ext>
            </a:extLst>
          </p:cNvPr>
          <p:cNvSpPr txBox="1"/>
          <p:nvPr/>
        </p:nvSpPr>
        <p:spPr>
          <a:xfrm>
            <a:off x="1649142" y="5335726"/>
            <a:ext cx="4172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Modérateur : Piere-Emmanuel CHAMMAS</a:t>
            </a:r>
          </a:p>
        </p:txBody>
      </p:sp>
    </p:spTree>
    <p:extLst>
      <p:ext uri="{BB962C8B-B14F-4D97-AF65-F5344CB8AC3E}">
        <p14:creationId xmlns:p14="http://schemas.microsoft.com/office/powerpoint/2010/main" val="180953620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3187F-42BF-CA04-2699-9CB122CAD9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0AAFB-9AAB-3EBD-540A-65B89BC7997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SOFCOT 2024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4E8C39-79BE-3270-AF73-E124CBDB8E07}"/>
              </a:ext>
            </a:extLst>
          </p:cNvPr>
          <p:cNvSpPr/>
          <p:nvPr/>
        </p:nvSpPr>
        <p:spPr>
          <a:xfrm>
            <a:off x="5375920" y="2852936"/>
            <a:ext cx="2016224" cy="3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8743D8-8725-EF78-873B-F906896C4696}"/>
              </a:ext>
            </a:extLst>
          </p:cNvPr>
          <p:cNvSpPr txBox="1"/>
          <p:nvPr/>
        </p:nvSpPr>
        <p:spPr>
          <a:xfrm>
            <a:off x="3663614" y="1536685"/>
            <a:ext cx="3000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>
                <a:solidFill>
                  <a:srgbClr val="044594"/>
                </a:solidFill>
              </a:rPr>
              <a:t>Lundi 13 Novembre 2023 12h-13h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502623-34AE-5705-195D-F5595C0E4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448" y="1561812"/>
            <a:ext cx="8278688" cy="46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019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260648"/>
            <a:ext cx="8557814" cy="1143000"/>
          </a:xfr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Bourse Voyage CJO - Zimmet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4A07D318-368A-FAC3-257D-B13158ABB38C}"/>
              </a:ext>
            </a:extLst>
          </p:cNvPr>
          <p:cNvSpPr txBox="1">
            <a:spLocks/>
          </p:cNvSpPr>
          <p:nvPr/>
        </p:nvSpPr>
        <p:spPr>
          <a:xfrm>
            <a:off x="623392" y="2462967"/>
            <a:ext cx="6837604" cy="309512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Lauréats 2023 :</a:t>
            </a: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- Dr Pierre-Alban Bouché (Paris)</a:t>
            </a:r>
          </a:p>
          <a:p>
            <a:pPr marL="0" indent="0">
              <a:buNone/>
            </a:pPr>
            <a:r>
              <a:rPr lang="fr-FR" dirty="0"/>
              <a:t>- Dr Clément </a:t>
            </a:r>
            <a:r>
              <a:rPr lang="fr-FR" dirty="0" err="1"/>
              <a:t>Horteur</a:t>
            </a:r>
            <a:r>
              <a:rPr lang="fr-FR" dirty="0"/>
              <a:t> (Grenoble)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Lauréat 2024:</a:t>
            </a:r>
          </a:p>
          <a:p>
            <a:pPr marL="0" indent="0">
              <a:buNone/>
            </a:pPr>
            <a:r>
              <a:rPr lang="fr-FR" dirty="0"/>
              <a:t>- Dr Pierre-Henri VERMOREL (Saint-Etienne)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Font typeface="Arial" panose="020B0604020202020204" pitchFamily="34" charset="0"/>
              <a:buNone/>
            </a:pPr>
            <a:endParaRPr lang="fr-FR" dirty="0"/>
          </a:p>
        </p:txBody>
      </p:sp>
      <p:pic>
        <p:nvPicPr>
          <p:cNvPr id="7" name="Picture 2" descr="Clément HORTEUR - Chirurgien orthopédique - CHU Grenoble Alpes | LinkedIn">
            <a:extLst>
              <a:ext uri="{FF2B5EF4-FFF2-40B4-BE49-F238E27FC236}">
                <a16:creationId xmlns:a16="http://schemas.microsoft.com/office/drawing/2014/main" id="{6AF71E10-8CB1-8EAB-C681-E05BE5F598AF}"/>
              </a:ext>
            </a:extLst>
          </p:cNvPr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09835" y="2383393"/>
            <a:ext cx="1918800" cy="19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 descr="Une image contenant Visage humain, personne, Front, Menton&#10;&#10;Description générée automatiquement">
            <a:extLst>
              <a:ext uri="{FF2B5EF4-FFF2-40B4-BE49-F238E27FC236}">
                <a16:creationId xmlns:a16="http://schemas.microsoft.com/office/drawing/2014/main" id="{784D4ADF-CC5F-3375-37DD-5475C2C0D5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7719609" y="2383393"/>
            <a:ext cx="1890155" cy="1944216"/>
          </a:xfrm>
          <a:prstGeom prst="rect">
            <a:avLst/>
          </a:prstGeom>
        </p:spPr>
      </p:pic>
      <p:pic>
        <p:nvPicPr>
          <p:cNvPr id="9" name="Espace réservé du contenu 4" descr="Une image contenant texte, Police, logo, capture d’écran&#10;&#10;Description générée automatiquement">
            <a:extLst>
              <a:ext uri="{FF2B5EF4-FFF2-40B4-BE49-F238E27FC236}">
                <a16:creationId xmlns:a16="http://schemas.microsoft.com/office/drawing/2014/main" id="{F47642D7-45DD-6AC8-126A-662D7D1E13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1206" y="177841"/>
            <a:ext cx="2447429" cy="19442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E4FA3F-5E06-8F6F-0713-F196A7CAB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510" y="4327609"/>
            <a:ext cx="1918800" cy="2240274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D1EE46-B640-52A3-9DAA-DA5F45ED8B37}"/>
              </a:ext>
            </a:extLst>
          </p:cNvPr>
          <p:cNvSpPr txBox="1"/>
          <p:nvPr/>
        </p:nvSpPr>
        <p:spPr>
          <a:xfrm>
            <a:off x="4223792" y="1501041"/>
            <a:ext cx="25935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/>
              <a:t>10.000€/ bourse</a:t>
            </a:r>
          </a:p>
          <a:p>
            <a:r>
              <a:rPr lang="fr-FR" sz="2400"/>
              <a:t>Bourse cumulable! </a:t>
            </a:r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4E56633-D033-A920-7521-52425DFDAD6E}"/>
              </a:ext>
            </a:extLst>
          </p:cNvPr>
          <p:cNvSpPr txBox="1">
            <a:spLocks/>
          </p:cNvSpPr>
          <p:nvPr/>
        </p:nvSpPr>
        <p:spPr>
          <a:xfrm>
            <a:off x="628006" y="5751232"/>
            <a:ext cx="5578352" cy="10422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Appel à projet pour 2025 </a:t>
            </a:r>
            <a:r>
              <a:rPr lang="fr-FR" dirty="0"/>
              <a:t>: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2400" dirty="0" err="1"/>
              <a:t>connectioncjortho@gmail.com</a:t>
            </a:r>
            <a:endParaRPr lang="fr-FR" sz="2400" dirty="0"/>
          </a:p>
          <a:p>
            <a:pPr marL="0" indent="0">
              <a:buNone/>
            </a:pPr>
            <a:endParaRPr lang="fr-FR" sz="2400" dirty="0"/>
          </a:p>
          <a:p>
            <a:pPr>
              <a:buFontTx/>
              <a:buChar char="-"/>
            </a:pP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743523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 2024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>
            <a:off x="609600" y="1595513"/>
            <a:ext cx="5558408" cy="681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b="1" dirty="0"/>
              <a:t>Version 4.4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b="1" dirty="0"/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04D27FF-4A77-BAC8-4F50-7E4C1C6F5ECC}"/>
              </a:ext>
            </a:extLst>
          </p:cNvPr>
          <p:cNvSpPr txBox="1">
            <a:spLocks/>
          </p:cNvSpPr>
          <p:nvPr/>
        </p:nvSpPr>
        <p:spPr>
          <a:xfrm>
            <a:off x="609600" y="3899764"/>
            <a:ext cx="5578352" cy="1872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4600" b="1" dirty="0"/>
              <a:t>Projet de mise à jour :</a:t>
            </a:r>
            <a:br>
              <a:rPr lang="fr-FR" sz="4600" b="1" dirty="0"/>
            </a:br>
            <a:endParaRPr lang="fr-FR" sz="4600" dirty="0"/>
          </a:p>
          <a:p>
            <a:pPr>
              <a:buFontTx/>
              <a:buChar char="-"/>
            </a:pPr>
            <a:r>
              <a:rPr lang="fr-FR" sz="3800" dirty="0"/>
              <a:t>Nouvelles classifications</a:t>
            </a:r>
          </a:p>
          <a:p>
            <a:pPr>
              <a:buFontTx/>
              <a:buChar char="-"/>
            </a:pPr>
            <a:r>
              <a:rPr lang="fr-FR" sz="3800" dirty="0"/>
              <a:t>Règle goniométrie</a:t>
            </a:r>
          </a:p>
          <a:p>
            <a:pPr>
              <a:buFontTx/>
              <a:buChar char="-"/>
            </a:pPr>
            <a:r>
              <a:rPr lang="fr-FR" sz="3800" dirty="0"/>
              <a:t>Ajout Portfolio</a:t>
            </a:r>
          </a:p>
          <a:p>
            <a:pPr>
              <a:buFontTx/>
              <a:buChar char="-"/>
            </a:pPr>
            <a:r>
              <a:rPr lang="fr-FR" sz="3800" dirty="0"/>
              <a:t>Et autres </a:t>
            </a:r>
            <a:r>
              <a:rPr lang="fr-FR" sz="3800" dirty="0">
                <a:sym typeface="Wingdings" pitchFamily="2" charset="2"/>
              </a:rPr>
              <a:t></a:t>
            </a:r>
          </a:p>
          <a:p>
            <a:pPr>
              <a:buFontTx/>
              <a:buChar char="-"/>
            </a:pPr>
            <a:endParaRPr lang="fr-FR" sz="3800" dirty="0"/>
          </a:p>
          <a:p>
            <a:pPr>
              <a:buFontTx/>
              <a:buChar char="-"/>
            </a:pPr>
            <a:endParaRPr lang="fr-FR" dirty="0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E74FC8C9-4611-9186-B105-11E750705F7D}"/>
              </a:ext>
            </a:extLst>
          </p:cNvPr>
          <p:cNvCxnSpPr/>
          <p:nvPr/>
        </p:nvCxnSpPr>
        <p:spPr>
          <a:xfrm>
            <a:off x="7733205" y="3841481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924B1FB-030D-3FBE-0256-6813ADEB33E4}"/>
              </a:ext>
            </a:extLst>
          </p:cNvPr>
          <p:cNvCxnSpPr/>
          <p:nvPr/>
        </p:nvCxnSpPr>
        <p:spPr>
          <a:xfrm>
            <a:off x="9674311" y="3917783"/>
            <a:ext cx="114935" cy="33401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space réservé du contenu 6" descr="Une image contenant texte, capture d’écran, Police, conception&#10;&#10;Description générée automatiquement">
            <a:extLst>
              <a:ext uri="{FF2B5EF4-FFF2-40B4-BE49-F238E27FC236}">
                <a16:creationId xmlns:a16="http://schemas.microsoft.com/office/drawing/2014/main" id="{A0BBF1F3-6896-183F-81D1-B26A755EB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7728" y="1557068"/>
            <a:ext cx="2108322" cy="4568825"/>
          </a:xfrm>
        </p:spPr>
      </p:pic>
      <p:pic>
        <p:nvPicPr>
          <p:cNvPr id="9" name="Image 8" descr="Une image contenant squelette, joint, texte, art&#10;&#10;Description générée automatiquement">
            <a:extLst>
              <a:ext uri="{FF2B5EF4-FFF2-40B4-BE49-F238E27FC236}">
                <a16:creationId xmlns:a16="http://schemas.microsoft.com/office/drawing/2014/main" id="{8C95437B-8B6A-9E9C-BC9C-46F8C1CB94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945" y="1557068"/>
            <a:ext cx="2108322" cy="4568825"/>
          </a:xfrm>
          <a:prstGeom prst="rect">
            <a:avLst/>
          </a:prstGeom>
        </p:spPr>
      </p:pic>
      <p:pic>
        <p:nvPicPr>
          <p:cNvPr id="11" name="Image 10" descr="Une image contenant squelette, Dessin au trait, croquis, joint&#10;&#10;Description générée automatiquement">
            <a:extLst>
              <a:ext uri="{FF2B5EF4-FFF2-40B4-BE49-F238E27FC236}">
                <a16:creationId xmlns:a16="http://schemas.microsoft.com/office/drawing/2014/main" id="{E205659E-3505-6700-D0DA-7AE5D610FA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7091" y="1544377"/>
            <a:ext cx="2108322" cy="45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47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Application CJO 2024 - Projet Portfolio</a:t>
            </a:r>
          </a:p>
        </p:txBody>
      </p:sp>
      <p:pic>
        <p:nvPicPr>
          <p:cNvPr id="5" name="Image 4" descr="Une image contenant squelette, joint, capture d’écran, art&#10;&#10;Description générée automatiquement">
            <a:extLst>
              <a:ext uri="{FF2B5EF4-FFF2-40B4-BE49-F238E27FC236}">
                <a16:creationId xmlns:a16="http://schemas.microsoft.com/office/drawing/2014/main" id="{B1422718-2A5B-7A86-3D14-07F288F452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5694" y="1484784"/>
            <a:ext cx="2392660" cy="5184998"/>
          </a:xfrm>
          <a:prstGeom prst="rect">
            <a:avLst/>
          </a:prstGeom>
        </p:spPr>
      </p:pic>
      <p:pic>
        <p:nvPicPr>
          <p:cNvPr id="9" name="Image 8" descr="Une image contenant squelette, texte, joint, Dessin au trait&#10;&#10;Description générée automatiquement">
            <a:extLst>
              <a:ext uri="{FF2B5EF4-FFF2-40B4-BE49-F238E27FC236}">
                <a16:creationId xmlns:a16="http://schemas.microsoft.com/office/drawing/2014/main" id="{A02F713B-E98C-747C-7002-9DB4F4516B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0136" y="1472208"/>
            <a:ext cx="2392660" cy="51849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9D3EB84-FEF0-A190-2478-76FE7A2026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2264" y="1484784"/>
            <a:ext cx="2324503" cy="472164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B613549-43CF-597B-746D-1F501180947B}"/>
              </a:ext>
            </a:extLst>
          </p:cNvPr>
          <p:cNvSpPr txBox="1"/>
          <p:nvPr/>
        </p:nvSpPr>
        <p:spPr>
          <a:xfrm>
            <a:off x="623392" y="2060848"/>
            <a:ext cx="20253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/>
              <a:t>Tracabilité facile des interventions vues et/ou réalisées</a:t>
            </a:r>
          </a:p>
        </p:txBody>
      </p:sp>
    </p:spTree>
    <p:extLst>
      <p:ext uri="{BB962C8B-B14F-4D97-AF65-F5344CB8AC3E}">
        <p14:creationId xmlns:p14="http://schemas.microsoft.com/office/powerpoint/2010/main" val="317141753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Projet : Livre / Fiches en Traumatologie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9D160A-1DA5-4F10-0909-CAFD1EBCF6AC}"/>
              </a:ext>
            </a:extLst>
          </p:cNvPr>
          <p:cNvSpPr txBox="1"/>
          <p:nvPr/>
        </p:nvSpPr>
        <p:spPr>
          <a:xfrm>
            <a:off x="5065669" y="1685529"/>
            <a:ext cx="3929336" cy="132343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2"/>
                </a:solidFill>
                <a:sym typeface="Wingdings" pitchFamily="2" charset="2"/>
              </a:rPr>
              <a:t>TERMINE</a:t>
            </a:r>
            <a:endParaRPr lang="fr-FR" sz="2000" dirty="0">
              <a:solidFill>
                <a:schemeClr val="bg2"/>
              </a:solidFill>
            </a:endParaRPr>
          </a:p>
          <a:p>
            <a:r>
              <a:rPr lang="fr-FR" sz="2000" dirty="0">
                <a:solidFill>
                  <a:schemeClr val="bg2"/>
                </a:solidFill>
              </a:rPr>
              <a:t>Fiche modèle / lancement</a:t>
            </a:r>
          </a:p>
          <a:p>
            <a:r>
              <a:rPr lang="fr-FR" sz="2000" dirty="0">
                <a:solidFill>
                  <a:schemeClr val="bg2"/>
                </a:solidFill>
              </a:rPr>
              <a:t>Appel à candidature / Sollicitations </a:t>
            </a:r>
          </a:p>
          <a:p>
            <a:r>
              <a:rPr lang="fr-FR" sz="2000" dirty="0">
                <a:solidFill>
                  <a:schemeClr val="bg2"/>
                </a:solidFill>
                <a:sym typeface="Wingdings" pitchFamily="2" charset="2"/>
              </a:rPr>
              <a:t>Recueil fichiers primaires</a:t>
            </a:r>
            <a:endParaRPr lang="fr-FR" sz="2000" b="1" dirty="0">
              <a:solidFill>
                <a:schemeClr val="bg2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0D09756-0DDB-B4A5-C915-69982A94EFB0}"/>
              </a:ext>
            </a:extLst>
          </p:cNvPr>
          <p:cNvSpPr txBox="1"/>
          <p:nvPr/>
        </p:nvSpPr>
        <p:spPr>
          <a:xfrm>
            <a:off x="6375824" y="3205678"/>
            <a:ext cx="3902224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2"/>
                </a:solidFill>
              </a:rPr>
              <a:t>EN COURS (90%)</a:t>
            </a:r>
          </a:p>
          <a:p>
            <a:r>
              <a:rPr lang="fr-FR" sz="2000" b="1" i="1" dirty="0">
                <a:solidFill>
                  <a:schemeClr val="bg2"/>
                </a:solidFill>
              </a:rPr>
              <a:t>Relecture - correction</a:t>
            </a:r>
          </a:p>
          <a:p>
            <a:r>
              <a:rPr lang="fr-FR" sz="2000" b="1" i="1" dirty="0">
                <a:solidFill>
                  <a:schemeClr val="bg2"/>
                </a:solidFill>
              </a:rPr>
              <a:t>Formatage</a:t>
            </a:r>
          </a:p>
        </p:txBody>
      </p:sp>
      <p:pic>
        <p:nvPicPr>
          <p:cNvPr id="4098" name="Picture 2" descr="Livret de Traumatologie du CJO">
            <a:extLst>
              <a:ext uri="{FF2B5EF4-FFF2-40B4-BE49-F238E27FC236}">
                <a16:creationId xmlns:a16="http://schemas.microsoft.com/office/drawing/2014/main" id="{32D25E42-CF14-138C-1694-F472A632F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709" y="1612064"/>
            <a:ext cx="4187875" cy="45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0F37121C-6205-9694-546F-96F6D87C0791}"/>
              </a:ext>
            </a:extLst>
          </p:cNvPr>
          <p:cNvSpPr txBox="1">
            <a:spLocks/>
          </p:cNvSpPr>
          <p:nvPr/>
        </p:nvSpPr>
        <p:spPr>
          <a:xfrm rot="21094928">
            <a:off x="5712633" y="5723499"/>
            <a:ext cx="2240180" cy="8299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>
                <a:solidFill>
                  <a:srgbClr val="FF0000"/>
                </a:solidFill>
              </a:rPr>
              <a:t>Soumission pour validation CFCOT fin décembre 2024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44C87CE2-CD5E-3DD2-1889-062166D21EF9}"/>
              </a:ext>
            </a:extLst>
          </p:cNvPr>
          <p:cNvSpPr txBox="1">
            <a:spLocks/>
          </p:cNvSpPr>
          <p:nvPr/>
        </p:nvSpPr>
        <p:spPr>
          <a:xfrm rot="21094928">
            <a:off x="9094286" y="5741015"/>
            <a:ext cx="2466931" cy="6593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2400" b="1" dirty="0">
                <a:solidFill>
                  <a:srgbClr val="FF0000"/>
                </a:solidFill>
              </a:rPr>
              <a:t>Objectif distribution mi-août 2025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E98E1E2-984F-5F52-7107-773F756273C6}"/>
              </a:ext>
            </a:extLst>
          </p:cNvPr>
          <p:cNvSpPr txBox="1"/>
          <p:nvPr/>
        </p:nvSpPr>
        <p:spPr>
          <a:xfrm>
            <a:off x="7456067" y="4418051"/>
            <a:ext cx="3902224" cy="101566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>
                <a:solidFill>
                  <a:schemeClr val="bg2"/>
                </a:solidFill>
              </a:rPr>
              <a:t>Discussion en cours Elsevier</a:t>
            </a:r>
          </a:p>
          <a:p>
            <a:r>
              <a:rPr lang="fr-FR" sz="2000" b="1" i="1" dirty="0">
                <a:solidFill>
                  <a:schemeClr val="bg2"/>
                </a:solidFill>
              </a:rPr>
              <a:t>Modèle économique / financement</a:t>
            </a:r>
          </a:p>
          <a:p>
            <a:pPr algn="ctr"/>
            <a:r>
              <a:rPr lang="fr-FR" sz="2000" b="1" i="1" dirty="0">
                <a:solidFill>
                  <a:schemeClr val="bg2"/>
                </a:solidFill>
              </a:rPr>
              <a:t>Soutient APCORT CFCOT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5B7CD3C-C678-0F5A-3FB6-C853D57CC2B2}"/>
              </a:ext>
            </a:extLst>
          </p:cNvPr>
          <p:cNvSpPr txBox="1"/>
          <p:nvPr/>
        </p:nvSpPr>
        <p:spPr>
          <a:xfrm>
            <a:off x="2150042" y="5286466"/>
            <a:ext cx="2585893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tx2"/>
                </a:solidFill>
              </a:rPr>
              <a:t>Indications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Moyens de prise en charge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Durée de consolidation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Complication</a:t>
            </a:r>
          </a:p>
          <a:p>
            <a:r>
              <a:rPr lang="fr-FR" sz="1600" i="1" dirty="0">
                <a:solidFill>
                  <a:schemeClr val="tx2"/>
                </a:solidFill>
              </a:rPr>
              <a:t>Rééducation…</a:t>
            </a:r>
          </a:p>
        </p:txBody>
      </p:sp>
      <p:sp>
        <p:nvSpPr>
          <p:cNvPr id="15" name="Flèche vers la droite 14">
            <a:extLst>
              <a:ext uri="{FF2B5EF4-FFF2-40B4-BE49-F238E27FC236}">
                <a16:creationId xmlns:a16="http://schemas.microsoft.com/office/drawing/2014/main" id="{442CAAB2-797B-DDD3-2696-548AB5C63078}"/>
              </a:ext>
            </a:extLst>
          </p:cNvPr>
          <p:cNvSpPr/>
          <p:nvPr/>
        </p:nvSpPr>
        <p:spPr>
          <a:xfrm>
            <a:off x="8326936" y="5963574"/>
            <a:ext cx="505368" cy="34574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856030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0BC488-EE66-494E-5D60-F012CAEB09A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Nouveau bureau 2025</a:t>
            </a: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29F301B7-01B6-C99F-D51A-F0FA96500524}"/>
              </a:ext>
            </a:extLst>
          </p:cNvPr>
          <p:cNvSpPr/>
          <p:nvPr/>
        </p:nvSpPr>
        <p:spPr>
          <a:xfrm>
            <a:off x="5231904" y="3429000"/>
            <a:ext cx="1800200" cy="57606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E7E78BB5-313B-FABC-6D91-6E3C1A7A60FF}"/>
              </a:ext>
            </a:extLst>
          </p:cNvPr>
          <p:cNvSpPr txBox="1">
            <a:spLocks/>
          </p:cNvSpPr>
          <p:nvPr/>
        </p:nvSpPr>
        <p:spPr>
          <a:xfrm>
            <a:off x="7430125" y="5229200"/>
            <a:ext cx="4176464" cy="6813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b="0" i="0" u="none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b="1" dirty="0"/>
              <a:t>Dr Yoann DALMAS (Toulouse)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fr-FR" dirty="0"/>
              <a:t>Nouveau président CJO 2025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fr-FR" b="1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BBAF5F-64C3-C129-351C-21067F697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5290" y="2529712"/>
            <a:ext cx="1945308" cy="25289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4AA44BC-BA75-6436-203C-E38D8EF9B858}"/>
              </a:ext>
            </a:extLst>
          </p:cNvPr>
          <p:cNvSpPr txBox="1"/>
          <p:nvPr/>
        </p:nvSpPr>
        <p:spPr>
          <a:xfrm>
            <a:off x="1285666" y="1933448"/>
            <a:ext cx="2072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Après 7ans au CJO…</a:t>
            </a:r>
          </a:p>
        </p:txBody>
      </p:sp>
      <p:pic>
        <p:nvPicPr>
          <p:cNvPr id="12" name="Image 11" descr="Une image contenant personne, habits, Visage humain, portrait&#10;&#10;Description générée automatiquement">
            <a:extLst>
              <a:ext uri="{FF2B5EF4-FFF2-40B4-BE49-F238E27FC236}">
                <a16:creationId xmlns:a16="http://schemas.microsoft.com/office/drawing/2014/main" id="{BB8C631C-6D93-B4C2-93DC-E983500C2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63" y="2529712"/>
            <a:ext cx="1697105" cy="256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53794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931E21-13C2-5542-A3FE-162B1F893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4293" y="1584514"/>
            <a:ext cx="2612387" cy="393293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D20959-6808-0F42-9B4E-1BD02832D111}"/>
              </a:ext>
            </a:extLst>
          </p:cNvPr>
          <p:cNvSpPr txBox="1"/>
          <p:nvPr/>
        </p:nvSpPr>
        <p:spPr>
          <a:xfrm>
            <a:off x="7680177" y="6379824"/>
            <a:ext cx="134363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C. </a:t>
            </a:r>
            <a:r>
              <a:rPr lang="fr-FR" sz="2400" dirty="0" err="1">
                <a:solidFill>
                  <a:schemeClr val="tx2"/>
                </a:solidFill>
              </a:rPr>
              <a:t>Trojani</a:t>
            </a:r>
            <a:endParaRPr lang="fr-FR" sz="2400" dirty="0">
              <a:solidFill>
                <a:schemeClr val="tx2"/>
              </a:solidFill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E25BA67-41CB-994C-B5BA-543B80ADFB62}"/>
              </a:ext>
            </a:extLst>
          </p:cNvPr>
          <p:cNvSpPr txBox="1">
            <a:spLocks/>
          </p:cNvSpPr>
          <p:nvPr/>
        </p:nvSpPr>
        <p:spPr>
          <a:xfrm>
            <a:off x="2495601" y="2430016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</a:t>
            </a:r>
          </a:p>
        </p:txBody>
      </p:sp>
      <p:sp>
        <p:nvSpPr>
          <p:cNvPr id="7" name="Titre 6">
            <a:extLst>
              <a:ext uri="{FF2B5EF4-FFF2-40B4-BE49-F238E27FC236}">
                <a16:creationId xmlns:a16="http://schemas.microsoft.com/office/drawing/2014/main" id="{8C0969AF-9936-986E-0CD1-98EDCB1AE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76559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47528" y="1700808"/>
            <a:ext cx="8261162" cy="4176464"/>
          </a:xfrm>
        </p:spPr>
        <p:txBody>
          <a:bodyPr>
            <a:normAutofit/>
          </a:bodyPr>
          <a:lstStyle/>
          <a:p>
            <a:pPr lvl="2">
              <a:buFont typeface="Arial"/>
              <a:buChar char="•"/>
            </a:pPr>
            <a:endParaRPr lang="fr-FR" dirty="0"/>
          </a:p>
          <a:p>
            <a:pPr lvl="1">
              <a:buFont typeface="Arial"/>
              <a:buChar char="•"/>
            </a:pPr>
            <a:endParaRPr lang="fr-FR" dirty="0"/>
          </a:p>
          <a:p>
            <a:pPr lvl="2">
              <a:buFont typeface="Arial"/>
              <a:buChar char="•"/>
            </a:pPr>
            <a:endParaRPr lang="fr-FR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57C2842-0D5A-1448-9E8F-1194A4B8DF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03513" y="205413"/>
            <a:ext cx="88569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Bilan comptable du 30/09/ 2023 au 30 septembre 2024 : + 392 KE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BD4FE578-E0EC-C54C-93A1-66D19DC78A60}"/>
              </a:ext>
            </a:extLst>
          </p:cNvPr>
          <p:cNvGraphicFramePr/>
          <p:nvPr/>
        </p:nvGraphicFramePr>
        <p:xfrm>
          <a:off x="1609271" y="1731269"/>
          <a:ext cx="6360368" cy="44013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1056A5F6-F3F6-9E44-85FB-1ACFBC36F3BC}"/>
              </a:ext>
            </a:extLst>
          </p:cNvPr>
          <p:cNvSpPr txBox="1"/>
          <p:nvPr/>
        </p:nvSpPr>
        <p:spPr>
          <a:xfrm>
            <a:off x="7969640" y="2132856"/>
            <a:ext cx="374298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Compte Courant = 319 130 €</a:t>
            </a:r>
          </a:p>
          <a:p>
            <a:r>
              <a:rPr lang="fr-FR" dirty="0"/>
              <a:t>		259 KE en 2023</a:t>
            </a:r>
          </a:p>
          <a:p>
            <a:r>
              <a:rPr lang="fr-FR" dirty="0"/>
              <a:t>		211 KE en 2022</a:t>
            </a:r>
          </a:p>
          <a:p>
            <a:r>
              <a:rPr lang="fr-FR" dirty="0"/>
              <a:t>		177 KE en 2021</a:t>
            </a:r>
          </a:p>
          <a:p>
            <a:r>
              <a:rPr lang="fr-FR" dirty="0"/>
              <a:t>Epargne = 73 448 €</a:t>
            </a:r>
          </a:p>
          <a:p>
            <a:r>
              <a:rPr lang="fr-FR" dirty="0"/>
              <a:t>		72 KE en 2023</a:t>
            </a:r>
          </a:p>
          <a:p>
            <a:r>
              <a:rPr lang="fr-FR" dirty="0"/>
              <a:t>		70 KE en 2022</a:t>
            </a:r>
          </a:p>
          <a:p>
            <a:r>
              <a:rPr lang="fr-FR" dirty="0"/>
              <a:t>		70 KE en 2021</a:t>
            </a:r>
          </a:p>
          <a:p>
            <a:endParaRPr lang="fr-FR" dirty="0"/>
          </a:p>
          <a:p>
            <a:r>
              <a:rPr lang="fr-FR" dirty="0"/>
              <a:t>Richesse totale 392 KE (+ 60 KE)</a:t>
            </a:r>
          </a:p>
          <a:p>
            <a:r>
              <a:rPr lang="fr-FR" dirty="0"/>
              <a:t>		331 KE en 2023</a:t>
            </a:r>
          </a:p>
          <a:p>
            <a:r>
              <a:rPr lang="fr-FR" dirty="0"/>
              <a:t>		282 KE en 2022</a:t>
            </a:r>
          </a:p>
          <a:p>
            <a:r>
              <a:rPr lang="fr-FR" dirty="0"/>
              <a:t>		247 KE en 2021</a:t>
            </a:r>
          </a:p>
        </p:txBody>
      </p:sp>
    </p:spTree>
    <p:extLst>
      <p:ext uri="{BB962C8B-B14F-4D97-AF65-F5344CB8AC3E}">
        <p14:creationId xmlns:p14="http://schemas.microsoft.com/office/powerpoint/2010/main" val="241599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DC661A-6BE1-1F4E-A516-51A53F30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Bureau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79498A-26A6-E24C-A691-FFEBF86FD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556792"/>
            <a:ext cx="11233248" cy="4569371"/>
          </a:xfrm>
        </p:spPr>
        <p:txBody>
          <a:bodyPr>
            <a:normAutofit lnSpcReduction="10000"/>
          </a:bodyPr>
          <a:lstStyle/>
          <a:p>
            <a:r>
              <a:rPr lang="fr-FR" dirty="0"/>
              <a:t>Représentants  des sociétés partenaires </a:t>
            </a:r>
          </a:p>
          <a:p>
            <a:pPr lvl="1"/>
            <a:r>
              <a:rPr lang="fr-FR" dirty="0"/>
              <a:t>SOFEC: P. </a:t>
            </a:r>
            <a:r>
              <a:rPr lang="fr-FR" dirty="0" err="1"/>
              <a:t>Métais</a:t>
            </a:r>
            <a:endParaRPr lang="fr-FR" dirty="0"/>
          </a:p>
          <a:p>
            <a:pPr lvl="1"/>
            <a:r>
              <a:rPr lang="fr-FR" dirty="0"/>
              <a:t>SFCM (ou Collège): S. </a:t>
            </a:r>
            <a:r>
              <a:rPr lang="fr-FR" dirty="0" err="1"/>
              <a:t>Facca</a:t>
            </a:r>
            <a:endParaRPr lang="fr-FR" dirty="0"/>
          </a:p>
          <a:p>
            <a:pPr lvl="1"/>
            <a:r>
              <a:rPr lang="fr-FR" dirty="0"/>
              <a:t>SFCR: B. Bouyer</a:t>
            </a:r>
          </a:p>
          <a:p>
            <a:pPr lvl="1"/>
            <a:r>
              <a:rPr lang="fr-FR" dirty="0"/>
              <a:t>SFHG: B. Boyer</a:t>
            </a:r>
          </a:p>
          <a:p>
            <a:pPr lvl="1"/>
            <a:r>
              <a:rPr lang="fr-FR" dirty="0"/>
              <a:t>SFA: </a:t>
            </a:r>
            <a:r>
              <a:rPr lang="fr-FR" dirty="0" err="1"/>
              <a:t>T</a:t>
            </a:r>
            <a:r>
              <a:rPr lang="fr-FR" dirty="0"/>
              <a:t>. Bauer</a:t>
            </a:r>
          </a:p>
          <a:p>
            <a:pPr lvl="1"/>
            <a:r>
              <a:rPr lang="fr-FR" dirty="0"/>
              <a:t>AFCP: </a:t>
            </a:r>
          </a:p>
          <a:p>
            <a:pPr lvl="1"/>
            <a:r>
              <a:rPr lang="fr-FR" dirty="0"/>
              <a:t>GETRAUM: J-C. </a:t>
            </a:r>
            <a:r>
              <a:rPr lang="fr-FR"/>
              <a:t>Bel</a:t>
            </a:r>
          </a:p>
          <a:p>
            <a:pPr lvl="1"/>
            <a:r>
              <a:rPr lang="fr-FR"/>
              <a:t>SOFOP </a:t>
            </a:r>
            <a:r>
              <a:rPr lang="fr-FR" dirty="0"/>
              <a:t>(et Collège): B. </a:t>
            </a:r>
            <a:r>
              <a:rPr lang="fr-FR" dirty="0" err="1"/>
              <a:t>Dohin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82530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F2BDFBD-F01D-7D49-A0D0-473C79B98D29}"/>
              </a:ext>
            </a:extLst>
          </p:cNvPr>
          <p:cNvSpPr txBox="1"/>
          <p:nvPr/>
        </p:nvSpPr>
        <p:spPr>
          <a:xfrm>
            <a:off x="4655840" y="476672"/>
            <a:ext cx="295232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ÉPARGNE : 73 KE</a:t>
            </a:r>
            <a:endParaRPr lang="fr-FR" dirty="0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20FA3E0B-3A3E-5E42-A1D2-3310F82E020F}"/>
              </a:ext>
            </a:extLst>
          </p:cNvPr>
          <p:cNvGraphicFramePr/>
          <p:nvPr/>
        </p:nvGraphicFramePr>
        <p:xfrm>
          <a:off x="2879812" y="1340768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2B788FEF-76EF-9A4B-B497-6C2FF6BADFAC}"/>
              </a:ext>
            </a:extLst>
          </p:cNvPr>
          <p:cNvSpPr txBox="1"/>
          <p:nvPr/>
        </p:nvSpPr>
        <p:spPr>
          <a:xfrm>
            <a:off x="7872028" y="5404768"/>
            <a:ext cx="288032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Livret A = 68 K€</a:t>
            </a:r>
          </a:p>
          <a:p>
            <a:r>
              <a:rPr lang="fr-FR" dirty="0"/>
              <a:t>Compte épargne = 5 K€</a:t>
            </a:r>
          </a:p>
        </p:txBody>
      </p:sp>
    </p:spTree>
    <p:extLst>
      <p:ext uri="{BB962C8B-B14F-4D97-AF65-F5344CB8AC3E}">
        <p14:creationId xmlns:p14="http://schemas.microsoft.com/office/powerpoint/2010/main" val="25470199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B5EB60-DA8A-DE4C-9C7C-1E2E1480FA07}"/>
              </a:ext>
            </a:extLst>
          </p:cNvPr>
          <p:cNvSpPr/>
          <p:nvPr/>
        </p:nvSpPr>
        <p:spPr>
          <a:xfrm>
            <a:off x="4727848" y="166281"/>
            <a:ext cx="2736304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OpenSans"/>
              </a:rPr>
              <a:t>Dépenses/recettes ?</a:t>
            </a:r>
            <a:endParaRPr lang="fr-FR" sz="2400" dirty="0">
              <a:solidFill>
                <a:schemeClr val="bg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CD1962D-85B8-DD48-AA44-00779E63DEC1}"/>
              </a:ext>
            </a:extLst>
          </p:cNvPr>
          <p:cNvSpPr txBox="1"/>
          <p:nvPr/>
        </p:nvSpPr>
        <p:spPr>
          <a:xfrm>
            <a:off x="8184232" y="3563888"/>
            <a:ext cx="936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/>
              <a:t>😀</a:t>
            </a:r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A9B34C52-452C-EB47-A764-08CDCEBA5771}"/>
              </a:ext>
            </a:extLst>
          </p:cNvPr>
          <p:cNvGraphicFramePr/>
          <p:nvPr/>
        </p:nvGraphicFramePr>
        <p:xfrm>
          <a:off x="1847528" y="1412776"/>
          <a:ext cx="475252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5FE7C91F-4A6C-2543-9139-43FA11FBEDD8}"/>
              </a:ext>
            </a:extLst>
          </p:cNvPr>
          <p:cNvSpPr txBox="1"/>
          <p:nvPr/>
        </p:nvSpPr>
        <p:spPr>
          <a:xfrm>
            <a:off x="7392144" y="4699337"/>
            <a:ext cx="3600400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/>
              <a:t>Recettes = 85 KE (55 KE en 2022)</a:t>
            </a:r>
          </a:p>
          <a:p>
            <a:r>
              <a:rPr lang="fr-FR" dirty="0"/>
              <a:t>Dépenses = 24 KE (24 KE en 2023)</a:t>
            </a:r>
          </a:p>
          <a:p>
            <a:r>
              <a:rPr lang="fr-FR" dirty="0">
                <a:solidFill>
                  <a:srgbClr val="FFFF00"/>
                </a:solidFill>
              </a:rPr>
              <a:t>Solde =  + 60  KE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4CDC65-B9FE-C04D-83F2-9A4593BB3D5E}"/>
              </a:ext>
            </a:extLst>
          </p:cNvPr>
          <p:cNvSpPr txBox="1"/>
          <p:nvPr/>
        </p:nvSpPr>
        <p:spPr>
          <a:xfrm>
            <a:off x="6816080" y="1412777"/>
            <a:ext cx="34563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Solde au 30 09 2024 = 319 KE</a:t>
            </a:r>
          </a:p>
          <a:p>
            <a:endParaRPr lang="fr-FR" dirty="0"/>
          </a:p>
          <a:p>
            <a:r>
              <a:rPr lang="fr-FR" dirty="0"/>
              <a:t>+ 60 KE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Solde au </a:t>
            </a:r>
            <a:r>
              <a:rPr lang="fr-FR" b="1" dirty="0"/>
              <a:t>30 09 2023 </a:t>
            </a:r>
            <a:r>
              <a:rPr lang="fr-FR" dirty="0"/>
              <a:t>= 259 KE </a:t>
            </a:r>
          </a:p>
          <a:p>
            <a:endParaRPr lang="fr-FR" dirty="0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1218854-5C68-314A-92F5-D5C95661B0B4}"/>
              </a:ext>
            </a:extLst>
          </p:cNvPr>
          <p:cNvSpPr/>
          <p:nvPr/>
        </p:nvSpPr>
        <p:spPr>
          <a:xfrm>
            <a:off x="6816080" y="1916832"/>
            <a:ext cx="1224136" cy="5116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18" name="Connecteur en angle 17">
            <a:extLst>
              <a:ext uri="{FF2B5EF4-FFF2-40B4-BE49-F238E27FC236}">
                <a16:creationId xmlns:a16="http://schemas.microsoft.com/office/drawing/2014/main" id="{72FC3353-5835-5143-8201-687144782550}"/>
              </a:ext>
            </a:extLst>
          </p:cNvPr>
          <p:cNvCxnSpPr>
            <a:cxnSpLocks/>
            <a:endCxn id="3" idx="2"/>
          </p:cNvCxnSpPr>
          <p:nvPr/>
        </p:nvCxnSpPr>
        <p:spPr>
          <a:xfrm rot="16200000" flipV="1">
            <a:off x="5107778" y="3880937"/>
            <a:ext cx="3776646" cy="360042"/>
          </a:xfrm>
          <a:prstGeom prst="bentConnector4">
            <a:avLst>
              <a:gd name="adj1" fmla="val 46613"/>
              <a:gd name="adj2" fmla="val 16349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69151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E4FFD5F-F07F-F248-A059-D77833C3381D}"/>
              </a:ext>
            </a:extLst>
          </p:cNvPr>
          <p:cNvSpPr txBox="1"/>
          <p:nvPr/>
        </p:nvSpPr>
        <p:spPr>
          <a:xfrm>
            <a:off x="983432" y="260648"/>
            <a:ext cx="3888432" cy="581697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RECETTES</a:t>
            </a:r>
          </a:p>
          <a:p>
            <a:endParaRPr lang="fr-FR" sz="2800" dirty="0"/>
          </a:p>
          <a:p>
            <a:r>
              <a:rPr lang="fr-FR" sz="2800" b="1" dirty="0"/>
              <a:t>Cotisations</a:t>
            </a:r>
            <a:r>
              <a:rPr lang="fr-FR" sz="2800" dirty="0"/>
              <a:t> </a:t>
            </a:r>
          </a:p>
          <a:p>
            <a:r>
              <a:rPr lang="fr-FR" sz="2800" dirty="0"/>
              <a:t>= 54 K€ </a:t>
            </a:r>
            <a:r>
              <a:rPr lang="fr-FR" sz="2400" dirty="0"/>
              <a:t>(46 KE en 2023 et 42 en 2022) </a:t>
            </a:r>
          </a:p>
          <a:p>
            <a:endParaRPr lang="fr-FR" sz="2800" dirty="0"/>
          </a:p>
          <a:p>
            <a:r>
              <a:rPr lang="fr-FR" sz="2800" b="1" dirty="0"/>
              <a:t>Droits d’auteur </a:t>
            </a:r>
            <a:r>
              <a:rPr lang="fr-FR" sz="2000" dirty="0"/>
              <a:t>(Ellipses)</a:t>
            </a:r>
          </a:p>
          <a:p>
            <a:r>
              <a:rPr lang="fr-FR" sz="2000" dirty="0"/>
              <a:t>Don P </a:t>
            </a:r>
            <a:r>
              <a:rPr lang="fr-FR" sz="2000" dirty="0" err="1"/>
              <a:t>Mansat</a:t>
            </a:r>
            <a:r>
              <a:rPr lang="fr-FR" sz="2000" dirty="0"/>
              <a:t> </a:t>
            </a:r>
          </a:p>
          <a:p>
            <a:r>
              <a:rPr lang="fr-FR" sz="2800" dirty="0"/>
              <a:t>= 29 K€ </a:t>
            </a:r>
            <a:r>
              <a:rPr lang="fr-FR" sz="2400" dirty="0"/>
              <a:t>(25 KE en 2023 et 12 KE en 2022)</a:t>
            </a:r>
          </a:p>
          <a:p>
            <a:endParaRPr lang="fr-FR" sz="2800" dirty="0"/>
          </a:p>
          <a:p>
            <a:endParaRPr lang="fr-FR" sz="2800" dirty="0"/>
          </a:p>
          <a:p>
            <a:pPr algn="ctr"/>
            <a:r>
              <a:rPr lang="fr-FR" sz="2800" b="1" dirty="0"/>
              <a:t>Total = 84 K€ </a:t>
            </a:r>
            <a:r>
              <a:rPr lang="fr-FR" sz="2400" b="1" dirty="0"/>
              <a:t>(72KE en 2023 et 55 KE en 2022)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53B6565-0A3F-E04C-8D26-1ADA66433A0B}"/>
              </a:ext>
            </a:extLst>
          </p:cNvPr>
          <p:cNvSpPr txBox="1"/>
          <p:nvPr/>
        </p:nvSpPr>
        <p:spPr>
          <a:xfrm>
            <a:off x="6117735" y="229288"/>
            <a:ext cx="4968552" cy="63709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DÉPENSES</a:t>
            </a:r>
          </a:p>
          <a:p>
            <a:r>
              <a:rPr lang="fr-FR" sz="2400" b="1" dirty="0"/>
              <a:t>Secrétariat </a:t>
            </a:r>
          </a:p>
          <a:p>
            <a:r>
              <a:rPr lang="fr-FR" sz="2400" dirty="0"/>
              <a:t>	2400 € (4500 2023)</a:t>
            </a:r>
          </a:p>
          <a:p>
            <a:r>
              <a:rPr lang="fr-FR" sz="2400" b="1" dirty="0"/>
              <a:t>Agence Havas (transports) </a:t>
            </a:r>
          </a:p>
          <a:p>
            <a:r>
              <a:rPr lang="fr-FR" sz="2400" dirty="0"/>
              <a:t>	4300 E (6400 E en 2023) </a:t>
            </a:r>
          </a:p>
          <a:p>
            <a:r>
              <a:rPr lang="fr-FR" sz="2400" b="1" dirty="0"/>
              <a:t>Frais Bureau du collège </a:t>
            </a:r>
          </a:p>
          <a:p>
            <a:r>
              <a:rPr lang="fr-FR" sz="2400" dirty="0"/>
              <a:t>	5666 E (2400 E en 2023 et 			1322 en 2022)</a:t>
            </a:r>
            <a:endParaRPr lang="fr-FR" sz="2400" b="1" dirty="0"/>
          </a:p>
          <a:p>
            <a:r>
              <a:rPr lang="fr-FR" sz="2400" b="1" dirty="0"/>
              <a:t>Frais bancaires </a:t>
            </a:r>
          </a:p>
          <a:p>
            <a:r>
              <a:rPr lang="fr-FR" sz="2400" dirty="0"/>
              <a:t>	637 E (1600 €  en 2023)</a:t>
            </a:r>
          </a:p>
          <a:p>
            <a:r>
              <a:rPr lang="fr-FR" sz="2400" b="1" dirty="0"/>
              <a:t>Examen contrôle des connaissances</a:t>
            </a:r>
            <a:r>
              <a:rPr lang="fr-FR" sz="2400" dirty="0"/>
              <a:t> </a:t>
            </a:r>
          </a:p>
          <a:p>
            <a:r>
              <a:rPr lang="fr-FR" sz="2400" dirty="0"/>
              <a:t>	3200 E (2200 €  en 2023)</a:t>
            </a:r>
          </a:p>
          <a:p>
            <a:r>
              <a:rPr lang="fr-FR" sz="2400" b="1" dirty="0"/>
              <a:t>Divers (Cotis CNP-COT et </a:t>
            </a:r>
            <a:r>
              <a:rPr lang="fr-FR" sz="2400" b="1" dirty="0" err="1"/>
              <a:t>Théia</a:t>
            </a:r>
            <a:r>
              <a:rPr lang="fr-FR" sz="2400" b="1" dirty="0"/>
              <a:t>) </a:t>
            </a:r>
          </a:p>
          <a:p>
            <a:r>
              <a:rPr lang="fr-FR" sz="2400" dirty="0"/>
              <a:t>	8044 E (7200 € en 2023) </a:t>
            </a:r>
            <a:endParaRPr lang="fr-FR" sz="2400" i="1" dirty="0"/>
          </a:p>
          <a:p>
            <a:endParaRPr lang="fr-FR" sz="2400" dirty="0"/>
          </a:p>
          <a:p>
            <a:pPr algn="ctr"/>
            <a:r>
              <a:rPr lang="fr-FR" sz="2400" b="1" dirty="0"/>
              <a:t>Total = 24 KE (idem en 2023 et 20 KE en 2022)</a:t>
            </a:r>
          </a:p>
        </p:txBody>
      </p:sp>
    </p:spTree>
    <p:extLst>
      <p:ext uri="{BB962C8B-B14F-4D97-AF65-F5344CB8AC3E}">
        <p14:creationId xmlns:p14="http://schemas.microsoft.com/office/powerpoint/2010/main" val="37657444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18FC3FE-592E-1445-86D6-39DC55C3B53D}"/>
              </a:ext>
            </a:extLst>
          </p:cNvPr>
          <p:cNvSpPr txBox="1"/>
          <p:nvPr/>
        </p:nvSpPr>
        <p:spPr>
          <a:xfrm>
            <a:off x="3215680" y="2204864"/>
            <a:ext cx="6120680" cy="295465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dirty="0"/>
              <a:t>- Bilan annuel positif: </a:t>
            </a:r>
            <a:r>
              <a:rPr lang="fr-FR" sz="2800" dirty="0">
                <a:solidFill>
                  <a:srgbClr val="FFFF00"/>
                </a:solidFill>
              </a:rPr>
              <a:t>Solde =  + 60 K€</a:t>
            </a:r>
          </a:p>
          <a:p>
            <a:r>
              <a:rPr lang="fr-FR" sz="2800" dirty="0"/>
              <a:t>	Recettes &gt; Dépenses</a:t>
            </a:r>
          </a:p>
          <a:p>
            <a:endParaRPr lang="fr-FR" sz="2800" dirty="0"/>
          </a:p>
          <a:p>
            <a:pPr marL="457200" indent="-457200">
              <a:buFontTx/>
              <a:buChar char="-"/>
            </a:pPr>
            <a:r>
              <a:rPr lang="fr-FR" sz="2800" dirty="0"/>
              <a:t>Bonne santé financière du Collège </a:t>
            </a:r>
          </a:p>
          <a:p>
            <a:r>
              <a:rPr lang="fr-FR" sz="2800" dirty="0"/>
              <a:t>		+ 319 KE Compte Courant</a:t>
            </a:r>
          </a:p>
          <a:p>
            <a:r>
              <a:rPr lang="fr-FR" sz="2800" dirty="0"/>
              <a:t>		+ 73 KE d’Epargne 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6BDDDD8-CBA6-8446-A516-25F207326BC9}"/>
              </a:ext>
            </a:extLst>
          </p:cNvPr>
          <p:cNvSpPr txBox="1">
            <a:spLocks/>
          </p:cNvSpPr>
          <p:nvPr/>
        </p:nvSpPr>
        <p:spPr>
          <a:xfrm>
            <a:off x="2603612" y="526467"/>
            <a:ext cx="7344815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Rapport financier 2024</a:t>
            </a:r>
          </a:p>
        </p:txBody>
      </p:sp>
    </p:spTree>
    <p:extLst>
      <p:ext uri="{BB962C8B-B14F-4D97-AF65-F5344CB8AC3E}">
        <p14:creationId xmlns:p14="http://schemas.microsoft.com/office/powerpoint/2010/main" val="119635971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2" y="23083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Examen du Collège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F5077A4-D699-B709-A78D-AD6A6B471DAA}"/>
              </a:ext>
            </a:extLst>
          </p:cNvPr>
          <p:cNvSpPr txBox="1"/>
          <p:nvPr/>
        </p:nvSpPr>
        <p:spPr>
          <a:xfrm>
            <a:off x="7680177" y="6379824"/>
            <a:ext cx="151355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chemeClr val="tx2"/>
                </a:solidFill>
              </a:rPr>
              <a:t>F. Dubrana</a:t>
            </a:r>
          </a:p>
        </p:txBody>
      </p:sp>
    </p:spTree>
    <p:extLst>
      <p:ext uri="{BB962C8B-B14F-4D97-AF65-F5344CB8AC3E}">
        <p14:creationId xmlns:p14="http://schemas.microsoft.com/office/powerpoint/2010/main" val="34153481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FCF9EAE-D8DE-F84B-B9D8-3D752C847115}"/>
              </a:ext>
            </a:extLst>
          </p:cNvPr>
          <p:cNvSpPr txBox="1"/>
          <p:nvPr/>
        </p:nvSpPr>
        <p:spPr>
          <a:xfrm>
            <a:off x="335360" y="548680"/>
            <a:ext cx="1116124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/>
              <a:t>Selon</a:t>
            </a:r>
            <a:r>
              <a:rPr lang="en-GB" dirty="0"/>
              <a:t> Le RI </a:t>
            </a:r>
            <a:r>
              <a:rPr lang="en-GB" dirty="0" err="1"/>
              <a:t>modifié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2019, le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</a:t>
            </a:r>
            <a:r>
              <a:rPr lang="en-GB" dirty="0" err="1"/>
              <a:t>s'obtient</a:t>
            </a:r>
            <a:r>
              <a:rPr lang="en-GB" dirty="0"/>
              <a:t> </a:t>
            </a:r>
            <a:r>
              <a:rPr lang="en-GB" dirty="0" err="1"/>
              <a:t>selon</a:t>
            </a:r>
            <a:r>
              <a:rPr lang="en-GB" dirty="0"/>
              <a:t> les articles 2, 3 et 4 :</a:t>
            </a:r>
          </a:p>
          <a:p>
            <a:endParaRPr lang="en-GB" dirty="0"/>
          </a:p>
          <a:p>
            <a:r>
              <a:rPr lang="en-GB" dirty="0"/>
              <a:t>Article 3 : </a:t>
            </a:r>
            <a:r>
              <a:rPr lang="en-GB" dirty="0" err="1"/>
              <a:t>Admissibilité</a:t>
            </a:r>
            <a:r>
              <a:rPr lang="en-GB" dirty="0"/>
              <a:t> </a:t>
            </a:r>
            <a:r>
              <a:rPr lang="en-GB" dirty="0" err="1"/>
              <a:t>Titularisation</a:t>
            </a:r>
            <a:r>
              <a:rPr lang="en-GB" dirty="0"/>
              <a:t> </a:t>
            </a:r>
          </a:p>
          <a:p>
            <a:r>
              <a:rPr lang="en-GB" dirty="0"/>
              <a:t>Deux situations </a:t>
            </a:r>
            <a:r>
              <a:rPr lang="en-GB" dirty="0" err="1"/>
              <a:t>permettent</a:t>
            </a:r>
            <a:r>
              <a:rPr lang="en-GB" dirty="0"/>
              <a:t> </a:t>
            </a:r>
            <a:r>
              <a:rPr lang="en-GB" dirty="0" err="1"/>
              <a:t>l’obtention</a:t>
            </a:r>
            <a:r>
              <a:rPr lang="en-GB" dirty="0"/>
              <a:t> du </a:t>
            </a:r>
            <a:r>
              <a:rPr lang="en-GB" dirty="0" err="1"/>
              <a:t>statut</a:t>
            </a:r>
            <a:r>
              <a:rPr lang="en-GB" dirty="0"/>
              <a:t> de </a:t>
            </a:r>
            <a:r>
              <a:rPr lang="en-GB" dirty="0" err="1"/>
              <a:t>membre</a:t>
            </a:r>
            <a:r>
              <a:rPr lang="en-GB" dirty="0"/>
              <a:t> </a:t>
            </a:r>
            <a:r>
              <a:rPr lang="en-GB" dirty="0" err="1"/>
              <a:t>titulaire</a:t>
            </a:r>
            <a:r>
              <a:rPr lang="en-GB" dirty="0"/>
              <a:t> pour les </a:t>
            </a:r>
            <a:r>
              <a:rPr lang="en-GB" dirty="0" err="1"/>
              <a:t>candidats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la SOFCOT et </a:t>
            </a:r>
            <a:r>
              <a:rPr lang="en-GB" dirty="0" err="1"/>
              <a:t>à</a:t>
            </a:r>
            <a:r>
              <a:rPr lang="en-GB" dirty="0"/>
              <a:t> jour de la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annuelle</a:t>
            </a:r>
            <a:r>
              <a:rPr lang="en-GB" dirty="0"/>
              <a:t> du Collège :</a:t>
            </a:r>
          </a:p>
          <a:p>
            <a:r>
              <a:rPr lang="en-GB" dirty="0"/>
              <a:t>Tout </a:t>
            </a:r>
            <a:r>
              <a:rPr lang="en-GB" dirty="0" err="1"/>
              <a:t>ancien</a:t>
            </a:r>
            <a:r>
              <a:rPr lang="en-GB" dirty="0"/>
              <a:t> CCA avec un DES </a:t>
            </a:r>
            <a:r>
              <a:rPr lang="en-GB" dirty="0" err="1"/>
              <a:t>ou</a:t>
            </a:r>
            <a:r>
              <a:rPr lang="en-GB" dirty="0"/>
              <a:t> DESC </a:t>
            </a:r>
            <a:r>
              <a:rPr lang="en-GB" dirty="0" err="1"/>
              <a:t>validé</a:t>
            </a:r>
            <a:r>
              <a:rPr lang="en-GB" dirty="0"/>
              <a:t> et Une </a:t>
            </a:r>
            <a:r>
              <a:rPr lang="en-GB" dirty="0" err="1"/>
              <a:t>cotisation</a:t>
            </a:r>
            <a:r>
              <a:rPr lang="en-GB" dirty="0"/>
              <a:t> </a:t>
            </a:r>
            <a:r>
              <a:rPr lang="en-GB" dirty="0" err="1"/>
              <a:t>à</a:t>
            </a:r>
            <a:r>
              <a:rPr lang="en-GB" dirty="0"/>
              <a:t> la SOFCOT et Collège </a:t>
            </a:r>
            <a:r>
              <a:rPr lang="en-GB" dirty="0" err="1"/>
              <a:t>à</a:t>
            </a:r>
            <a:r>
              <a:rPr lang="en-GB" dirty="0"/>
              <a:t> jour </a:t>
            </a:r>
          </a:p>
          <a:p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membre</a:t>
            </a:r>
            <a:r>
              <a:rPr lang="en-GB" dirty="0"/>
              <a:t> de droit avec la note </a:t>
            </a:r>
            <a:r>
              <a:rPr lang="en-GB" dirty="0" err="1"/>
              <a:t>minimale</a:t>
            </a:r>
            <a:r>
              <a:rPr lang="en-GB" dirty="0"/>
              <a:t> de 20 sur 40</a:t>
            </a:r>
          </a:p>
          <a:p>
            <a:r>
              <a:rPr lang="en-GB" i="1" dirty="0"/>
              <a:t>Tout </a:t>
            </a:r>
            <a:r>
              <a:rPr lang="en-GB" i="1" dirty="0" err="1"/>
              <a:t>titulaire</a:t>
            </a:r>
            <a:r>
              <a:rPr lang="en-GB" i="1" dirty="0"/>
              <a:t> </a:t>
            </a:r>
            <a:r>
              <a:rPr lang="en-GB" i="1" dirty="0" err="1"/>
              <a:t>l’examen</a:t>
            </a:r>
            <a:r>
              <a:rPr lang="en-GB" i="1" dirty="0"/>
              <a:t> de </a:t>
            </a:r>
            <a:r>
              <a:rPr lang="en-GB" i="1" dirty="0" err="1"/>
              <a:t>l’EBOT</a:t>
            </a:r>
            <a:r>
              <a:rPr lang="en-GB" i="1" dirty="0"/>
              <a:t> qui </a:t>
            </a:r>
            <a:r>
              <a:rPr lang="en-GB" i="1" dirty="0" err="1"/>
              <a:t>sont</a:t>
            </a:r>
            <a:r>
              <a:rPr lang="en-GB" i="1" dirty="0"/>
              <a:t> de facto </a:t>
            </a:r>
            <a:r>
              <a:rPr lang="en-GB" i="1" dirty="0" err="1"/>
              <a:t>membres</a:t>
            </a:r>
            <a:r>
              <a:rPr lang="en-GB" i="1" dirty="0"/>
              <a:t> </a:t>
            </a:r>
            <a:r>
              <a:rPr lang="en-GB" i="1" dirty="0" err="1"/>
              <a:t>titulaires</a:t>
            </a:r>
            <a:r>
              <a:rPr lang="en-GB" i="1" dirty="0"/>
              <a:t> après </a:t>
            </a:r>
            <a:r>
              <a:rPr lang="en-GB" i="1" dirty="0" err="1"/>
              <a:t>contrôle</a:t>
            </a:r>
            <a:r>
              <a:rPr lang="en-GB" i="1" dirty="0"/>
              <a:t> des titres et travaux (</a:t>
            </a:r>
            <a:r>
              <a:rPr lang="en-GB" i="1" dirty="0" err="1"/>
              <a:t>procédure</a:t>
            </a:r>
            <a:r>
              <a:rPr lang="en-GB" i="1" dirty="0"/>
              <a:t> es </a:t>
            </a:r>
            <a:r>
              <a:rPr lang="en-GB" i="1" dirty="0" err="1"/>
              <a:t>qualité</a:t>
            </a:r>
            <a:r>
              <a:rPr lang="en-GB" i="1" dirty="0"/>
              <a:t>)</a:t>
            </a:r>
            <a:r>
              <a:rPr lang="en-GB" dirty="0"/>
              <a:t> </a:t>
            </a:r>
          </a:p>
          <a:p>
            <a:r>
              <a:rPr lang="en-GB" b="1" i="1" dirty="0"/>
              <a:t>Les </a:t>
            </a:r>
            <a:r>
              <a:rPr lang="en-GB" b="1" i="1" dirty="0" err="1"/>
              <a:t>chirurgiens</a:t>
            </a:r>
            <a:r>
              <a:rPr lang="en-GB" b="1" i="1" dirty="0"/>
              <a:t> </a:t>
            </a:r>
            <a:r>
              <a:rPr lang="en-GB" b="1" i="1" dirty="0" err="1"/>
              <a:t>orthopédistes</a:t>
            </a:r>
            <a:r>
              <a:rPr lang="en-GB" b="1" i="1" dirty="0"/>
              <a:t> et </a:t>
            </a:r>
            <a:r>
              <a:rPr lang="en-GB" b="1" i="1" dirty="0" err="1"/>
              <a:t>pédiatres</a:t>
            </a:r>
            <a:r>
              <a:rPr lang="en-GB" b="1" i="1" dirty="0"/>
              <a:t> ne </a:t>
            </a:r>
            <a:r>
              <a:rPr lang="en-GB" b="1" i="1" dirty="0" err="1"/>
              <a:t>remplissant</a:t>
            </a:r>
            <a:r>
              <a:rPr lang="en-GB" b="1" i="1" dirty="0"/>
              <a:t> pas les conditions </a:t>
            </a:r>
            <a:r>
              <a:rPr lang="en-GB" b="1" i="1" dirty="0" err="1"/>
              <a:t>précédentes</a:t>
            </a:r>
            <a:r>
              <a:rPr lang="en-GB" b="1" i="1" dirty="0"/>
              <a:t> </a:t>
            </a:r>
            <a:r>
              <a:rPr lang="en-GB" b="1" i="1" dirty="0" err="1"/>
              <a:t>devront</a:t>
            </a:r>
            <a:r>
              <a:rPr lang="en-GB" b="1" i="1" dirty="0"/>
              <a:t> </a:t>
            </a:r>
            <a:r>
              <a:rPr lang="en-GB" b="1" i="1" dirty="0" err="1"/>
              <a:t>satisfaire</a:t>
            </a:r>
            <a:r>
              <a:rPr lang="en-GB" b="1" i="1" dirty="0"/>
              <a:t> </a:t>
            </a:r>
            <a:r>
              <a:rPr lang="en-GB" b="1" i="1" dirty="0" err="1"/>
              <a:t>à</a:t>
            </a:r>
            <a:r>
              <a:rPr lang="en-GB" b="1" i="1" dirty="0"/>
              <a:t> </a:t>
            </a:r>
            <a:r>
              <a:rPr lang="en-GB" b="1" i="1" dirty="0" err="1"/>
              <a:t>l’examen</a:t>
            </a:r>
            <a:r>
              <a:rPr lang="en-GB" b="1" i="1" dirty="0"/>
              <a:t> de </a:t>
            </a:r>
            <a:r>
              <a:rPr lang="en-GB" b="1" i="1" dirty="0" err="1"/>
              <a:t>contrôle</a:t>
            </a:r>
            <a:r>
              <a:rPr lang="en-GB" b="1" i="1" dirty="0"/>
              <a:t> des </a:t>
            </a:r>
            <a:r>
              <a:rPr lang="en-GB" b="1" i="1" dirty="0" err="1"/>
              <a:t>connaissances</a:t>
            </a:r>
            <a:r>
              <a:rPr lang="en-GB" b="1" i="1" dirty="0"/>
              <a:t> du Collège.</a:t>
            </a:r>
          </a:p>
          <a:p>
            <a:endParaRPr lang="en-GB" dirty="0"/>
          </a:p>
          <a:p>
            <a:r>
              <a:rPr lang="en-GB" dirty="0"/>
              <a:t>Article 4 : </a:t>
            </a:r>
            <a:r>
              <a:rPr lang="en-GB" b="1" dirty="0" err="1"/>
              <a:t>Contrôle</a:t>
            </a:r>
            <a:r>
              <a:rPr lang="en-GB" b="1" dirty="0"/>
              <a:t> de </a:t>
            </a:r>
            <a:r>
              <a:rPr lang="en-GB" b="1" dirty="0" err="1"/>
              <a:t>recevabilité</a:t>
            </a:r>
            <a:r>
              <a:rPr lang="en-GB" b="1" dirty="0"/>
              <a:t> et des </a:t>
            </a:r>
            <a:r>
              <a:rPr lang="en-GB" b="1" dirty="0" err="1"/>
              <a:t>connaissances</a:t>
            </a:r>
            <a:r>
              <a:rPr lang="en-GB" b="1" dirty="0"/>
              <a:t> </a:t>
            </a:r>
          </a:p>
          <a:p>
            <a:r>
              <a:rPr lang="en-GB" dirty="0"/>
              <a:t>Les dossiers de candidature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collectés</a:t>
            </a:r>
            <a:r>
              <a:rPr lang="en-GB" dirty="0"/>
              <a:t> par les </a:t>
            </a:r>
            <a:r>
              <a:rPr lang="en-GB" dirty="0" err="1"/>
              <a:t>coordonnateurs</a:t>
            </a:r>
            <a:r>
              <a:rPr lang="en-GB" dirty="0"/>
              <a:t> </a:t>
            </a:r>
            <a:r>
              <a:rPr lang="en-GB" dirty="0" err="1"/>
              <a:t>locaux</a:t>
            </a:r>
            <a:r>
              <a:rPr lang="en-GB" dirty="0"/>
              <a:t> du DES de chirurgie orthopédique et </a:t>
            </a:r>
            <a:r>
              <a:rPr lang="en-GB" dirty="0" err="1"/>
              <a:t>traumatologique</a:t>
            </a:r>
            <a:r>
              <a:rPr lang="en-GB" dirty="0"/>
              <a:t>, Un </a:t>
            </a:r>
            <a:r>
              <a:rPr lang="en-GB" dirty="0" err="1"/>
              <a:t>deuxième</a:t>
            </a:r>
            <a:r>
              <a:rPr lang="en-GB" dirty="0"/>
              <a:t> </a:t>
            </a:r>
            <a:r>
              <a:rPr lang="en-GB" dirty="0" err="1"/>
              <a:t>contrôle</a:t>
            </a:r>
            <a:r>
              <a:rPr lang="en-GB" dirty="0"/>
              <a:t> </a:t>
            </a:r>
            <a:r>
              <a:rPr lang="en-GB" dirty="0" err="1"/>
              <a:t>est</a:t>
            </a:r>
            <a:r>
              <a:rPr lang="en-GB" dirty="0"/>
              <a:t> </a:t>
            </a:r>
            <a:r>
              <a:rPr lang="en-GB" dirty="0" err="1"/>
              <a:t>ensuite</a:t>
            </a:r>
            <a:r>
              <a:rPr lang="en-GB" dirty="0"/>
              <a:t> </a:t>
            </a:r>
            <a:r>
              <a:rPr lang="en-GB" dirty="0" err="1"/>
              <a:t>effectué</a:t>
            </a:r>
            <a:r>
              <a:rPr lang="en-GB" dirty="0"/>
              <a:t> par le </a:t>
            </a:r>
            <a:r>
              <a:rPr lang="en-GB" dirty="0" err="1"/>
              <a:t>Secrétaire</a:t>
            </a:r>
            <a:r>
              <a:rPr lang="en-GB" dirty="0"/>
              <a:t> </a:t>
            </a:r>
            <a:r>
              <a:rPr lang="en-GB" dirty="0" err="1"/>
              <a:t>général</a:t>
            </a:r>
            <a:r>
              <a:rPr lang="en-GB" dirty="0"/>
              <a:t> du Collège.</a:t>
            </a:r>
          </a:p>
          <a:p>
            <a:r>
              <a:rPr lang="en-GB" dirty="0"/>
              <a:t>Le </a:t>
            </a:r>
            <a:r>
              <a:rPr lang="en-GB" dirty="0" err="1"/>
              <a:t>contrôle</a:t>
            </a:r>
            <a:r>
              <a:rPr lang="en-GB" dirty="0"/>
              <a:t> des </a:t>
            </a:r>
            <a:r>
              <a:rPr lang="en-GB" dirty="0" err="1"/>
              <a:t>connaissances</a:t>
            </a:r>
            <a:r>
              <a:rPr lang="en-GB" dirty="0"/>
              <a:t> </a:t>
            </a:r>
            <a:r>
              <a:rPr lang="en-GB" dirty="0" err="1"/>
              <a:t>comporte</a:t>
            </a:r>
            <a:r>
              <a:rPr lang="en-GB" dirty="0"/>
              <a:t> </a:t>
            </a:r>
            <a:r>
              <a:rPr lang="en-GB" dirty="0" err="1"/>
              <a:t>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de </a:t>
            </a:r>
            <a:r>
              <a:rPr lang="en-GB" dirty="0" err="1"/>
              <a:t>vérification</a:t>
            </a:r>
            <a:r>
              <a:rPr lang="en-GB" dirty="0"/>
              <a:t> des </a:t>
            </a:r>
            <a:r>
              <a:rPr lang="en-GB" dirty="0" err="1"/>
              <a:t>conduites</a:t>
            </a:r>
            <a:r>
              <a:rPr lang="en-GB" dirty="0"/>
              <a:t> thérapeutiques chez </a:t>
            </a:r>
            <a:r>
              <a:rPr lang="en-GB" dirty="0" err="1"/>
              <a:t>l’adulte</a:t>
            </a:r>
            <a:r>
              <a:rPr lang="en-GB" dirty="0"/>
              <a:t> et </a:t>
            </a:r>
            <a:r>
              <a:rPr lang="en-GB" dirty="0" err="1"/>
              <a:t>l’enfant</a:t>
            </a:r>
            <a:r>
              <a:rPr lang="en-GB" dirty="0"/>
              <a:t> dans la </a:t>
            </a:r>
            <a:r>
              <a:rPr lang="en-GB" dirty="0" err="1"/>
              <a:t>pathologie</a:t>
            </a:r>
            <a:r>
              <a:rPr lang="en-GB" dirty="0"/>
              <a:t> orthopédique et </a:t>
            </a:r>
            <a:r>
              <a:rPr lang="en-GB" dirty="0" err="1"/>
              <a:t>traumatologique</a:t>
            </a:r>
            <a:r>
              <a:rPr lang="en-GB" dirty="0"/>
              <a:t> </a:t>
            </a:r>
            <a:r>
              <a:rPr lang="en-GB" dirty="0" err="1"/>
              <a:t>ainsi</a:t>
            </a:r>
            <a:r>
              <a:rPr lang="en-GB" dirty="0"/>
              <a:t> </a:t>
            </a:r>
            <a:r>
              <a:rPr lang="en-GB" dirty="0" err="1"/>
              <a:t>qu’une</a:t>
            </a:r>
            <a:r>
              <a:rPr lang="en-GB" dirty="0"/>
              <a:t> </a:t>
            </a:r>
            <a:r>
              <a:rPr lang="en-GB" dirty="0" err="1"/>
              <a:t>épreuve</a:t>
            </a:r>
            <a:r>
              <a:rPr lang="en-GB" dirty="0"/>
              <a:t> </a:t>
            </a:r>
            <a:r>
              <a:rPr lang="en-GB" dirty="0" err="1"/>
              <a:t>d’exposé</a:t>
            </a:r>
            <a:r>
              <a:rPr lang="en-GB" dirty="0"/>
              <a:t> des titres et travaux </a:t>
            </a:r>
            <a:r>
              <a:rPr lang="en-GB" dirty="0" err="1"/>
              <a:t>scientifiques</a:t>
            </a:r>
            <a:r>
              <a:rPr lang="en-GB" dirty="0"/>
              <a:t> du </a:t>
            </a:r>
            <a:r>
              <a:rPr lang="en-GB" dirty="0" err="1"/>
              <a:t>Candidat</a:t>
            </a:r>
            <a:r>
              <a:rPr lang="en-GB" dirty="0"/>
              <a:t>. </a:t>
            </a:r>
          </a:p>
          <a:p>
            <a:r>
              <a:rPr lang="en-GB" dirty="0"/>
              <a:t>Les </a:t>
            </a:r>
            <a:r>
              <a:rPr lang="en-GB" dirty="0" err="1"/>
              <a:t>modalités</a:t>
            </a:r>
            <a:r>
              <a:rPr lang="en-GB" dirty="0"/>
              <a:t> précises de </a:t>
            </a:r>
            <a:r>
              <a:rPr lang="en-GB" dirty="0" err="1"/>
              <a:t>l’examen</a:t>
            </a:r>
            <a:r>
              <a:rPr lang="en-GB" dirty="0"/>
              <a:t> </a:t>
            </a:r>
            <a:r>
              <a:rPr lang="en-GB" dirty="0" err="1"/>
              <a:t>sont</a:t>
            </a:r>
            <a:r>
              <a:rPr lang="en-GB" dirty="0"/>
              <a:t> </a:t>
            </a:r>
            <a:r>
              <a:rPr lang="en-GB" dirty="0" err="1"/>
              <a:t>accessibles</a:t>
            </a:r>
            <a:r>
              <a:rPr lang="en-GB" dirty="0"/>
              <a:t> sur le site internet du Collège.</a:t>
            </a:r>
          </a:p>
        </p:txBody>
      </p:sp>
    </p:spTree>
    <p:extLst>
      <p:ext uri="{BB962C8B-B14F-4D97-AF65-F5344CB8AC3E}">
        <p14:creationId xmlns:p14="http://schemas.microsoft.com/office/powerpoint/2010/main" val="10126909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C7AAF1C-9A83-1D41-8591-FD7F0CB15722}"/>
              </a:ext>
            </a:extLst>
          </p:cNvPr>
          <p:cNvSpPr txBox="1"/>
          <p:nvPr/>
        </p:nvSpPr>
        <p:spPr>
          <a:xfrm>
            <a:off x="119336" y="260648"/>
            <a:ext cx="11953328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600" b="1" i="0" u="none" strike="noStrike" cap="all" dirty="0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DEVENIR MEMBRE FORMATEUR est une autre </a:t>
            </a:r>
            <a:r>
              <a:rPr lang="fr-FR" sz="1600" b="1" i="0" u="none" strike="noStrike" cap="all" dirty="0" err="1">
                <a:solidFill>
                  <a:srgbClr val="0D4B81"/>
                </a:solidFill>
                <a:effectLst/>
                <a:latin typeface="Open Sans" panose="020F0502020204030204" pitchFamily="34" charset="0"/>
              </a:rPr>
              <a:t>Procedure</a:t>
            </a:r>
            <a:endParaRPr lang="fr-FR" sz="1600" b="1" i="0" u="none" strike="noStrike" cap="all" dirty="0">
              <a:solidFill>
                <a:srgbClr val="0D4B81"/>
              </a:solidFill>
              <a:effectLst/>
              <a:latin typeface="Open Sans" panose="020F0502020204030204" pitchFamily="34" charset="0"/>
            </a:endParaRPr>
          </a:p>
          <a:p>
            <a:r>
              <a:rPr lang="fr-FR" sz="1600" dirty="0">
                <a:effectLst/>
              </a:rPr>
              <a:t>La qualité de </a:t>
            </a:r>
            <a:r>
              <a:rPr lang="fr-FR" sz="1600" i="1" dirty="0">
                <a:effectLst/>
              </a:rPr>
              <a:t>membre formateur</a:t>
            </a:r>
            <a:r>
              <a:rPr lang="fr-FR" sz="1600" dirty="0">
                <a:effectLst/>
              </a:rPr>
              <a:t> </a:t>
            </a:r>
            <a:r>
              <a:rPr lang="fr-FR" sz="1600" i="1" dirty="0">
                <a:effectLst/>
              </a:rPr>
              <a:t>du collège</a:t>
            </a:r>
            <a:r>
              <a:rPr lang="fr-FR" sz="1600" dirty="0">
                <a:effectLst/>
              </a:rPr>
              <a:t> est obtenue à la demande du candidat, après avis d’une commission et du Président du Collège suivant des critères établis par le Bureau:</a:t>
            </a:r>
          </a:p>
          <a:p>
            <a:r>
              <a:rPr lang="fr-FR" sz="1600" b="1" dirty="0">
                <a:effectLst/>
              </a:rPr>
              <a:t>1/</a:t>
            </a:r>
            <a:r>
              <a:rPr lang="fr-FR" sz="1600" dirty="0">
                <a:effectLst/>
              </a:rPr>
              <a:t> être membre titulaire du Collège depuis plus de 1 an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à jour de vos cotisations.</a:t>
            </a:r>
          </a:p>
          <a:p>
            <a:r>
              <a:rPr lang="fr-FR" sz="1600" b="1" dirty="0">
                <a:effectLst/>
              </a:rPr>
              <a:t>2/</a:t>
            </a:r>
            <a:r>
              <a:rPr lang="fr-FR" sz="1600" dirty="0">
                <a:effectLst/>
              </a:rPr>
              <a:t>  Etre membre  de l’Académie d’Orthopédie et de Traumatologie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Membre du CNP-SOFCOT (junior ou titulaire), </a:t>
            </a:r>
            <a:r>
              <a:rPr lang="fr-FR" sz="1600" b="1" u="sng" dirty="0">
                <a:effectLst/>
              </a:rPr>
              <a:t>ET</a:t>
            </a:r>
            <a:r>
              <a:rPr lang="fr-FR" sz="1600" dirty="0">
                <a:effectLst/>
              </a:rPr>
              <a:t> membre d’une Société Associée ou Partenaire de la SOFCOT.</a:t>
            </a:r>
          </a:p>
          <a:p>
            <a:r>
              <a:rPr lang="fr-FR" sz="1600" b="1" dirty="0">
                <a:effectLst/>
              </a:rPr>
              <a:t>3/</a:t>
            </a:r>
            <a:r>
              <a:rPr lang="fr-FR" sz="1600" dirty="0">
                <a:effectLst/>
              </a:rPr>
              <a:t> Joindre une copie de l’avis favorable de votre coordonnateur local DES (coordonnateur de la subdivision dont vous dépendez).</a:t>
            </a:r>
          </a:p>
          <a:p>
            <a:r>
              <a:rPr lang="fr-FR" sz="1600" b="1" dirty="0">
                <a:effectLst/>
              </a:rPr>
              <a:t>4/</a:t>
            </a:r>
            <a:r>
              <a:rPr lang="fr-FR" sz="1600" dirty="0">
                <a:effectLst/>
              </a:rPr>
              <a:t> avoir démontré des activités pédagogiques et de recherche dans le domaine de la spécialité :</a:t>
            </a:r>
          </a:p>
          <a:p>
            <a:r>
              <a:rPr lang="fr-FR" sz="1600" b="1" dirty="0">
                <a:effectLst/>
              </a:rPr>
              <a:t>4.1.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Soit au titre d’ancien chef de clinique des Universités-assistant des hôpitaux ou Assistant spécialiste de CHU </a:t>
            </a:r>
            <a:r>
              <a:rPr lang="fr-FR" sz="1600" u="sng" dirty="0">
                <a:effectLst/>
              </a:rPr>
              <a:t>si le candidat a quitté ces fonctions il y a moins de 5 ans.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- Soit en pouvant attester de travaux tels que décrits ci-dessous au cours des 5 dernières années </a:t>
            </a:r>
            <a:r>
              <a:rPr lang="fr-FR" sz="1600" u="sng" dirty="0">
                <a:effectLst/>
              </a:rPr>
              <a:t>si le candidat a quitté ces fonctions depuis 5 ans ou plus.</a:t>
            </a:r>
            <a:endParaRPr lang="fr-FR" sz="1600" dirty="0">
              <a:effectLst/>
            </a:endParaRPr>
          </a:p>
          <a:p>
            <a:r>
              <a:rPr lang="fr-FR" sz="1600" b="1" dirty="0">
                <a:effectLst/>
              </a:rPr>
              <a:t>4.2.</a:t>
            </a:r>
            <a:r>
              <a:rPr lang="fr-FR" sz="1600" dirty="0">
                <a:effectLst/>
              </a:rPr>
              <a:t> Activités pédagogiques et de recherche pouvant être reconnues :</a:t>
            </a:r>
          </a:p>
          <a:p>
            <a:r>
              <a:rPr lang="fr-FR" sz="1600" dirty="0">
                <a:effectLst/>
              </a:rPr>
              <a:t>- une participation régulière à au moins un enseignement de DESC, DU ou  DIU  de la spécialité (formations universitaires de 3</a:t>
            </a:r>
            <a:r>
              <a:rPr lang="fr-FR" sz="1600" baseline="30000" dirty="0">
                <a:effectLst/>
              </a:rPr>
              <a:t>ème</a:t>
            </a:r>
            <a:r>
              <a:rPr lang="fr-FR" sz="1600" dirty="0">
                <a:effectLst/>
              </a:rPr>
              <a:t> cycle). Il est nécessaire de préciser le volume horaire, les dates et lieux de ces enseignements.</a:t>
            </a:r>
          </a:p>
          <a:p>
            <a:r>
              <a:rPr lang="fr-FR" sz="1600" b="1" u="sng" dirty="0">
                <a:effectLst/>
              </a:rPr>
              <a:t>ET</a:t>
            </a:r>
            <a:endParaRPr lang="fr-FR" sz="1600" dirty="0">
              <a:effectLst/>
            </a:endParaRPr>
          </a:p>
          <a:p>
            <a:r>
              <a:rPr lang="fr-FR" sz="1600" dirty="0">
                <a:effectLst/>
              </a:rPr>
              <a:t>- un article référencé medline en 1er ou 2ème auteur, avant-dernier ou dernier auteur</a:t>
            </a:r>
            <a:r>
              <a:rPr lang="fr-FR" sz="1600" b="1" dirty="0">
                <a:effectLst/>
              </a:rPr>
              <a:t> </a:t>
            </a:r>
            <a:r>
              <a:rPr lang="fr-FR" sz="1600" b="1" u="sng" dirty="0">
                <a:effectLst/>
              </a:rPr>
              <a:t>OU</a:t>
            </a:r>
            <a:r>
              <a:rPr lang="fr-FR" sz="1600" b="1" dirty="0">
                <a:effectLst/>
              </a:rPr>
              <a:t> </a:t>
            </a:r>
            <a:r>
              <a:rPr lang="fr-FR" sz="1600" dirty="0">
                <a:effectLst/>
              </a:rPr>
              <a:t>une participation en tant que membre à un symposium de la SOFCOT ou d’une Société Associée ou Partenaire </a:t>
            </a:r>
            <a:r>
              <a:rPr lang="fr-FR" sz="1600" b="1" u="sng" dirty="0">
                <a:effectLst/>
              </a:rPr>
              <a:t>OU</a:t>
            </a:r>
            <a:r>
              <a:rPr lang="fr-FR" sz="1600" dirty="0">
                <a:effectLst/>
              </a:rPr>
              <a:t> au moins une communication orale en premier à la SOFCOT ou à une Société Associée ou Partenaire.</a:t>
            </a:r>
          </a:p>
          <a:p>
            <a:r>
              <a:rPr lang="fr-FR" sz="1600" dirty="0">
                <a:effectLst/>
              </a:rPr>
              <a:t>Le titre de </a:t>
            </a:r>
            <a:r>
              <a:rPr lang="fr-FR" sz="1600" i="1" dirty="0">
                <a:effectLst/>
              </a:rPr>
              <a:t>membre formateur du Collège</a:t>
            </a:r>
            <a:r>
              <a:rPr lang="fr-FR" sz="1600" dirty="0">
                <a:effectLst/>
              </a:rPr>
              <a:t> est accordé pour 5 ans et nécessite une requalification sur demande, adressée par l’intéressé au Bureau, selon les mêmes critères.</a:t>
            </a:r>
            <a:br>
              <a:rPr lang="fr-FR" sz="1600" dirty="0">
                <a:effectLst/>
              </a:rPr>
            </a:br>
            <a:r>
              <a:rPr lang="fr-FR" sz="1600" dirty="0">
                <a:effectLst/>
              </a:rPr>
              <a:t>Cette demande devra recevoir l’avis favorable du coordonnateur local correspondant au lieu d’exercice.</a:t>
            </a:r>
          </a:p>
          <a:p>
            <a:r>
              <a:rPr lang="fr-FR" sz="1600" b="1" dirty="0">
                <a:effectLst/>
              </a:rPr>
              <a:t>Votre dossier doit parvenir au secrétariat du Collège: </a:t>
            </a:r>
            <a:r>
              <a:rPr lang="fr-FR" sz="1600" b="1" u="sng" dirty="0" err="1">
                <a:effectLst/>
              </a:rPr>
              <a:t>college@sofcot.fr</a:t>
            </a:r>
            <a:endParaRPr lang="fr-FR" sz="16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734600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habits, homme, personne, intérieur&#10;&#10;Description générée automatiquement">
            <a:extLst>
              <a:ext uri="{FF2B5EF4-FFF2-40B4-BE49-F238E27FC236}">
                <a16:creationId xmlns:a16="http://schemas.microsoft.com/office/drawing/2014/main" id="{62A5217C-A6C0-6BDB-AAA1-416A275862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68" b="40153"/>
          <a:stretch/>
        </p:blipFill>
        <p:spPr>
          <a:xfrm>
            <a:off x="0" y="1573698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44B640D-0F6C-82AD-43D9-990BE2B11859}"/>
              </a:ext>
            </a:extLst>
          </p:cNvPr>
          <p:cNvSpPr txBox="1"/>
          <p:nvPr/>
        </p:nvSpPr>
        <p:spPr>
          <a:xfrm>
            <a:off x="1230848" y="4742406"/>
            <a:ext cx="973028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Dr V. </a:t>
            </a:r>
            <a:r>
              <a:rPr lang="en-US" dirty="0" err="1"/>
              <a:t>Beauthier</a:t>
            </a:r>
            <a:r>
              <a:rPr lang="en-US" dirty="0"/>
              <a:t>,  </a:t>
            </a:r>
            <a:r>
              <a:rPr lang="en-US" dirty="0" err="1"/>
              <a:t>Pr</a:t>
            </a:r>
            <a:r>
              <a:rPr lang="en-US" dirty="0"/>
              <a:t> A. Cambon Binder, </a:t>
            </a:r>
            <a:r>
              <a:rPr lang="en-US" dirty="0" err="1"/>
              <a:t>Pr</a:t>
            </a:r>
            <a:r>
              <a:rPr lang="en-US" dirty="0"/>
              <a:t> F. Dubrana (</a:t>
            </a:r>
            <a:r>
              <a:rPr lang="en-US" dirty="0" err="1"/>
              <a:t>Président</a:t>
            </a:r>
            <a:r>
              <a:rPr lang="en-US" dirty="0"/>
              <a:t>)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Pr</a:t>
            </a:r>
            <a:r>
              <a:rPr lang="en-US" dirty="0"/>
              <a:t> J. Sales de Gauzy, Dr PO. Pinelli, </a:t>
            </a:r>
            <a:r>
              <a:rPr lang="en-US" dirty="0" err="1"/>
              <a:t>Pr</a:t>
            </a:r>
            <a:r>
              <a:rPr lang="en-US" dirty="0"/>
              <a:t> T. </a:t>
            </a:r>
            <a:r>
              <a:rPr lang="en-US" dirty="0" err="1"/>
              <a:t>Vandeuvre</a:t>
            </a:r>
            <a:endParaRPr lang="en-US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410DE026-0CA8-986B-EC47-790D52A456BB}"/>
              </a:ext>
            </a:extLst>
          </p:cNvPr>
          <p:cNvSpPr txBox="1">
            <a:spLocks/>
          </p:cNvSpPr>
          <p:nvPr/>
        </p:nvSpPr>
        <p:spPr>
          <a:xfrm>
            <a:off x="3503712" y="230832"/>
            <a:ext cx="5609437" cy="1143000"/>
          </a:xfrm>
          <a:prstGeom prst="rect">
            <a:avLst/>
          </a:prstGeom>
          <a:solidFill>
            <a:srgbClr val="B9CDE5"/>
          </a:solidFill>
          <a:ln>
            <a:solidFill>
              <a:srgbClr val="4F81BD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Examen du Collège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992221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2" y="230832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 dirty="0"/>
              <a:t>Examen du Collège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8B97647-F162-331F-F2D7-01D01BAEFF95}"/>
              </a:ext>
            </a:extLst>
          </p:cNvPr>
          <p:cNvSpPr txBox="1"/>
          <p:nvPr/>
        </p:nvSpPr>
        <p:spPr>
          <a:xfrm>
            <a:off x="801666" y="2154477"/>
            <a:ext cx="10109361" cy="4595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/>
          <a:p>
            <a:r>
              <a:rPr lang="fr-FR" sz="17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Nombre de candidat  :  47</a:t>
            </a:r>
          </a:p>
          <a:p>
            <a:r>
              <a:rPr lang="fr-FR" sz="51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685800" indent="-685800">
              <a:buFont typeface="Wingdings" pitchFamily="2" charset="2"/>
              <a:buChar char="Ø"/>
            </a:pPr>
            <a:r>
              <a:rPr lang="fr-FR" sz="1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Reçu   sur dossiers  : 44</a:t>
            </a:r>
            <a:endParaRPr lang="fr-FR" sz="12800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685800" indent="-685800">
              <a:buFont typeface="Wingdings" pitchFamily="2" charset="2"/>
              <a:buChar char="Ø"/>
            </a:pPr>
            <a:r>
              <a:rPr lang="fr-FR" sz="1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Reçu à l’oral : 3</a:t>
            </a:r>
          </a:p>
          <a:p>
            <a:r>
              <a:rPr lang="fr-FR" sz="17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fr-FR" sz="176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 Médailles du collège : 7  (dossiers, 35 ans) </a:t>
            </a:r>
          </a:p>
          <a:p>
            <a:endParaRPr lang="fr-FR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1143000" indent="-1143000">
              <a:buFont typeface="Wingdings" pitchFamily="2" charset="2"/>
              <a:buChar char="Ø"/>
            </a:pPr>
            <a:r>
              <a:rPr lang="fr-FR" sz="12800" kern="100" dirty="0">
                <a:ea typeface="Aptos" panose="020B0004020202020204" pitchFamily="34" charset="0"/>
                <a:cs typeface="Times New Roman" panose="02020603050405020304" pitchFamily="18" charset="0"/>
              </a:rPr>
              <a:t>Conc</a:t>
            </a:r>
            <a:r>
              <a:rPr lang="fr-FR" sz="12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ourus à l’oral 4   </a:t>
            </a:r>
          </a:p>
          <a:p>
            <a:endParaRPr lang="fr-FR" sz="9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98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fr-FR" sz="9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fr-F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indent="-228600" algn="ctr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8A20B03-FF82-9427-7C4B-1A0085D89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65" y="446731"/>
            <a:ext cx="1031339" cy="103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27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03713" y="2492896"/>
            <a:ext cx="5609437" cy="1143000"/>
          </a:xfrm>
          <a:solidFill>
            <a:srgbClr val="B9CDE5"/>
          </a:solidFill>
          <a:ln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fr-FR"/>
              <a:t>Remises des diplômes</a:t>
            </a:r>
          </a:p>
        </p:txBody>
      </p:sp>
    </p:spTree>
    <p:extLst>
      <p:ext uri="{BB962C8B-B14F-4D97-AF65-F5344CB8AC3E}">
        <p14:creationId xmlns:p14="http://schemas.microsoft.com/office/powerpoint/2010/main" val="37360951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9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Diapositive 1 - &amp;quot;Titre de la présentation&amp;quot;&quot;/&gt;&lt;property id=&quot;20307&quot; value=&quot;256&quot;/&gt;&lt;/object&gt;&lt;object type=&quot;3&quot; unique_id=&quot;10005&quot;&gt;&lt;property id=&quot;20148&quot; value=&quot;5&quot;/&gt;&lt;property id=&quot;20300&quot; value=&quot;Diapositive 2&quot;/&gt;&lt;property id=&quot;20307&quot; value=&quot;257&quot;/&gt;&lt;/object&gt;&lt;object type=&quot;3&quot; unique_id=&quot;10355&quot;&gt;&lt;property id=&quot;20148&quot; value=&quot;5&quot;/&gt;&lt;property id=&quot;20300&quot; value=&quot;Diapositive 3 - &amp;quot;Mentions légales&amp;quot;&quot;/&gt;&lt;property id=&quot;20307&quot; value=&quot;25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18B9C84E82B847A91133C0AEFAC39B" ma:contentTypeVersion="15" ma:contentTypeDescription="Crée un document." ma:contentTypeScope="" ma:versionID="b0a6fab35527e4e3807134031ce61aa3">
  <xsd:schema xmlns:xsd="http://www.w3.org/2001/XMLSchema" xmlns:xs="http://www.w3.org/2001/XMLSchema" xmlns:p="http://schemas.microsoft.com/office/2006/metadata/properties" xmlns:ns2="bca1f87f-bc22-4545-869b-e0539d5a2248" xmlns:ns3="8eda6cd6-6637-442e-8db3-884c8c05e256" targetNamespace="http://schemas.microsoft.com/office/2006/metadata/properties" ma:root="true" ma:fieldsID="a640d034a7249afc783db7b967a654f5" ns2:_="" ns3:_="">
    <xsd:import namespace="bca1f87f-bc22-4545-869b-e0539d5a2248"/>
    <xsd:import namespace="8eda6cd6-6637-442e-8db3-884c8c05e25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2:SharedWithUsers" minOccurs="0"/>
                <xsd:element ref="ns2:SharedWithDetails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a1f87f-bc22-4545-869b-e0539d5a224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dexed="true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7" nillable="true" ma:displayName="Taxonomy Catch All Column" ma:hidden="true" ma:list="{26de4d94-e4a1-487f-b5c2-fadd8f246c89}" ma:internalName="TaxCatchAll" ma:showField="CatchAllData" ma:web="bca1f87f-bc22-4545-869b-e0539d5a22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da6cd6-6637-442e-8db3-884c8c05e2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alises d’images" ma:readOnly="false" ma:fieldId="{5cf76f15-5ced-4ddc-b409-7134ff3c332f}" ma:taxonomyMulti="true" ma:sspId="f26eb594-cd8d-45f9-93e6-cb997b3ccc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ca1f87f-bc22-4545-869b-e0539d5a2248">DXC54PK4JAQA-114584164-157920</_dlc_DocId>
    <_dlc_DocIdUrl xmlns="bca1f87f-bc22-4545-869b-e0539d5a2248">
      <Url>https://sofcot.sharepoint.com/sites/FICHIERS/_layouts/15/DocIdRedir.aspx?ID=DXC54PK4JAQA-114584164-157920</Url>
      <Description>DXC54PK4JAQA-114584164-157920</Description>
    </_dlc_DocIdUrl>
    <lcf76f155ced4ddcb4097134ff3c332f xmlns="8eda6cd6-6637-442e-8db3-884c8c05e256">
      <Terms xmlns="http://schemas.microsoft.com/office/infopath/2007/PartnerControls"/>
    </lcf76f155ced4ddcb4097134ff3c332f>
    <TaxCatchAll xmlns="bca1f87f-bc22-4545-869b-e0539d5a2248" xsi:nil="true"/>
  </documentManagement>
</p:properties>
</file>

<file path=customXml/itemProps1.xml><?xml version="1.0" encoding="utf-8"?>
<ds:datastoreItem xmlns:ds="http://schemas.openxmlformats.org/officeDocument/2006/customXml" ds:itemID="{8EBC30E8-9AB5-45A0-BF8E-4353E602ABDA}"/>
</file>

<file path=customXml/itemProps2.xml><?xml version="1.0" encoding="utf-8"?>
<ds:datastoreItem xmlns:ds="http://schemas.openxmlformats.org/officeDocument/2006/customXml" ds:itemID="{E3B1C6FD-15CE-4724-87AE-AC9530886787}"/>
</file>

<file path=customXml/itemProps3.xml><?xml version="1.0" encoding="utf-8"?>
<ds:datastoreItem xmlns:ds="http://schemas.openxmlformats.org/officeDocument/2006/customXml" ds:itemID="{6DA77F8F-2564-4B22-BF32-D7AB039CC374}"/>
</file>

<file path=customXml/itemProps4.xml><?xml version="1.0" encoding="utf-8"?>
<ds:datastoreItem xmlns:ds="http://schemas.openxmlformats.org/officeDocument/2006/customXml" ds:itemID="{14667DB8-F0CF-4828-8DFD-357CF8F40261}"/>
</file>

<file path=docProps/app.xml><?xml version="1.0" encoding="utf-8"?>
<Properties xmlns="http://schemas.openxmlformats.org/officeDocument/2006/extended-properties" xmlns:vt="http://schemas.openxmlformats.org/officeDocument/2006/docPropsVTypes">
  <TotalTime>11535</TotalTime>
  <Words>4318</Words>
  <Application>Microsoft Macintosh PowerPoint</Application>
  <PresentationFormat>Grand écran</PresentationFormat>
  <Paragraphs>767</Paragraphs>
  <Slides>101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101</vt:i4>
      </vt:variant>
    </vt:vector>
  </HeadingPairs>
  <TitlesOfParts>
    <vt:vector size="112" baseType="lpstr">
      <vt:lpstr>Apple Chancery</vt:lpstr>
      <vt:lpstr>Aptos</vt:lpstr>
      <vt:lpstr>Arial</vt:lpstr>
      <vt:lpstr>ArialMT</vt:lpstr>
      <vt:lpstr>Avenir Next</vt:lpstr>
      <vt:lpstr>Calibri</vt:lpstr>
      <vt:lpstr>Open Sans</vt:lpstr>
      <vt:lpstr>OpenSans</vt:lpstr>
      <vt:lpstr>Produkt Regular</vt:lpstr>
      <vt:lpstr>Wingdings</vt:lpstr>
      <vt:lpstr>Thème Office</vt:lpstr>
      <vt:lpstr>AG du CFCOT  13 novembre 2024</vt:lpstr>
      <vt:lpstr>Ordre du jour</vt:lpstr>
      <vt:lpstr>Ordre du jour</vt:lpstr>
      <vt:lpstr>Présentation PowerPoint</vt:lpstr>
      <vt:lpstr>Présentation PowerPoint</vt:lpstr>
      <vt:lpstr>Présentation PowerPoint</vt:lpstr>
      <vt:lpstr>Bureaux et séminaires</vt:lpstr>
      <vt:lpstr>Bureau</vt:lpstr>
      <vt:lpstr>Bureau</vt:lpstr>
      <vt:lpstr>Séminaires</vt:lpstr>
      <vt:lpstr>Réforme du 3ème cycle</vt:lpstr>
      <vt:lpstr>Nombres de postes internes 2024</vt:lpstr>
      <vt:lpstr>Nombres de postes internes 2024</vt:lpstr>
      <vt:lpstr>Conférence des Doyens</vt:lpstr>
      <vt:lpstr>Nombres de postes internes 2024</vt:lpstr>
      <vt:lpstr>Contrat de formation</vt:lpstr>
      <vt:lpstr>Contrat de Formation Personnelle Professionnalisante</vt:lpstr>
      <vt:lpstr>Présentation PowerPoint</vt:lpstr>
      <vt:lpstr>Évaluation des connaissances  Phase d’Approfondissement Interim Exam EBOT : résultats 2024 </vt:lpstr>
      <vt:lpstr>Contrôles des connaissances R3C Orientation européenne</vt:lpstr>
      <vt:lpstr>Interim Exam Test EBOT</vt:lpstr>
      <vt:lpstr>Présentation PowerPoint</vt:lpstr>
      <vt:lpstr>Interim Exam Test  Toutes promotions</vt:lpstr>
      <vt:lpstr>Phase Socle : Promotion 2023</vt:lpstr>
      <vt:lpstr>Examen Final DES Dr Juniors 2</vt:lpstr>
      <vt:lpstr>Contrôles des connaissances R3C Orientation européenne</vt:lpstr>
      <vt:lpstr>Grille nationale DES</vt:lpstr>
      <vt:lpstr>Réforme du 2ème cycle</vt:lpstr>
      <vt:lpstr>BILAN Réforme du 2ème cycle</vt:lpstr>
      <vt:lpstr>AG de la CNCEM mars et novembre 2024</vt:lpstr>
      <vt:lpstr>Présentation PowerPoint</vt:lpstr>
      <vt:lpstr>Présentation PowerPoint</vt:lpstr>
      <vt:lpstr>Présentation PowerPoint</vt:lpstr>
      <vt:lpstr>EDN 2023-2024 : RANG A = VALIDANT</vt:lpstr>
      <vt:lpstr>Présentation PowerPoint</vt:lpstr>
      <vt:lpstr>Questions rang B / groupe de spécialité</vt:lpstr>
      <vt:lpstr>Présentation PowerPoint</vt:lpstr>
      <vt:lpstr>Présentation PowerPoint</vt:lpstr>
      <vt:lpstr>Présentation PowerPoint</vt:lpstr>
      <vt:lpstr>Présentation PowerPoint</vt:lpstr>
      <vt:lpstr>FICHES LISA : https://livret.uness.fr/lisa/2024/Accueil</vt:lpstr>
      <vt:lpstr>Présentation PowerPoint</vt:lpstr>
      <vt:lpstr>FICHES LISA : ET LE RESTE de la chirurgie orthopédique ? </vt:lpstr>
      <vt:lpstr>FICHES LISA : ET LE RESTE de la chirurgie orthopédique ? </vt:lpstr>
      <vt:lpstr>FICHES LISA : INFECTIONS DES PARTIES MOLLES</vt:lpstr>
      <vt:lpstr>FICHES LISA : ENTORSE DE CHEVILLE ?</vt:lpstr>
      <vt:lpstr>Présentation PowerPoint</vt:lpstr>
      <vt:lpstr>FICHES LISA : items insolites</vt:lpstr>
      <vt:lpstr>FICHES LiSA : CONCLUSION</vt:lpstr>
      <vt:lpstr>Présentation PowerPoint</vt:lpstr>
      <vt:lpstr>Présentation PowerPoint</vt:lpstr>
      <vt:lpstr>Présentation PowerPoint</vt:lpstr>
      <vt:lpstr>ECOS : GUIDE DE CREATION</vt:lpstr>
      <vt:lpstr>ECOS : les situations de départ (SDD) </vt:lpstr>
      <vt:lpstr>Présentation PowerPoint</vt:lpstr>
      <vt:lpstr>Présentation PowerPoint</vt:lpstr>
      <vt:lpstr>Examen du DES</vt:lpstr>
      <vt:lpstr>Phase préparatoire THEIA</vt:lpstr>
      <vt:lpstr> Examen</vt:lpstr>
      <vt:lpstr>Examen</vt:lpstr>
      <vt:lpstr>Remarques</vt:lpstr>
      <vt:lpstr>Remarques</vt:lpstr>
      <vt:lpstr>Pour 2025</vt:lpstr>
      <vt:lpstr>Pour 2025</vt:lpstr>
      <vt:lpstr>Au vu de cette radiographie de hanche gauche chez un patient âgé de 69 ans asymptomatique, quelle est la meilleure proposition?  </vt:lpstr>
      <vt:lpstr>Pour 2025</vt:lpstr>
      <vt:lpstr>Cours simulation fixateur externe</vt:lpstr>
      <vt:lpstr>Cours simulation fixateur externe</vt:lpstr>
      <vt:lpstr>Présentation PowerPoint</vt:lpstr>
      <vt:lpstr>Présentation PowerPoint</vt:lpstr>
      <vt:lpstr>Cours AO 2024 et 2025</vt:lpstr>
      <vt:lpstr>Cours AO 2024</vt:lpstr>
      <vt:lpstr>Cours AO 2025</vt:lpstr>
      <vt:lpstr>CJO</vt:lpstr>
      <vt:lpstr>Bureau 2024</vt:lpstr>
      <vt:lpstr>Fusion statuts CJO – Membre junior SOFCOT</vt:lpstr>
      <vt:lpstr>2 Masterclass CJO</vt:lpstr>
      <vt:lpstr>7eme FORTE Summer School</vt:lpstr>
      <vt:lpstr>SOFCOT 2024</vt:lpstr>
      <vt:lpstr>SOFCOT 2024</vt:lpstr>
      <vt:lpstr>SOFCOT 2024</vt:lpstr>
      <vt:lpstr>SOFCOT 2024</vt:lpstr>
      <vt:lpstr>Bourse Voyage CJO - Zimmet</vt:lpstr>
      <vt:lpstr>Application CJO 2024</vt:lpstr>
      <vt:lpstr>Application CJO 2024 - Projet Portfolio</vt:lpstr>
      <vt:lpstr>Projet : Livre / Fiches en Traumatologie</vt:lpstr>
      <vt:lpstr>Nouveau bureau 2025</vt:lpstr>
      <vt:lpstr>Présentation PowerPoint</vt:lpstr>
      <vt:lpstr>Bilan comptable du 30/09/ 2023 au 30 septembre 2024 : + 392 KE</vt:lpstr>
      <vt:lpstr>Présentation PowerPoint</vt:lpstr>
      <vt:lpstr>Présentation PowerPoint</vt:lpstr>
      <vt:lpstr>Présentation PowerPoint</vt:lpstr>
      <vt:lpstr>Présentation PowerPoint</vt:lpstr>
      <vt:lpstr>Examen du Collège</vt:lpstr>
      <vt:lpstr>Présentation PowerPoint</vt:lpstr>
      <vt:lpstr>Présentation PowerPoint</vt:lpstr>
      <vt:lpstr>Présentation PowerPoint</vt:lpstr>
      <vt:lpstr>Examen du Collège</vt:lpstr>
      <vt:lpstr>Remises des diplômes</vt:lpstr>
      <vt:lpstr>Or (800€) :  Marie Castoldi Argent (700€) : Hugo Barret Bronze (600€) : Henri Favreau</vt:lpstr>
      <vt:lpstr>Questions diverses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 de la présentation</dc:title>
  <dc:subject/>
  <dc:creator>Isabelle</dc:creator>
  <cp:keywords/>
  <dc:description/>
  <cp:lastModifiedBy>Microsoft Office User</cp:lastModifiedBy>
  <cp:revision>602</cp:revision>
  <cp:lastPrinted>2018-11-07T20:33:20Z</cp:lastPrinted>
  <dcterms:created xsi:type="dcterms:W3CDTF">2013-12-06T08:34:41Z</dcterms:created>
  <dcterms:modified xsi:type="dcterms:W3CDTF">2024-11-14T10:00:25Z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0x0101005018B9C84E82B847A91133C0AEFAC39B</vt:lpwstr>
  </property>
  <property fmtid="{D5CDD505-2E9C-101B-9397-08002B2CF9AE}" pid="3" name="_dlc_DocIdItemGuid">
    <vt:lpwstr>be869a01-b03b-4309-a01b-3454928f25e6</vt:lpwstr>
  </property>
</Properties>
</file>