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329238" cy="7561263"/>
  <p:notesSz cx="6858000" cy="9144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8200"/>
    <a:srgbClr val="A7A8AA"/>
    <a:srgbClr val="007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FB90A4-7D67-4BA5-9053-74C667B27D1A}" v="8" dt="2025-04-02T08:22:39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180" autoAdjust="0"/>
    <p:restoredTop sz="94660"/>
  </p:normalViewPr>
  <p:slideViewPr>
    <p:cSldViewPr showGuides="1">
      <p:cViewPr>
        <p:scale>
          <a:sx n="140" d="100"/>
          <a:sy n="140" d="100"/>
        </p:scale>
        <p:origin x="2436" y="-978"/>
      </p:cViewPr>
      <p:guideLst>
        <p:guide orient="horz" pos="2381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er, Pascal (ELS-PAR)" userId="6dbfe562-94e3-4ddb-a3e9-c8e914e5dbab" providerId="ADAL" clId="{DB884BD9-8376-4014-BFA8-D6D0A47A61A8}"/>
    <pc:docChg chg="undo custSel modSld">
      <pc:chgData name="Leger, Pascal (ELS-PAR)" userId="6dbfe562-94e3-4ddb-a3e9-c8e914e5dbab" providerId="ADAL" clId="{DB884BD9-8376-4014-BFA8-D6D0A47A61A8}" dt="2024-06-04T12:39:19.691" v="45" actId="1076"/>
      <pc:docMkLst>
        <pc:docMk/>
      </pc:docMkLst>
      <pc:sldChg chg="addSp delSp modSp mod">
        <pc:chgData name="Leger, Pascal (ELS-PAR)" userId="6dbfe562-94e3-4ddb-a3e9-c8e914e5dbab" providerId="ADAL" clId="{DB884BD9-8376-4014-BFA8-D6D0A47A61A8}" dt="2024-06-04T12:39:19.691" v="45" actId="1076"/>
        <pc:sldMkLst>
          <pc:docMk/>
          <pc:sldMk cId="2467940751" sldId="257"/>
        </pc:sldMkLst>
      </pc:sldChg>
    </pc:docChg>
  </pc:docChgLst>
  <pc:docChgLst>
    <pc:chgData name="Leger, Pascal (ELS-PAR)" userId="6dbfe562-94e3-4ddb-a3e9-c8e914e5dbab" providerId="ADAL" clId="{8BFF68C6-E3ED-4449-9D97-DD2A434826EA}"/>
    <pc:docChg chg="modSld">
      <pc:chgData name="Leger, Pascal (ELS-PAR)" userId="6dbfe562-94e3-4ddb-a3e9-c8e914e5dbab" providerId="ADAL" clId="{8BFF68C6-E3ED-4449-9D97-DD2A434826EA}" dt="2024-06-04T12:51:39.005" v="7" actId="20577"/>
      <pc:docMkLst>
        <pc:docMk/>
      </pc:docMkLst>
      <pc:sldChg chg="modSp mod">
        <pc:chgData name="Leger, Pascal (ELS-PAR)" userId="6dbfe562-94e3-4ddb-a3e9-c8e914e5dbab" providerId="ADAL" clId="{8BFF68C6-E3ED-4449-9D97-DD2A434826EA}" dt="2024-06-04T12:51:39.005" v="7" actId="20577"/>
        <pc:sldMkLst>
          <pc:docMk/>
          <pc:sldMk cId="2467940751" sldId="257"/>
        </pc:sldMkLst>
      </pc:sldChg>
    </pc:docChg>
  </pc:docChgLst>
  <pc:docChgLst>
    <pc:chgData name="TOURE, Niandou (ELS-PAR)" userId="ebc6ccba-d9a7-456a-870b-b25d4b00db20" providerId="ADAL" clId="{A6FB90A4-7D67-4BA5-9053-74C667B27D1A}"/>
    <pc:docChg chg="undo custSel modSld">
      <pc:chgData name="TOURE, Niandou (ELS-PAR)" userId="ebc6ccba-d9a7-456a-870b-b25d4b00db20" providerId="ADAL" clId="{A6FB90A4-7D67-4BA5-9053-74C667B27D1A}" dt="2025-04-02T08:30:20.410" v="42" actId="20577"/>
      <pc:docMkLst>
        <pc:docMk/>
      </pc:docMkLst>
      <pc:sldChg chg="addSp delSp modSp mod">
        <pc:chgData name="TOURE, Niandou (ELS-PAR)" userId="ebc6ccba-d9a7-456a-870b-b25d4b00db20" providerId="ADAL" clId="{A6FB90A4-7D67-4BA5-9053-74C667B27D1A}" dt="2025-04-02T08:30:20.410" v="42" actId="20577"/>
        <pc:sldMkLst>
          <pc:docMk/>
          <pc:sldMk cId="2467940751" sldId="257"/>
        </pc:sldMkLst>
        <pc:spChg chg="mod">
          <ac:chgData name="TOURE, Niandou (ELS-PAR)" userId="ebc6ccba-d9a7-456a-870b-b25d4b00db20" providerId="ADAL" clId="{A6FB90A4-7D67-4BA5-9053-74C667B27D1A}" dt="2025-04-02T08:17:59.277" v="1" actId="20577"/>
          <ac:spMkLst>
            <pc:docMk/>
            <pc:sldMk cId="2467940751" sldId="257"/>
            <ac:spMk id="27" creationId="{00000000-0000-0000-0000-000000000000}"/>
          </ac:spMkLst>
        </pc:spChg>
        <pc:spChg chg="mod">
          <ac:chgData name="TOURE, Niandou (ELS-PAR)" userId="ebc6ccba-d9a7-456a-870b-b25d4b00db20" providerId="ADAL" clId="{A6FB90A4-7D67-4BA5-9053-74C667B27D1A}" dt="2025-04-02T08:30:20.410" v="42" actId="20577"/>
          <ac:spMkLst>
            <pc:docMk/>
            <pc:sldMk cId="2467940751" sldId="257"/>
            <ac:spMk id="2048" creationId="{00000000-0000-0000-0000-000000000000}"/>
          </ac:spMkLst>
        </pc:spChg>
        <pc:picChg chg="add del mod">
          <ac:chgData name="TOURE, Niandou (ELS-PAR)" userId="ebc6ccba-d9a7-456a-870b-b25d4b00db20" providerId="ADAL" clId="{A6FB90A4-7D67-4BA5-9053-74C667B27D1A}" dt="2025-04-02T08:22:39.508" v="22" actId="14826"/>
          <ac:picMkLst>
            <pc:docMk/>
            <pc:sldMk cId="2467940751" sldId="257"/>
            <ac:picMk id="3" creationId="{FF0AE7C0-2EBD-E8E2-6B19-33F1D6D19C35}"/>
          </ac:picMkLst>
        </pc:picChg>
        <pc:picChg chg="add mod">
          <ac:chgData name="TOURE, Niandou (ELS-PAR)" userId="ebc6ccba-d9a7-456a-870b-b25d4b00db20" providerId="ADAL" clId="{A6FB90A4-7D67-4BA5-9053-74C667B27D1A}" dt="2025-04-02T08:20:38.027" v="12"/>
          <ac:picMkLst>
            <pc:docMk/>
            <pc:sldMk cId="2467940751" sldId="257"/>
            <ac:picMk id="9" creationId="{96850DD0-5DA3-CD87-1DCA-46ABA915D50B}"/>
          </ac:picMkLst>
        </pc:picChg>
        <pc:picChg chg="add mod">
          <ac:chgData name="TOURE, Niandou (ELS-PAR)" userId="ebc6ccba-d9a7-456a-870b-b25d4b00db20" providerId="ADAL" clId="{A6FB90A4-7D67-4BA5-9053-74C667B27D1A}" dt="2025-04-02T08:20:51.275" v="18"/>
          <ac:picMkLst>
            <pc:docMk/>
            <pc:sldMk cId="2467940751" sldId="257"/>
            <ac:picMk id="14" creationId="{E2537F27-1C48-2D70-B117-3E2663653D5F}"/>
          </ac:picMkLst>
        </pc:picChg>
      </pc:sldChg>
    </pc:docChg>
  </pc:docChgLst>
  <pc:docChgLst>
    <pc:chgData name="Leger, Pascal (ELS-PAR)" userId="6dbfe562-94e3-4ddb-a3e9-c8e914e5dbab" providerId="ADAL" clId="{A7EDF809-3B24-4FEF-85C7-779056FCBA6F}"/>
    <pc:docChg chg="custSel modSld">
      <pc:chgData name="Leger, Pascal (ELS-PAR)" userId="6dbfe562-94e3-4ddb-a3e9-c8e914e5dbab" providerId="ADAL" clId="{A7EDF809-3B24-4FEF-85C7-779056FCBA6F}" dt="2023-01-11T15:49:14.069" v="41" actId="20577"/>
      <pc:docMkLst>
        <pc:docMk/>
      </pc:docMkLst>
      <pc:sldChg chg="addSp delSp modSp mod">
        <pc:chgData name="Leger, Pascal (ELS-PAR)" userId="6dbfe562-94e3-4ddb-a3e9-c8e914e5dbab" providerId="ADAL" clId="{A7EDF809-3B24-4FEF-85C7-779056FCBA6F}" dt="2023-01-11T15:49:14.069" v="41" actId="20577"/>
        <pc:sldMkLst>
          <pc:docMk/>
          <pc:sldMk cId="246794075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694" y="2348892"/>
            <a:ext cx="4529853" cy="162077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99387" y="4284716"/>
            <a:ext cx="3730467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0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195693" y="234541"/>
            <a:ext cx="990906" cy="50145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0201" y="234541"/>
            <a:ext cx="2886670" cy="50145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973" y="4858812"/>
            <a:ext cx="4529853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0973" y="3204788"/>
            <a:ext cx="4529853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0202" y="1370480"/>
            <a:ext cx="1938325" cy="387864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247348" y="1370480"/>
            <a:ext cx="1939251" cy="387864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5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07181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07181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8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5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4" y="301051"/>
            <a:ext cx="1753282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3584" y="301053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6464" y="1582267"/>
            <a:ext cx="1753282" cy="5172114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4568" y="5292886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764297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66463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BF6A-783D-423C-8EB4-DBCB765DC77E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20823" y="7008171"/>
            <a:ext cx="1687592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19289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3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0637" y="2491682"/>
            <a:ext cx="241745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50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r>
              <a:rPr lang="fr-FR" sz="950" dirty="0">
                <a:latin typeface="Arial" panose="020B0604020202020204" pitchFamily="34" charset="0"/>
                <a:cs typeface="Arial" panose="020B0604020202020204" pitchFamily="34" charset="0"/>
              </a:rPr>
              <a:t>, je suis déjà enregistré(e) comme membre junior de la SOFCOT et je choisis de profiter </a:t>
            </a:r>
            <a:r>
              <a:rPr lang="fr-FR" sz="950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tarif privilégié qui m’est réservé</a:t>
            </a:r>
            <a:r>
              <a:rPr lang="fr-FR" sz="950" dirty="0">
                <a:latin typeface="Arial" panose="020B0604020202020204" pitchFamily="34" charset="0"/>
                <a:cs typeface="Arial" panose="020B0604020202020204" pitchFamily="34" charset="0"/>
              </a:rPr>
              <a:t> pour m’abonner à la version digitale de la </a:t>
            </a:r>
            <a:r>
              <a:rPr lang="fr-FR" sz="950" b="1" i="1" dirty="0">
                <a:latin typeface="Arial" panose="020B0604020202020204" pitchFamily="34" charset="0"/>
                <a:cs typeface="Arial" panose="020B0604020202020204" pitchFamily="34" charset="0"/>
              </a:rPr>
              <a:t>Revue de Chirurgie Orthopédique et Traumatologique et sa version anglaise OTSR</a:t>
            </a:r>
            <a:r>
              <a:rPr lang="fr-FR" sz="950" dirty="0">
                <a:latin typeface="Arial" panose="020B0604020202020204" pitchFamily="34" charset="0"/>
                <a:cs typeface="Arial" panose="020B0604020202020204" pitchFamily="34" charset="0"/>
              </a:rPr>
              <a:t>* pour :</a:t>
            </a: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Je joins une photocopie de mon statut de membre junior (OBLIGATOIRE)</a:t>
            </a:r>
          </a:p>
        </p:txBody>
      </p:sp>
      <p:sp>
        <p:nvSpPr>
          <p:cNvPr id="2056" name="Rectangle à coins arrondis 2055"/>
          <p:cNvSpPr/>
          <p:nvPr/>
        </p:nvSpPr>
        <p:spPr>
          <a:xfrm>
            <a:off x="2823665" y="2417631"/>
            <a:ext cx="2442952" cy="341110"/>
          </a:xfrm>
          <a:prstGeom prst="round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Je choisis de 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régler comptant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054" name="Rectangle 2053"/>
          <p:cNvSpPr/>
          <p:nvPr/>
        </p:nvSpPr>
        <p:spPr>
          <a:xfrm>
            <a:off x="-25227" y="1908424"/>
            <a:ext cx="5354465" cy="36004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2051" name="Rectangle à coins arrondis 2050"/>
          <p:cNvSpPr/>
          <p:nvPr/>
        </p:nvSpPr>
        <p:spPr>
          <a:xfrm>
            <a:off x="250274" y="3591897"/>
            <a:ext cx="2361974" cy="695933"/>
          </a:xfrm>
          <a:prstGeom prst="roundRect">
            <a:avLst>
              <a:gd name="adj" fmla="val 13382"/>
            </a:avLst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0" name="Rectangle à coins arrondis 2049"/>
          <p:cNvSpPr/>
          <p:nvPr/>
        </p:nvSpPr>
        <p:spPr>
          <a:xfrm>
            <a:off x="76275" y="2412479"/>
            <a:ext cx="2620889" cy="2356750"/>
          </a:xfrm>
          <a:prstGeom prst="roundRect">
            <a:avLst>
              <a:gd name="adj" fmla="val 7189"/>
            </a:avLst>
          </a:prstGeom>
          <a:noFill/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" y="7471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" y="59123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7165008"/>
            <a:ext cx="5329238" cy="432048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890" y="2559639"/>
            <a:ext cx="120456" cy="121241"/>
          </a:xfrm>
          <a:prstGeom prst="rect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08685" y="5076775"/>
            <a:ext cx="2588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Coordonnées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Nom....................................................................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Prénom...............................................................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Profession/Spécialité..........................................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Adresse..............................................................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 Code postal ………… Ville.................................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Pays ..................................................................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Tél......................................................................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E-mail.................................................................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99619" y="3122974"/>
            <a:ext cx="2429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trouver ci-joint mon chèque d’un montant de </a:t>
            </a:r>
            <a:b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……………€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à l’ordre d’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Elsevier Masson SAS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débiter ma carte de crédit (CB, Eurocard, Mastercard, Visa) pour un montant total de …………….. €</a:t>
            </a:r>
          </a:p>
          <a:p>
            <a:b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N° _ _ _ _ /_ _ _ _/ _ _ _ _/ _ _ _ _/    </a:t>
            </a:r>
          </a:p>
          <a:p>
            <a:b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Expire à fin   _ _ / _ _ 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Cryptogramme visuel (Notez les 3 derniers chiffres du N° inscrit au dos de votre carte, près de la signature) : _ _ _ 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m’adresser une facture acquittée pour ma déclaration de frais professionnels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23666" y="6516890"/>
            <a:ext cx="2505572" cy="10926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Elsevier Masson SAS - Société par actions simplifiée au capital de 47 275 384 euros - RCS Nanterre B 542 037 031.</a:t>
            </a:r>
          </a:p>
          <a:p>
            <a:pPr algn="just"/>
            <a:endParaRPr lang="fr-F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Le recueil des informations dans le cadre de ce document vise à une utilisation à des fins commerciales par ELSEVIER MASSON SAS et ses partenaires commerciaux.</a:t>
            </a:r>
          </a:p>
          <a:p>
            <a:pPr marL="171450" indent="-171450" algn="just">
              <a:buFont typeface="Wingdings" panose="05000000000000000000" pitchFamily="2" charset="2"/>
              <a:buChar char="o"/>
            </a:pPr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En cochant cette case je m’oppose à la réutilisation de mes données à des fins commerciales. </a:t>
            </a:r>
          </a:p>
          <a:p>
            <a:pPr algn="just"/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Vous disposez d’un droit d’accès, de rectification et d’opposition au traitement des données qui vous concernent, et ce, sans frais et sans justification, auprès du responsable du traitement : ELSEVIER MASSON SAS - Service clients - 65 rue Camille Desmoulins - C S50083 - 92442 Issy-les-Moulineaux cedex, France.</a:t>
            </a:r>
          </a:p>
          <a:p>
            <a:pPr algn="just"/>
            <a:endParaRPr lang="fr-F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" y="1908423"/>
            <a:ext cx="53292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retourner ou à faxer à</a:t>
            </a: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Elsevier Masson SAS – Service Abonnements –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65, rue Camille Desmoulins, CS 50083, 92442 Issy les Moulineaux cedex - France - Fax : + 33 1 71 16 55 77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200" y="1148854"/>
            <a:ext cx="37975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d’abonnement spécial </a:t>
            </a:r>
          </a:p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membres juniors SOFCOT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10766" y="1579741"/>
            <a:ext cx="134203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" i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valable jusqu’au 31/12/2025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2331" y="6611009"/>
            <a:ext cx="25600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600" dirty="0">
                <a:latin typeface="Arial" panose="020B0604020202020204" pitchFamily="34" charset="0"/>
                <a:cs typeface="Arial" panose="020B0604020202020204" pitchFamily="34" charset="0"/>
              </a:rPr>
              <a:t>*Offre d’</a:t>
            </a:r>
            <a:r>
              <a:rPr lang="fr-FR" sz="600" b="1" dirty="0">
                <a:latin typeface="Arial" panose="020B0604020202020204" pitchFamily="34" charset="0"/>
                <a:cs typeface="Arial" panose="020B0604020202020204" pitchFamily="34" charset="0"/>
              </a:rPr>
              <a:t>abonnement électronique seul (e-</a:t>
            </a:r>
            <a:r>
              <a:rPr lang="fr-FR" sz="600" b="1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FR" sz="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600" dirty="0">
                <a:latin typeface="Arial" panose="020B0604020202020204" pitchFamily="34" charset="0"/>
                <a:cs typeface="Arial" panose="020B0604020202020204" pitchFamily="34" charset="0"/>
              </a:rPr>
              <a:t>réservée aux membres juniors de la SOFCOT pour leur accès annuel sur le site </a:t>
            </a:r>
            <a:r>
              <a:rPr lang="fr-FR" sz="600" dirty="0" err="1">
                <a:latin typeface="Arial" panose="020B0604020202020204" pitchFamily="34" charset="0"/>
                <a:cs typeface="Arial" panose="020B0604020202020204" pitchFamily="34" charset="0"/>
              </a:rPr>
              <a:t>EM|Consulte</a:t>
            </a:r>
            <a:r>
              <a:rPr lang="fr-FR" sz="600" dirty="0">
                <a:latin typeface="Arial" panose="020B0604020202020204" pitchFamily="34" charset="0"/>
                <a:cs typeface="Arial" panose="020B0604020202020204" pitchFamily="34" charset="0"/>
              </a:rPr>
              <a:t> de l’éditeur aux contenus disponibles en ligne des Revues de Chirurgie Orthopédique et Traumatologique (RCOT) et Orthopaedics &amp; Traumatology: Surgery &amp; Research (OTSR).</a:t>
            </a:r>
          </a:p>
        </p:txBody>
      </p:sp>
      <p:sp>
        <p:nvSpPr>
          <p:cNvPr id="2048" name="Rectangle 2047"/>
          <p:cNvSpPr/>
          <p:nvPr/>
        </p:nvSpPr>
        <p:spPr>
          <a:xfrm>
            <a:off x="373509" y="3616698"/>
            <a:ext cx="2291111" cy="6771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an (année 2025)</a:t>
            </a:r>
          </a:p>
          <a:p>
            <a:pPr lvl="0"/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règle un montant de </a:t>
            </a:r>
            <a:r>
              <a:rPr lang="fr-FR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52,50 €</a:t>
            </a:r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fr-FR" sz="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 de 556 </a:t>
            </a:r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lvl="0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ans (2025 + 2026)</a:t>
            </a:r>
          </a:p>
          <a:p>
            <a:pPr lvl="0"/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règle un montant de </a:t>
            </a:r>
            <a:r>
              <a:rPr lang="fr-FR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105 € </a:t>
            </a:r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lieu de 1112 €</a:t>
            </a: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3168675" y="5436815"/>
            <a:ext cx="1670032" cy="830997"/>
          </a:xfrm>
          <a:prstGeom prst="rect">
            <a:avLst/>
          </a:prstGeom>
          <a:noFill/>
          <a:ln w="9525">
            <a:solidFill>
              <a:srgbClr val="FF82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Date et signature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66800" y="4451945"/>
            <a:ext cx="110711" cy="106719"/>
          </a:xfrm>
          <a:prstGeom prst="rect">
            <a:avLst/>
          </a:prstGeom>
          <a:noFill/>
          <a:ln w="3175">
            <a:solidFill>
              <a:srgbClr val="A7A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2" name="ZoneTexte 2051"/>
          <p:cNvSpPr txBox="1"/>
          <p:nvPr/>
        </p:nvSpPr>
        <p:spPr>
          <a:xfrm>
            <a:off x="95824" y="436680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fr-FR" sz="1200" dirty="0">
              <a:solidFill>
                <a:srgbClr val="FF8200"/>
              </a:solidFill>
            </a:endParaRPr>
          </a:p>
        </p:txBody>
      </p:sp>
      <p:sp>
        <p:nvSpPr>
          <p:cNvPr id="2058" name="Rectangle 2057"/>
          <p:cNvSpPr/>
          <p:nvPr/>
        </p:nvSpPr>
        <p:spPr>
          <a:xfrm>
            <a:off x="2808305" y="2826138"/>
            <a:ext cx="786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8200"/>
                </a:solidFill>
              </a:rPr>
              <a:t>Veuillez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851313" y="5108054"/>
            <a:ext cx="101338" cy="10199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1" y="180231"/>
            <a:ext cx="708156" cy="78219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845004" y="3590895"/>
            <a:ext cx="101338" cy="10199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2851313" y="3196855"/>
            <a:ext cx="101338" cy="10199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284120" y="3681776"/>
            <a:ext cx="101338" cy="101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280830" y="3969808"/>
            <a:ext cx="101338" cy="101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168675" y="6300911"/>
            <a:ext cx="167003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00" b="1" dirty="0">
                <a:latin typeface="Arial" panose="020B0604020202020204" pitchFamily="34" charset="0"/>
                <a:cs typeface="Arial" panose="020B0604020202020204" pitchFamily="34" charset="0"/>
              </a:rPr>
              <a:t>M24BAMJRCOT</a:t>
            </a:r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2203176" y="3819132"/>
            <a:ext cx="216024" cy="1350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2131985" y="4113662"/>
            <a:ext cx="216024" cy="1350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FF0AE7C0-2EBD-E8E2-6B19-33F1D6D19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6790" y="125711"/>
            <a:ext cx="1229972" cy="1673432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467940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82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459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>Reed Elsevier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Reed Elsevier</dc:creator>
  <cp:lastModifiedBy>TOURE, Niandou (ELS-PAR)</cp:lastModifiedBy>
  <cp:revision>104</cp:revision>
  <dcterms:created xsi:type="dcterms:W3CDTF">2015-10-19T14:04:13Z</dcterms:created>
  <dcterms:modified xsi:type="dcterms:W3CDTF">2025-04-02T08:30:21Z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2021-11-15T14:04:16Z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7f885990-b9f5-4108-a8b9-1709f3387822</vt:lpwstr>
  </property>
  <property fmtid="{D5CDD505-2E9C-101B-9397-08002B2CF9AE}" pid="8" name="MSIP_Label_549ac42a-3eb4-4074-b885-aea26bd6241e_ContentBits">
    <vt:lpwstr>0</vt:lpwstr>
  </property>
</Properties>
</file>