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9" r:id="rId2"/>
    <p:sldId id="336" r:id="rId3"/>
    <p:sldId id="341" r:id="rId4"/>
    <p:sldId id="342" r:id="rId5"/>
    <p:sldId id="343" r:id="rId6"/>
    <p:sldId id="363" r:id="rId7"/>
    <p:sldId id="344" r:id="rId8"/>
    <p:sldId id="364" r:id="rId9"/>
    <p:sldId id="345" r:id="rId10"/>
    <p:sldId id="365" r:id="rId11"/>
    <p:sldId id="335" r:id="rId12"/>
    <p:sldId id="261" r:id="rId13"/>
    <p:sldId id="262" r:id="rId14"/>
    <p:sldId id="338" r:id="rId15"/>
    <p:sldId id="346" r:id="rId16"/>
    <p:sldId id="392" r:id="rId17"/>
    <p:sldId id="401" r:id="rId18"/>
    <p:sldId id="337" r:id="rId19"/>
    <p:sldId id="399" r:id="rId20"/>
    <p:sldId id="400" r:id="rId21"/>
    <p:sldId id="360" r:id="rId22"/>
    <p:sldId id="385" r:id="rId23"/>
    <p:sldId id="361" r:id="rId24"/>
    <p:sldId id="380" r:id="rId25"/>
    <p:sldId id="371" r:id="rId26"/>
    <p:sldId id="362" r:id="rId27"/>
    <p:sldId id="373" r:id="rId28"/>
    <p:sldId id="383" r:id="rId29"/>
    <p:sldId id="382" r:id="rId30"/>
    <p:sldId id="369" r:id="rId31"/>
    <p:sldId id="384" r:id="rId32"/>
    <p:sldId id="296" r:id="rId33"/>
    <p:sldId id="368" r:id="rId34"/>
    <p:sldId id="376" r:id="rId35"/>
    <p:sldId id="375" r:id="rId36"/>
    <p:sldId id="404" r:id="rId37"/>
    <p:sldId id="405" r:id="rId38"/>
    <p:sldId id="406" r:id="rId39"/>
    <p:sldId id="407" r:id="rId40"/>
    <p:sldId id="408" r:id="rId41"/>
    <p:sldId id="409" r:id="rId42"/>
    <p:sldId id="402" r:id="rId43"/>
    <p:sldId id="403" r:id="rId44"/>
    <p:sldId id="390" r:id="rId45"/>
    <p:sldId id="391" r:id="rId46"/>
    <p:sldId id="276" r:id="rId47"/>
    <p:sldId id="351" r:id="rId48"/>
    <p:sldId id="386" r:id="rId49"/>
    <p:sldId id="387" r:id="rId50"/>
    <p:sldId id="388" r:id="rId51"/>
    <p:sldId id="389" r:id="rId52"/>
    <p:sldId id="347" r:id="rId53"/>
    <p:sldId id="348" r:id="rId54"/>
    <p:sldId id="349" r:id="rId55"/>
    <p:sldId id="350" r:id="rId56"/>
    <p:sldId id="393" r:id="rId57"/>
    <p:sldId id="394" r:id="rId58"/>
    <p:sldId id="395" r:id="rId59"/>
    <p:sldId id="396" r:id="rId60"/>
    <p:sldId id="410" r:id="rId61"/>
    <p:sldId id="411" r:id="rId62"/>
    <p:sldId id="282" r:id="rId63"/>
  </p:sldIdLst>
  <p:sldSz cx="9144000" cy="6858000" type="screen4x3"/>
  <p:notesSz cx="6858000" cy="9144000"/>
  <p:custDataLst>
    <p:tags r:id="rId67"/>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A3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2" autoAdjust="0"/>
    <p:restoredTop sz="94669" autoAdjust="0"/>
  </p:normalViewPr>
  <p:slideViewPr>
    <p:cSldViewPr>
      <p:cViewPr>
        <p:scale>
          <a:sx n="88" d="100"/>
          <a:sy n="88" d="100"/>
        </p:scale>
        <p:origin x="-2176"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2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tags" Target="tags/tag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E7171C-F9E8-ED48-8C98-BE8E9A3443A2}" type="datetime1">
              <a:rPr lang="fr-FR" smtClean="0"/>
              <a:t>06/11/17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2689CF-65F5-5342-961A-D814EE34B151}" type="slidenum">
              <a:rPr lang="fr-FR" smtClean="0"/>
              <a:t>‹#›</a:t>
            </a:fld>
            <a:endParaRPr lang="fr-FR"/>
          </a:p>
        </p:txBody>
      </p:sp>
    </p:spTree>
    <p:extLst>
      <p:ext uri="{BB962C8B-B14F-4D97-AF65-F5344CB8AC3E}">
        <p14:creationId xmlns:p14="http://schemas.microsoft.com/office/powerpoint/2010/main" val="41036779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4CD38B-B187-B344-BBDB-5C711913DB99}" type="datetime1">
              <a:rPr lang="fr-FR" smtClean="0"/>
              <a:t>06/11/17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5C9C3E-CDA1-4EDC-ADCC-D969BE7935BA}" type="slidenum">
              <a:rPr lang="fr-FR" smtClean="0"/>
              <a:t>‹#›</a:t>
            </a:fld>
            <a:endParaRPr lang="fr-FR"/>
          </a:p>
        </p:txBody>
      </p:sp>
    </p:spTree>
    <p:extLst>
      <p:ext uri="{BB962C8B-B14F-4D97-AF65-F5344CB8AC3E}">
        <p14:creationId xmlns:p14="http://schemas.microsoft.com/office/powerpoint/2010/main" val="19773564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À refaire</a:t>
            </a:r>
            <a:endParaRPr lang="fr-FR" dirty="0"/>
          </a:p>
        </p:txBody>
      </p:sp>
      <p:sp>
        <p:nvSpPr>
          <p:cNvPr id="4" name="Espace réservé du numéro de diapositive 3"/>
          <p:cNvSpPr>
            <a:spLocks noGrp="1"/>
          </p:cNvSpPr>
          <p:nvPr>
            <p:ph type="sldNum" sz="quarter" idx="10"/>
          </p:nvPr>
        </p:nvSpPr>
        <p:spPr/>
        <p:txBody>
          <a:bodyPr/>
          <a:lstStyle/>
          <a:p>
            <a:fld id="{DCA2045B-7894-E44B-A74D-2B455B12A875}" type="slidenum">
              <a:rPr lang="fr-FR" smtClean="0"/>
              <a:t>11</a:t>
            </a:fld>
            <a:endParaRPr lang="fr-FR"/>
          </a:p>
        </p:txBody>
      </p:sp>
    </p:spTree>
    <p:extLst>
      <p:ext uri="{BB962C8B-B14F-4D97-AF65-F5344CB8AC3E}">
        <p14:creationId xmlns:p14="http://schemas.microsoft.com/office/powerpoint/2010/main" val="197537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E5C9C3E-CDA1-4EDC-ADCC-D969BE7935BA}" type="slidenum">
              <a:rPr lang="fr-FR" smtClean="0"/>
              <a:t>15</a:t>
            </a:fld>
            <a:endParaRPr lang="fr-FR"/>
          </a:p>
        </p:txBody>
      </p:sp>
    </p:spTree>
    <p:extLst>
      <p:ext uri="{BB962C8B-B14F-4D97-AF65-F5344CB8AC3E}">
        <p14:creationId xmlns:p14="http://schemas.microsoft.com/office/powerpoint/2010/main" val="111319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DF608E7-8B69-3442-AD92-47A93CEF78CE}" type="slidenum">
              <a:rPr lang="fr-FR" smtClean="0"/>
              <a:t>28</a:t>
            </a:fld>
            <a:endParaRPr lang="fr-FR"/>
          </a:p>
        </p:txBody>
      </p:sp>
    </p:spTree>
    <p:extLst>
      <p:ext uri="{BB962C8B-B14F-4D97-AF65-F5344CB8AC3E}">
        <p14:creationId xmlns:p14="http://schemas.microsoft.com/office/powerpoint/2010/main" val="164863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Calibri" charset="0"/>
              <a:ea typeface="ＭＳ Ｐゴシック" charset="0"/>
              <a:cs typeface="ＭＳ Ｐゴシック" charset="0"/>
            </a:endParaRPr>
          </a:p>
        </p:txBody>
      </p:sp>
      <p:sp>
        <p:nvSpPr>
          <p:cNvPr id="235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FDAD31-D0DD-B54B-B2F2-6B5A9EC5A6E7}" type="slidenum">
              <a:rPr lang="fr-FR" sz="1200"/>
              <a:pPr eaLnBrk="1" hangingPunct="1"/>
              <a:t>51</a:t>
            </a:fld>
            <a:endParaRPr lang="fr-FR" sz="1200"/>
          </a:p>
        </p:txBody>
      </p:sp>
    </p:spTree>
    <p:extLst>
      <p:ext uri="{BB962C8B-B14F-4D97-AF65-F5344CB8AC3E}">
        <p14:creationId xmlns:p14="http://schemas.microsoft.com/office/powerpoint/2010/main" val="116851177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jpeg"/><Relationship Id="rId5" Type="http://schemas.microsoft.com/office/2007/relationships/hdphoto" Target="../media/hdphoto2.wdp"/><Relationship Id="rId6"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9"/>
            <a:ext cx="7772400" cy="1470025"/>
          </a:xfrm>
        </p:spPr>
        <p:txBody>
          <a:bodyPr/>
          <a:lstStyle/>
          <a:p>
            <a:r>
              <a:rPr lang="fr-FR" dirty="0"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pic>
        <p:nvPicPr>
          <p:cNvPr id="5" name="Image 4" descr="LogoCJO.jpg"/>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948264" y="0"/>
            <a:ext cx="1728192" cy="1883725"/>
          </a:xfrm>
          <a:prstGeom prst="rect">
            <a:avLst/>
          </a:prstGeom>
        </p:spPr>
      </p:pic>
      <p:pic>
        <p:nvPicPr>
          <p:cNvPr id="8" name="Image 7" descr="Capture d’écran 2016-11-01 à 08.38.32.png"/>
          <p:cNvPicPr>
            <a:picLocks noChangeAspect="1"/>
          </p:cNvPicPr>
          <p:nvPr userDrawn="1"/>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923928" y="0"/>
            <a:ext cx="1440160" cy="2139681"/>
          </a:xfrm>
          <a:prstGeom prst="rect">
            <a:avLst/>
          </a:prstGeom>
        </p:spPr>
      </p:pic>
      <p:sp>
        <p:nvSpPr>
          <p:cNvPr id="10" name="Rectangle 9"/>
          <p:cNvSpPr/>
          <p:nvPr userDrawn="1"/>
        </p:nvSpPr>
        <p:spPr>
          <a:xfrm>
            <a:off x="467544" y="6405331"/>
            <a:ext cx="8208912"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2016 </a:t>
            </a:r>
            <a:endParaRPr lang="fr-FR" sz="1000" i="1" dirty="0">
              <a:solidFill>
                <a:schemeClr val="tx2">
                  <a:lumMod val="40000"/>
                  <a:lumOff val="60000"/>
                </a:schemeClr>
              </a:solidFill>
            </a:endParaRPr>
          </a:p>
        </p:txBody>
      </p:sp>
      <p:pic>
        <p:nvPicPr>
          <p:cNvPr id="11" name="Image 10" descr="logo CNU.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1560" y="68626"/>
            <a:ext cx="1152128" cy="1547223"/>
          </a:xfrm>
          <a:prstGeom prst="rect">
            <a:avLst/>
          </a:prstGeom>
        </p:spPr>
      </p:pic>
    </p:spTree>
    <p:extLst>
      <p:ext uri="{BB962C8B-B14F-4D97-AF65-F5344CB8AC3E}">
        <p14:creationId xmlns:p14="http://schemas.microsoft.com/office/powerpoint/2010/main" val="24673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Rectangle 10"/>
          <p:cNvSpPr/>
          <p:nvPr userDrawn="1"/>
        </p:nvSpPr>
        <p:spPr>
          <a:xfrm>
            <a:off x="467544" y="6405331"/>
            <a:ext cx="5616624" cy="246221"/>
          </a:xfrm>
          <a:prstGeom prst="rect">
            <a:avLst/>
          </a:prstGeom>
        </p:spPr>
        <p:txBody>
          <a:bodyPr wrap="square">
            <a:spAutoFit/>
          </a:bodyPr>
          <a:lstStyle/>
          <a:p>
            <a:pPr algn="ctr"/>
            <a:r>
              <a:rPr lang="fr-FR" sz="1000" i="1" dirty="0" smtClean="0">
                <a:solidFill>
                  <a:schemeClr val="tx2">
                    <a:lumMod val="40000"/>
                    <a:lumOff val="60000"/>
                  </a:schemeClr>
                </a:solidFill>
              </a:rPr>
              <a:t>Assemblée Générale du Collège Français de Chirurgie Orthopédique et Traumatologique – SOFCOT 2016 </a:t>
            </a:r>
            <a:endParaRPr lang="fr-FR" sz="1000" i="1" dirty="0">
              <a:solidFill>
                <a:schemeClr val="tx2">
                  <a:lumMod val="40000"/>
                  <a:lumOff val="60000"/>
                </a:schemeClr>
              </a:solidFill>
            </a:endParaRPr>
          </a:p>
        </p:txBody>
      </p:sp>
      <p:pic>
        <p:nvPicPr>
          <p:cNvPr id="9" name="Image 8" descr="Capture d’écran 2016-11-01 à 08.38.32.png"/>
          <p:cNvPicPr>
            <a:picLocks noChangeAspect="1"/>
          </p:cNvPicPr>
          <p:nvPr userDrawn="1"/>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60432" y="5714177"/>
            <a:ext cx="683568" cy="1133107"/>
          </a:xfrm>
          <a:prstGeom prst="rect">
            <a:avLst/>
          </a:prstGeom>
        </p:spPr>
      </p:pic>
    </p:spTree>
    <p:extLst>
      <p:ext uri="{BB962C8B-B14F-4D97-AF65-F5344CB8AC3E}">
        <p14:creationId xmlns:p14="http://schemas.microsoft.com/office/powerpoint/2010/main" val="405283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1"/>
            <a:ext cx="2133600" cy="365125"/>
          </a:xfrm>
          <a:prstGeom prst="rect">
            <a:avLst/>
          </a:prstGeom>
        </p:spPr>
        <p:txBody>
          <a:bodyPr/>
          <a:lstStyle/>
          <a:p>
            <a:fld id="{A8E14DAF-0659-D945-9E32-E64FE3CA1DBC}" type="datetimeFigureOut">
              <a:rPr lang="fr-FR" smtClean="0"/>
              <a:t>06/11/17</a:t>
            </a:fld>
            <a:endParaRPr lang="fr-FR"/>
          </a:p>
        </p:txBody>
      </p:sp>
      <p:sp>
        <p:nvSpPr>
          <p:cNvPr id="4" name="Espace réservé du pied de page 3"/>
          <p:cNvSpPr>
            <a:spLocks noGrp="1"/>
          </p:cNvSpPr>
          <p:nvPr>
            <p:ph type="ftr" sz="quarter" idx="11"/>
          </p:nvPr>
        </p:nvSpPr>
        <p:spPr>
          <a:xfrm>
            <a:off x="3124200" y="6356351"/>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1"/>
            <a:ext cx="2133600" cy="365125"/>
          </a:xfrm>
          <a:prstGeom prst="rect">
            <a:avLst/>
          </a:prstGeom>
        </p:spPr>
        <p:txBody>
          <a:bodyPr/>
          <a:lstStyle/>
          <a:p>
            <a:fld id="{9556F2CF-C990-734A-AD9A-E82DFA01A923}" type="slidenum">
              <a:rPr lang="fr-FR" smtClean="0"/>
              <a:t>‹#›</a:t>
            </a:fld>
            <a:endParaRPr lang="fr-FR"/>
          </a:p>
        </p:txBody>
      </p:sp>
    </p:spTree>
    <p:extLst>
      <p:ext uri="{BB962C8B-B14F-4D97-AF65-F5344CB8AC3E}">
        <p14:creationId xmlns:p14="http://schemas.microsoft.com/office/powerpoint/2010/main" val="296277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1"/>
            <a:ext cx="2133600" cy="365125"/>
          </a:xfrm>
          <a:prstGeom prst="rect">
            <a:avLst/>
          </a:prstGeom>
        </p:spPr>
        <p:txBody>
          <a:bodyPr/>
          <a:lstStyle/>
          <a:p>
            <a:fld id="{A8E14DAF-0659-D945-9E32-E64FE3CA1DBC}" type="datetimeFigureOut">
              <a:rPr lang="fr-FR" smtClean="0"/>
              <a:t>06/11/17</a:t>
            </a:fld>
            <a:endParaRPr lang="fr-FR"/>
          </a:p>
        </p:txBody>
      </p:sp>
      <p:sp>
        <p:nvSpPr>
          <p:cNvPr id="3" name="Espace réservé du pied de page 2"/>
          <p:cNvSpPr>
            <a:spLocks noGrp="1"/>
          </p:cNvSpPr>
          <p:nvPr>
            <p:ph type="ftr" sz="quarter" idx="11"/>
          </p:nvPr>
        </p:nvSpPr>
        <p:spPr>
          <a:xfrm>
            <a:off x="3124200" y="6356351"/>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1"/>
            <a:ext cx="2133600" cy="365125"/>
          </a:xfrm>
          <a:prstGeom prst="rect">
            <a:avLst/>
          </a:prstGeom>
        </p:spPr>
        <p:txBody>
          <a:bodyPr/>
          <a:lstStyle/>
          <a:p>
            <a:fld id="{9556F2CF-C990-734A-AD9A-E82DFA01A923}" type="slidenum">
              <a:rPr lang="fr-FR" smtClean="0"/>
              <a:t>‹#›</a:t>
            </a:fld>
            <a:endParaRPr lang="fr-FR"/>
          </a:p>
        </p:txBody>
      </p:sp>
    </p:spTree>
    <p:extLst>
      <p:ext uri="{BB962C8B-B14F-4D97-AF65-F5344CB8AC3E}">
        <p14:creationId xmlns:p14="http://schemas.microsoft.com/office/powerpoint/2010/main" val="311458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457200" y="1556796"/>
            <a:ext cx="8229600" cy="4569371"/>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cxnSp>
        <p:nvCxnSpPr>
          <p:cNvPr id="10" name="Connecteur droit 9"/>
          <p:cNvCxnSpPr/>
          <p:nvPr userDrawn="1"/>
        </p:nvCxnSpPr>
        <p:spPr>
          <a:xfrm>
            <a:off x="467544" y="6381328"/>
            <a:ext cx="82089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10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b="0" i="0" u="none"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sofcot@sofcot.f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ebmail.chu-rennes.fr/owa/redir.aspx?SURL=tPZ0L04Llie9oE6_EOjfrqmjs22j3kZc2biI6z1Fd0A6V8fLCvzUCGgAdAB0AHAAOgAvAC8AYwBuAGMAZQBtAC4AZgByAC8AdwBpAGsAaQBjAG4AYwBlAG0A&amp;URL=http://cncem.fr/wikicncem" TargetMode="Externa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4.wdp"/><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microsoft.com/office/2007/relationships/hdphoto" Target="../media/hdphoto1.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microsoft.com/office/2007/relationships/hdphoto" Target="../media/hdphoto5.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microsoft.com/office/2007/relationships/hdphoto" Target="../media/hdphoto1.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ide-sante.f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61.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3356992"/>
            <a:ext cx="7772400" cy="1959823"/>
          </a:xfrm>
        </p:spPr>
        <p:txBody>
          <a:bodyPr>
            <a:noAutofit/>
          </a:bodyPr>
          <a:lstStyle/>
          <a:p>
            <a:r>
              <a:rPr lang="fr-FR" sz="4800" dirty="0" smtClean="0"/>
              <a:t>AG du CFCOT</a:t>
            </a:r>
            <a:r>
              <a:rPr lang="fr-FR" sz="4800" dirty="0"/>
              <a:t/>
            </a:r>
            <a:br>
              <a:rPr lang="fr-FR" sz="4800" dirty="0"/>
            </a:br>
            <a:r>
              <a:rPr lang="fr-FR" sz="4800" dirty="0" smtClean="0"/>
              <a:t> 7 novembre 2017 </a:t>
            </a:r>
            <a:endParaRPr lang="fr-FR" sz="4800" dirty="0"/>
          </a:p>
        </p:txBody>
      </p:sp>
      <p:pic>
        <p:nvPicPr>
          <p:cNvPr id="3" name="Image 2" descr="logo Collège SFC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 y="1700808"/>
            <a:ext cx="3006527" cy="835896"/>
          </a:xfrm>
          <a:prstGeom prst="rect">
            <a:avLst/>
          </a:prstGeom>
        </p:spPr>
      </p:pic>
    </p:spTree>
    <p:extLst>
      <p:ext uri="{BB962C8B-B14F-4D97-AF65-F5344CB8AC3E}">
        <p14:creationId xmlns:p14="http://schemas.microsoft.com/office/powerpoint/2010/main" val="21206042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a:t>Candidats pour 2 postes</a:t>
            </a:r>
          </a:p>
        </p:txBody>
      </p:sp>
      <p:sp>
        <p:nvSpPr>
          <p:cNvPr id="3" name="Espace réservé du contenu 2"/>
          <p:cNvSpPr>
            <a:spLocks noGrp="1"/>
          </p:cNvSpPr>
          <p:nvPr>
            <p:ph idx="1"/>
          </p:nvPr>
        </p:nvSpPr>
        <p:spPr>
          <a:xfrm>
            <a:off x="611560" y="1988840"/>
            <a:ext cx="6264696" cy="2160240"/>
          </a:xfrm>
        </p:spPr>
        <p:txBody>
          <a:bodyPr>
            <a:normAutofit/>
          </a:bodyPr>
          <a:lstStyle/>
          <a:p>
            <a:r>
              <a:rPr lang="fr-FR" sz="2800" b="1" dirty="0" smtClean="0"/>
              <a:t>Chirurgiens libéraux: </a:t>
            </a:r>
          </a:p>
          <a:p>
            <a:pPr lvl="1"/>
            <a:r>
              <a:rPr lang="fr-FR" u="sng" dirty="0" smtClean="0">
                <a:solidFill>
                  <a:schemeClr val="accent3">
                    <a:lumMod val="75000"/>
                  </a:schemeClr>
                </a:solidFill>
              </a:rPr>
              <a:t>Florian </a:t>
            </a:r>
            <a:r>
              <a:rPr lang="fr-FR" u="sng" dirty="0" err="1">
                <a:solidFill>
                  <a:schemeClr val="accent3">
                    <a:lumMod val="75000"/>
                  </a:schemeClr>
                </a:solidFill>
              </a:rPr>
              <a:t>Cueff</a:t>
            </a:r>
            <a:r>
              <a:rPr lang="fr-FR" u="sng" dirty="0">
                <a:solidFill>
                  <a:schemeClr val="accent3">
                    <a:lumMod val="75000"/>
                  </a:schemeClr>
                </a:solidFill>
              </a:rPr>
              <a:t> – Saint Brieuc</a:t>
            </a:r>
          </a:p>
          <a:p>
            <a:pPr lvl="1"/>
            <a:r>
              <a:rPr lang="fr-FR" dirty="0"/>
              <a:t>Xavier </a:t>
            </a:r>
            <a:r>
              <a:rPr lang="fr-FR" dirty="0" err="1"/>
              <a:t>Gueffier</a:t>
            </a:r>
            <a:r>
              <a:rPr lang="fr-FR" dirty="0"/>
              <a:t> – Bourgoin </a:t>
            </a:r>
            <a:r>
              <a:rPr lang="fr-FR" dirty="0" err="1"/>
              <a:t>Jaillieu</a:t>
            </a:r>
            <a:endParaRPr lang="fr-FR" dirty="0"/>
          </a:p>
          <a:p>
            <a:pPr lvl="1"/>
            <a:r>
              <a:rPr lang="fr-FR" u="sng" dirty="0">
                <a:solidFill>
                  <a:schemeClr val="accent3">
                    <a:lumMod val="75000"/>
                  </a:schemeClr>
                </a:solidFill>
              </a:rPr>
              <a:t>Pierre </a:t>
            </a:r>
            <a:r>
              <a:rPr lang="fr-FR" u="sng" dirty="0" err="1">
                <a:solidFill>
                  <a:schemeClr val="accent3">
                    <a:lumMod val="75000"/>
                  </a:schemeClr>
                </a:solidFill>
              </a:rPr>
              <a:t>Métais</a:t>
            </a:r>
            <a:r>
              <a:rPr lang="fr-FR" u="sng" dirty="0">
                <a:solidFill>
                  <a:schemeClr val="accent3">
                    <a:lumMod val="75000"/>
                  </a:schemeClr>
                </a:solidFill>
              </a:rPr>
              <a:t> - Beaumont</a:t>
            </a:r>
          </a:p>
          <a:p>
            <a:endParaRPr lang="fr-FR" sz="2000" dirty="0"/>
          </a:p>
        </p:txBody>
      </p:sp>
    </p:spTree>
    <p:extLst>
      <p:ext uri="{BB962C8B-B14F-4D97-AF65-F5344CB8AC3E}">
        <p14:creationId xmlns:p14="http://schemas.microsoft.com/office/powerpoint/2010/main" val="7078797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917934295"/>
              </p:ext>
            </p:extLst>
          </p:nvPr>
        </p:nvGraphicFramePr>
        <p:xfrm>
          <a:off x="1159605" y="44624"/>
          <a:ext cx="7516850" cy="6741364"/>
        </p:xfrm>
        <a:graphic>
          <a:graphicData uri="http://schemas.openxmlformats.org/drawingml/2006/table">
            <a:tbl>
              <a:tblPr firstRow="1" bandRow="1">
                <a:tableStyleId>{5C22544A-7EE6-4342-B048-85BDC9FD1C3A}</a:tableStyleId>
              </a:tblPr>
              <a:tblGrid>
                <a:gridCol w="2782860"/>
                <a:gridCol w="2366995"/>
                <a:gridCol w="2366995"/>
              </a:tblGrid>
              <a:tr h="410972">
                <a:tc gridSpan="3">
                  <a:txBody>
                    <a:bodyPr/>
                    <a:lstStyle/>
                    <a:p>
                      <a:pPr algn="ctr"/>
                      <a:r>
                        <a:rPr lang="fr-FR" dirty="0" smtClean="0"/>
                        <a:t>Membres élus</a:t>
                      </a:r>
                      <a:endParaRPr lang="fr-FR" dirty="0"/>
                    </a:p>
                  </a:txBody>
                  <a:tcPr/>
                </a:tc>
                <a:tc hMerge="1">
                  <a:txBody>
                    <a:bodyPr/>
                    <a:lstStyle/>
                    <a:p>
                      <a:endParaRPr lang="fr-FR"/>
                    </a:p>
                  </a:txBody>
                  <a:tcPr/>
                </a:tc>
                <a:tc hMerge="1">
                  <a:txBody>
                    <a:bodyPr/>
                    <a:lstStyle/>
                    <a:p>
                      <a:endParaRPr lang="fr-FR" dirty="0"/>
                    </a:p>
                  </a:txBody>
                  <a:tcPr/>
                </a:tc>
              </a:tr>
              <a:tr h="372376">
                <a:tc>
                  <a:txBody>
                    <a:bodyPr/>
                    <a:lstStyle/>
                    <a:p>
                      <a:pPr algn="l" fontAlgn="ctr"/>
                      <a:r>
                        <a:rPr lang="cs-CZ" sz="1800" b="0" i="0" u="none" strike="noStrike">
                          <a:solidFill>
                            <a:srgbClr val="1F497D"/>
                          </a:solidFill>
                          <a:effectLst/>
                          <a:latin typeface="Calibri"/>
                        </a:rPr>
                        <a:t>Hervé </a:t>
                      </a:r>
                    </a:p>
                  </a:txBody>
                  <a:tcPr marL="12700" marR="12700" marT="12700" marB="0" anchor="ctr"/>
                </a:tc>
                <a:tc>
                  <a:txBody>
                    <a:bodyPr/>
                    <a:lstStyle/>
                    <a:p>
                      <a:pPr algn="l" fontAlgn="ctr"/>
                      <a:r>
                        <a:rPr lang="ro-RO" sz="1800" b="0" i="0" u="none" strike="noStrike">
                          <a:solidFill>
                            <a:srgbClr val="1F497D"/>
                          </a:solidFill>
                          <a:effectLst/>
                          <a:latin typeface="Calibri"/>
                        </a:rPr>
                        <a:t>Thomazeau</a:t>
                      </a:r>
                    </a:p>
                  </a:txBody>
                  <a:tcPr marL="12700" marR="12700" marT="12700" marB="0" anchor="ctr"/>
                </a:tc>
                <a:tc>
                  <a:txBody>
                    <a:bodyPr/>
                    <a:lstStyle/>
                    <a:p>
                      <a:pPr algn="l" fontAlgn="b"/>
                      <a:r>
                        <a:rPr lang="fr-FR" sz="1800" b="0" i="0" u="none" strike="noStrike" dirty="0">
                          <a:solidFill>
                            <a:srgbClr val="1F497D"/>
                          </a:solidFill>
                          <a:effectLst/>
                          <a:latin typeface="Calibri"/>
                        </a:rPr>
                        <a:t>Président </a:t>
                      </a:r>
                    </a:p>
                  </a:txBody>
                  <a:tcPr marL="12700" marR="12700" marT="12700" marB="0" anchor="b"/>
                </a:tc>
              </a:tr>
              <a:tr h="372376">
                <a:tc>
                  <a:txBody>
                    <a:bodyPr/>
                    <a:lstStyle/>
                    <a:p>
                      <a:pPr algn="l" fontAlgn="b"/>
                      <a:r>
                        <a:rPr lang="fr-FR" sz="1800" b="0" i="0" u="none" strike="noStrike" dirty="0" smtClean="0">
                          <a:solidFill>
                            <a:srgbClr val="1F497D"/>
                          </a:solidFill>
                          <a:effectLst/>
                          <a:latin typeface="+mn-lt"/>
                        </a:rPr>
                        <a:t>Pierre</a:t>
                      </a:r>
                      <a:endParaRPr lang="fr-FR" sz="1800" b="0" i="0" u="none" strike="noStrike" dirty="0">
                        <a:solidFill>
                          <a:srgbClr val="1F497D"/>
                        </a:solidFill>
                        <a:effectLst/>
                        <a:latin typeface="+mn-lt"/>
                      </a:endParaRPr>
                    </a:p>
                  </a:txBody>
                  <a:tcPr marL="12700" marR="12700" marT="12700" marB="0" anchor="b"/>
                </a:tc>
                <a:tc>
                  <a:txBody>
                    <a:bodyPr/>
                    <a:lstStyle/>
                    <a:p>
                      <a:pPr algn="l" fontAlgn="b"/>
                      <a:r>
                        <a:rPr lang="fr-FR" sz="1800" b="0" i="0" u="none" strike="noStrike" dirty="0" err="1" smtClean="0">
                          <a:solidFill>
                            <a:srgbClr val="1F497D"/>
                          </a:solidFill>
                          <a:effectLst/>
                          <a:latin typeface="+mn-lt"/>
                        </a:rPr>
                        <a:t>Journeau</a:t>
                      </a:r>
                      <a:endParaRPr lang="fr-FR" sz="1800" b="0" i="0" u="none" strike="noStrike" dirty="0">
                        <a:solidFill>
                          <a:srgbClr val="1F497D"/>
                        </a:solidFill>
                        <a:effectLst/>
                        <a:latin typeface="+mn-lt"/>
                      </a:endParaRPr>
                    </a:p>
                  </a:txBody>
                  <a:tcPr marL="12700" marR="12700" marT="12700" marB="0" anchor="b"/>
                </a:tc>
                <a:tc>
                  <a:txBody>
                    <a:bodyPr/>
                    <a:lstStyle/>
                    <a:p>
                      <a:pPr algn="l" fontAlgn="b"/>
                      <a:r>
                        <a:rPr lang="fr-FR" sz="1800" b="0" i="0" u="none" strike="noStrike">
                          <a:solidFill>
                            <a:srgbClr val="1F497D"/>
                          </a:solidFill>
                          <a:effectLst/>
                          <a:latin typeface="Calibri"/>
                        </a:rPr>
                        <a:t>Secrétaire Général</a:t>
                      </a:r>
                    </a:p>
                  </a:txBody>
                  <a:tcPr marL="12700" marR="12700" marT="12700" marB="0" anchor="b"/>
                </a:tc>
              </a:tr>
              <a:tr h="372376">
                <a:tc>
                  <a:txBody>
                    <a:bodyPr/>
                    <a:lstStyle/>
                    <a:p>
                      <a:pPr algn="l" fontAlgn="b"/>
                      <a:r>
                        <a:rPr lang="fr-FR" sz="1800" b="0" i="0" u="none" strike="noStrike">
                          <a:solidFill>
                            <a:srgbClr val="1F497D"/>
                          </a:solidFill>
                          <a:effectLst/>
                          <a:latin typeface="Calibri"/>
                        </a:rPr>
                        <a:t>Gilles</a:t>
                      </a:r>
                    </a:p>
                  </a:txBody>
                  <a:tcPr marL="12700" marR="12700" marT="12700" marB="0" anchor="b"/>
                </a:tc>
                <a:tc>
                  <a:txBody>
                    <a:bodyPr/>
                    <a:lstStyle/>
                    <a:p>
                      <a:pPr algn="l" fontAlgn="b"/>
                      <a:r>
                        <a:rPr lang="fr-FR" sz="1800" b="0" i="0" u="none" strike="noStrike">
                          <a:solidFill>
                            <a:srgbClr val="1F497D"/>
                          </a:solidFill>
                          <a:effectLst/>
                          <a:latin typeface="Calibri"/>
                        </a:rPr>
                        <a:t>Marcillaud</a:t>
                      </a:r>
                    </a:p>
                  </a:txBody>
                  <a:tcPr marL="12700" marR="12700" marT="12700" marB="0" anchor="b"/>
                </a:tc>
                <a:tc>
                  <a:txBody>
                    <a:bodyPr/>
                    <a:lstStyle/>
                    <a:p>
                      <a:pPr algn="l" fontAlgn="b"/>
                      <a:r>
                        <a:rPr lang="fr-FR" sz="1800" b="0" i="0" u="none" strike="noStrike">
                          <a:solidFill>
                            <a:srgbClr val="1F497D"/>
                          </a:solidFill>
                          <a:effectLst/>
                          <a:latin typeface="Calibri"/>
                        </a:rPr>
                        <a:t>Trésorier </a:t>
                      </a:r>
                    </a:p>
                  </a:txBody>
                  <a:tcPr marL="12700" marR="12700" marT="12700" marB="0" anchor="b"/>
                </a:tc>
              </a:tr>
              <a:tr h="372376">
                <a:tc>
                  <a:txBody>
                    <a:bodyPr/>
                    <a:lstStyle/>
                    <a:p>
                      <a:pPr algn="l" fontAlgn="b"/>
                      <a:r>
                        <a:rPr lang="fr-FR" sz="1800" b="0" i="0" u="none" strike="noStrike">
                          <a:solidFill>
                            <a:schemeClr val="tx2"/>
                          </a:solidFill>
                          <a:effectLst/>
                          <a:latin typeface="Calibri"/>
                        </a:rPr>
                        <a:t>Pierre</a:t>
                      </a:r>
                    </a:p>
                  </a:txBody>
                  <a:tcPr marL="12700" marR="12700" marT="12700" marB="0" anchor="b"/>
                </a:tc>
                <a:tc>
                  <a:txBody>
                    <a:bodyPr/>
                    <a:lstStyle/>
                    <a:p>
                      <a:pPr algn="l" fontAlgn="b"/>
                      <a:r>
                        <a:rPr lang="fi-FI" sz="1800" b="0" i="0" u="none" strike="noStrike" dirty="0" err="1">
                          <a:solidFill>
                            <a:schemeClr val="tx2"/>
                          </a:solidFill>
                          <a:effectLst/>
                          <a:latin typeface="Calibri"/>
                        </a:rPr>
                        <a:t>Mansat</a:t>
                      </a:r>
                      <a:endParaRPr lang="fi-FI" sz="1800" b="0" i="0" u="none" strike="noStrike" dirty="0">
                        <a:solidFill>
                          <a:schemeClr val="tx2"/>
                        </a:solidFill>
                        <a:effectLst/>
                        <a:latin typeface="Calibri"/>
                      </a:endParaRPr>
                    </a:p>
                  </a:txBody>
                  <a:tcPr marL="12700" marR="12700" marT="12700" marB="0" anchor="b"/>
                </a:tc>
                <a:tc>
                  <a:txBody>
                    <a:bodyPr/>
                    <a:lstStyle/>
                    <a:p>
                      <a:pPr algn="l" fontAlgn="b"/>
                      <a:r>
                        <a:rPr lang="fr-FR" sz="1800" b="0" i="0" u="none" strike="noStrike" dirty="0">
                          <a:solidFill>
                            <a:schemeClr val="tx2"/>
                          </a:solidFill>
                          <a:effectLst/>
                          <a:latin typeface="Calibri"/>
                        </a:rPr>
                        <a:t>PUPH</a:t>
                      </a:r>
                    </a:p>
                  </a:txBody>
                  <a:tcPr marL="12700" marR="12700" marT="12700" marB="0" anchor="b"/>
                </a:tc>
              </a:tr>
              <a:tr h="372376">
                <a:tc>
                  <a:txBody>
                    <a:bodyPr/>
                    <a:lstStyle/>
                    <a:p>
                      <a:pPr algn="l" fontAlgn="ctr"/>
                      <a:r>
                        <a:rPr lang="fr-FR" sz="1800" b="0" i="0" u="none" strike="noStrike">
                          <a:solidFill>
                            <a:schemeClr val="tx2"/>
                          </a:solidFill>
                          <a:effectLst/>
                          <a:latin typeface="Calibri"/>
                        </a:rPr>
                        <a:t>Philippe</a:t>
                      </a:r>
                    </a:p>
                  </a:txBody>
                  <a:tcPr marL="12700" marR="12700" marT="12700" marB="0" anchor="ctr"/>
                </a:tc>
                <a:tc>
                  <a:txBody>
                    <a:bodyPr/>
                    <a:lstStyle/>
                    <a:p>
                      <a:pPr algn="l" fontAlgn="ctr"/>
                      <a:r>
                        <a:rPr lang="fr-FR" sz="1800" b="0" i="0" u="none" strike="noStrike">
                          <a:solidFill>
                            <a:schemeClr val="tx2"/>
                          </a:solidFill>
                          <a:effectLst/>
                          <a:latin typeface="Calibri"/>
                        </a:rPr>
                        <a:t>Adam</a:t>
                      </a:r>
                    </a:p>
                  </a:txBody>
                  <a:tcPr marL="12700" marR="12700" marT="12700" marB="0" anchor="ctr"/>
                </a:tc>
                <a:tc>
                  <a:txBody>
                    <a:bodyPr/>
                    <a:lstStyle/>
                    <a:p>
                      <a:pPr algn="l" fontAlgn="b"/>
                      <a:r>
                        <a:rPr lang="fr-FR" sz="1800" b="0" i="0" u="none" strike="noStrike" dirty="0">
                          <a:solidFill>
                            <a:schemeClr val="tx2"/>
                          </a:solidFill>
                          <a:effectLst/>
                          <a:latin typeface="Calibri"/>
                        </a:rPr>
                        <a:t>PUPH</a:t>
                      </a:r>
                    </a:p>
                  </a:txBody>
                  <a:tcPr marL="12700" marR="12700" marT="12700" marB="0" anchor="b"/>
                </a:tc>
              </a:tr>
              <a:tr h="372376">
                <a:tc>
                  <a:txBody>
                    <a:bodyPr/>
                    <a:lstStyle/>
                    <a:p>
                      <a:pPr algn="l" fontAlgn="b"/>
                      <a:r>
                        <a:rPr lang="es-ES_tradnl" sz="1800" b="0" i="0" u="none" strike="noStrike" dirty="0" smtClean="0">
                          <a:solidFill>
                            <a:schemeClr val="tx2"/>
                          </a:solidFill>
                          <a:effectLst/>
                          <a:latin typeface="Calibri"/>
                        </a:rPr>
                        <a:t>Michel</a:t>
                      </a:r>
                      <a:endParaRPr lang="es-ES_tradnl"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pt-BR" sz="1800" b="0" i="0" u="none" strike="noStrike" dirty="0" err="1" smtClean="0">
                          <a:solidFill>
                            <a:schemeClr val="tx2"/>
                          </a:solidFill>
                          <a:effectLst/>
                          <a:latin typeface="Calibri"/>
                        </a:rPr>
                        <a:t>Rongières</a:t>
                      </a:r>
                      <a:endParaRPr lang="pt-B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smtClean="0">
                          <a:solidFill>
                            <a:schemeClr val="tx2"/>
                          </a:solidFill>
                          <a:effectLst/>
                          <a:latin typeface="Calibri"/>
                        </a:rPr>
                        <a:t>MCUPH</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r>
              <a:tr h="372376">
                <a:tc>
                  <a:txBody>
                    <a:bodyPr/>
                    <a:lstStyle/>
                    <a:p>
                      <a:pPr algn="l" fontAlgn="b"/>
                      <a:r>
                        <a:rPr lang="fr-FR" sz="1800" b="0" i="0" u="none" strike="noStrike" dirty="0" smtClean="0">
                          <a:solidFill>
                            <a:schemeClr val="tx2"/>
                          </a:solidFill>
                          <a:effectLst/>
                          <a:latin typeface="Calibri"/>
                        </a:rPr>
                        <a:t>Christian</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smtClean="0">
                          <a:solidFill>
                            <a:schemeClr val="tx2"/>
                          </a:solidFill>
                          <a:effectLst/>
                          <a:latin typeface="+mn-lt"/>
                        </a:rPr>
                        <a:t>Garreau</a:t>
                      </a:r>
                      <a:r>
                        <a:rPr lang="fr-FR" sz="1800" b="0" i="0" u="none" strike="noStrike" baseline="0" dirty="0" smtClean="0">
                          <a:solidFill>
                            <a:schemeClr val="tx2"/>
                          </a:solidFill>
                          <a:effectLst/>
                          <a:latin typeface="+mn-lt"/>
                        </a:rPr>
                        <a:t> de </a:t>
                      </a:r>
                      <a:r>
                        <a:rPr lang="fr-FR" sz="1800" b="0" i="0" u="none" strike="noStrike" baseline="0" dirty="0" err="1" smtClean="0">
                          <a:solidFill>
                            <a:schemeClr val="tx2"/>
                          </a:solidFill>
                          <a:effectLst/>
                          <a:latin typeface="+mn-lt"/>
                        </a:rPr>
                        <a:t>Loubresse</a:t>
                      </a:r>
                      <a:endParaRPr lang="fi-FI"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accent3">
                        <a:lumMod val="60000"/>
                        <a:lumOff val="40000"/>
                      </a:schemeClr>
                    </a:solidFill>
                  </a:tcPr>
                </a:tc>
              </a:tr>
              <a:tr h="372376">
                <a:tc>
                  <a:txBody>
                    <a:bodyPr/>
                    <a:lstStyle/>
                    <a:p>
                      <a:pPr algn="l" fontAlgn="b"/>
                      <a:r>
                        <a:rPr lang="fr-FR" sz="1800" b="0" i="0" u="none" strike="noStrike" dirty="0" smtClean="0">
                          <a:solidFill>
                            <a:schemeClr val="tx2"/>
                          </a:solidFill>
                          <a:effectLst/>
                          <a:latin typeface="Calibri"/>
                        </a:rPr>
                        <a:t>Philippe </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i-FI" sz="1800" b="0" i="0" u="none" strike="noStrike" dirty="0" err="1" smtClean="0">
                          <a:solidFill>
                            <a:schemeClr val="tx2"/>
                          </a:solidFill>
                          <a:effectLst/>
                          <a:latin typeface="Calibri"/>
                        </a:rPr>
                        <a:t>Liverneaux</a:t>
                      </a:r>
                      <a:endParaRPr lang="fi-FI"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a:solidFill>
                            <a:schemeClr val="tx2"/>
                          </a:solidFill>
                          <a:effectLst/>
                          <a:latin typeface="Calibri"/>
                        </a:rPr>
                        <a:t>PUPH</a:t>
                      </a:r>
                    </a:p>
                  </a:txBody>
                  <a:tcPr marL="12700" marR="12700" marT="12700" marB="0" anchor="b">
                    <a:solidFill>
                      <a:schemeClr val="accent3">
                        <a:lumMod val="60000"/>
                        <a:lumOff val="40000"/>
                      </a:schemeClr>
                    </a:solidFill>
                  </a:tcPr>
                </a:tc>
              </a:tr>
              <a:tr h="372376">
                <a:tc>
                  <a:txBody>
                    <a:bodyPr/>
                    <a:lstStyle/>
                    <a:p>
                      <a:pPr algn="l" fontAlgn="b"/>
                      <a:r>
                        <a:rPr lang="fi-FI" sz="1800" b="0" i="0" u="none" strike="noStrike">
                          <a:solidFill>
                            <a:schemeClr val="tx2"/>
                          </a:solidFill>
                          <a:effectLst/>
                          <a:latin typeface="Calibri"/>
                        </a:rPr>
                        <a:t>Alain Charles</a:t>
                      </a:r>
                    </a:p>
                  </a:txBody>
                  <a:tcPr marL="12700" marR="12700" marT="12700" marB="0" anchor="b"/>
                </a:tc>
                <a:tc>
                  <a:txBody>
                    <a:bodyPr/>
                    <a:lstStyle/>
                    <a:p>
                      <a:pPr algn="l" fontAlgn="b"/>
                      <a:r>
                        <a:rPr lang="fr-FR" sz="1800" b="0" i="0" u="none" strike="noStrike">
                          <a:solidFill>
                            <a:schemeClr val="tx2"/>
                          </a:solidFill>
                          <a:effectLst/>
                          <a:latin typeface="Calibri"/>
                        </a:rPr>
                        <a:t>Masquelet</a:t>
                      </a:r>
                    </a:p>
                  </a:txBody>
                  <a:tcPr marL="12700" marR="12700" marT="12700" marB="0" anchor="b"/>
                </a:tc>
                <a:tc>
                  <a:txBody>
                    <a:bodyPr/>
                    <a:lstStyle/>
                    <a:p>
                      <a:pPr algn="l" fontAlgn="b"/>
                      <a:r>
                        <a:rPr lang="fr-FR" sz="1800" b="0" i="0" u="none" strike="noStrike">
                          <a:solidFill>
                            <a:schemeClr val="tx2"/>
                          </a:solidFill>
                          <a:effectLst/>
                          <a:latin typeface="Calibri"/>
                        </a:rPr>
                        <a:t>PUPH</a:t>
                      </a:r>
                    </a:p>
                  </a:txBody>
                  <a:tcPr marL="12700" marR="12700" marT="12700" marB="0" anchor="b"/>
                </a:tc>
              </a:tr>
              <a:tr h="372376">
                <a:tc>
                  <a:txBody>
                    <a:bodyPr/>
                    <a:lstStyle/>
                    <a:p>
                      <a:pPr algn="l" fontAlgn="ctr"/>
                      <a:r>
                        <a:rPr lang="fr-FR" sz="1800" b="0" i="0" u="none" strike="noStrike">
                          <a:solidFill>
                            <a:schemeClr val="tx2"/>
                          </a:solidFill>
                          <a:effectLst/>
                          <a:latin typeface="Calibri"/>
                        </a:rPr>
                        <a:t>Norbert</a:t>
                      </a:r>
                    </a:p>
                  </a:txBody>
                  <a:tcPr marL="12700" marR="12700" marT="12700" marB="0" anchor="ctr"/>
                </a:tc>
                <a:tc>
                  <a:txBody>
                    <a:bodyPr/>
                    <a:lstStyle/>
                    <a:p>
                      <a:pPr algn="l" fontAlgn="ctr"/>
                      <a:r>
                        <a:rPr lang="fr-FR" sz="1800" b="0" i="0" u="none" strike="noStrike">
                          <a:solidFill>
                            <a:schemeClr val="tx2"/>
                          </a:solidFill>
                          <a:effectLst/>
                          <a:latin typeface="Calibri"/>
                        </a:rPr>
                        <a:t>Passuti</a:t>
                      </a:r>
                    </a:p>
                  </a:txBody>
                  <a:tcPr marL="12700" marR="12700" marT="12700" marB="0" anchor="ctr"/>
                </a:tc>
                <a:tc>
                  <a:txBody>
                    <a:bodyPr/>
                    <a:lstStyle/>
                    <a:p>
                      <a:pPr algn="l" fontAlgn="b"/>
                      <a:r>
                        <a:rPr lang="fr-FR" sz="1800" b="0" i="0" u="none" strike="noStrike" dirty="0">
                          <a:solidFill>
                            <a:schemeClr val="tx2"/>
                          </a:solidFill>
                          <a:effectLst/>
                          <a:latin typeface="Calibri"/>
                        </a:rPr>
                        <a:t>PUPH</a:t>
                      </a:r>
                    </a:p>
                  </a:txBody>
                  <a:tcPr marL="12700" marR="12700" marT="12700" marB="0" anchor="b"/>
                </a:tc>
              </a:tr>
              <a:tr h="372376">
                <a:tc>
                  <a:txBody>
                    <a:bodyPr/>
                    <a:lstStyle/>
                    <a:p>
                      <a:pPr algn="l" fontAlgn="b"/>
                      <a:r>
                        <a:rPr lang="fr-FR" sz="1800" b="0" i="0" u="none" strike="noStrike" dirty="0" smtClean="0">
                          <a:solidFill>
                            <a:schemeClr val="tx2"/>
                          </a:solidFill>
                          <a:effectLst/>
                          <a:latin typeface="Calibri"/>
                        </a:rPr>
                        <a:t>Pomme</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smtClean="0">
                          <a:solidFill>
                            <a:schemeClr val="tx2"/>
                          </a:solidFill>
                          <a:effectLst/>
                          <a:latin typeface="Calibri"/>
                        </a:rPr>
                        <a:t>Jouffroy</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a:solidFill>
                            <a:schemeClr val="tx2"/>
                          </a:solidFill>
                          <a:effectLst/>
                          <a:latin typeface="Calibri"/>
                        </a:rPr>
                        <a:t>PH</a:t>
                      </a:r>
                    </a:p>
                  </a:txBody>
                  <a:tcPr marL="12700" marR="12700" marT="12700" marB="0" anchor="b">
                    <a:solidFill>
                      <a:schemeClr val="accent3">
                        <a:lumMod val="60000"/>
                        <a:lumOff val="40000"/>
                      </a:schemeClr>
                    </a:solidFill>
                  </a:tcPr>
                </a:tc>
              </a:tr>
              <a:tr h="372376">
                <a:tc>
                  <a:txBody>
                    <a:bodyPr/>
                    <a:lstStyle/>
                    <a:p>
                      <a:pPr algn="l" fontAlgn="ctr"/>
                      <a:r>
                        <a:rPr lang="fr-FR" sz="1800" b="0" i="0" u="none" strike="noStrike">
                          <a:solidFill>
                            <a:schemeClr val="tx2"/>
                          </a:solidFill>
                          <a:effectLst/>
                          <a:latin typeface="Calibri"/>
                        </a:rPr>
                        <a:t>Philippe</a:t>
                      </a:r>
                    </a:p>
                  </a:txBody>
                  <a:tcPr marL="12700" marR="12700" marT="12700" marB="0" anchor="ctr"/>
                </a:tc>
                <a:tc>
                  <a:txBody>
                    <a:bodyPr/>
                    <a:lstStyle/>
                    <a:p>
                      <a:pPr algn="l" fontAlgn="ctr"/>
                      <a:r>
                        <a:rPr lang="fr-FR" sz="1800" b="0" i="0" u="none" strike="noStrike" dirty="0" err="1">
                          <a:solidFill>
                            <a:schemeClr val="tx2"/>
                          </a:solidFill>
                          <a:effectLst/>
                          <a:latin typeface="Calibri"/>
                        </a:rPr>
                        <a:t>Boisrenoult</a:t>
                      </a:r>
                      <a:endParaRPr lang="fr-FR" sz="1800" b="0" i="0" u="none" strike="noStrike" dirty="0">
                        <a:solidFill>
                          <a:schemeClr val="tx2"/>
                        </a:solidFill>
                        <a:effectLst/>
                        <a:latin typeface="Calibri"/>
                      </a:endParaRPr>
                    </a:p>
                  </a:txBody>
                  <a:tcPr marL="12700" marR="12700" marT="12700" marB="0" anchor="ctr"/>
                </a:tc>
                <a:tc>
                  <a:txBody>
                    <a:bodyPr/>
                    <a:lstStyle/>
                    <a:p>
                      <a:pPr algn="l" fontAlgn="b"/>
                      <a:r>
                        <a:rPr lang="fr-FR" sz="1800" b="0" i="0" u="none" strike="noStrike" dirty="0">
                          <a:solidFill>
                            <a:schemeClr val="tx2"/>
                          </a:solidFill>
                          <a:effectLst/>
                          <a:latin typeface="Calibri"/>
                        </a:rPr>
                        <a:t>PH</a:t>
                      </a:r>
                    </a:p>
                  </a:txBody>
                  <a:tcPr marL="12700" marR="12700" marT="12700" marB="0" anchor="b"/>
                </a:tc>
              </a:tr>
              <a:tr h="372376">
                <a:tc>
                  <a:txBody>
                    <a:bodyPr/>
                    <a:lstStyle/>
                    <a:p>
                      <a:pPr algn="l" fontAlgn="b"/>
                      <a:r>
                        <a:rPr lang="pt-BR" sz="1800" b="0" i="0" u="none" strike="noStrike">
                          <a:solidFill>
                            <a:schemeClr val="tx2"/>
                          </a:solidFill>
                          <a:effectLst/>
                          <a:latin typeface="Calibri"/>
                        </a:rPr>
                        <a:t>François</a:t>
                      </a:r>
                    </a:p>
                  </a:txBody>
                  <a:tcPr marL="12700" marR="12700" marT="12700" marB="0" anchor="b"/>
                </a:tc>
                <a:tc>
                  <a:txBody>
                    <a:bodyPr/>
                    <a:lstStyle/>
                    <a:p>
                      <a:pPr algn="l" fontAlgn="b"/>
                      <a:r>
                        <a:rPr lang="fr-FR" sz="1800" b="0" i="0" u="none" strike="noStrike" dirty="0" err="1" smtClean="0">
                          <a:solidFill>
                            <a:schemeClr val="tx2"/>
                          </a:solidFill>
                          <a:effectLst/>
                          <a:latin typeface="Calibri"/>
                        </a:rPr>
                        <a:t>Loubignac</a:t>
                      </a:r>
                      <a:endParaRPr lang="fr-FR" sz="1800" b="0" i="0" u="none" strike="noStrike" dirty="0">
                        <a:solidFill>
                          <a:schemeClr val="tx2"/>
                        </a:solidFill>
                        <a:effectLst/>
                        <a:latin typeface="Calibri"/>
                      </a:endParaRPr>
                    </a:p>
                  </a:txBody>
                  <a:tcPr marL="12700" marR="12700" marT="12700" marB="0" anchor="b"/>
                </a:tc>
                <a:tc>
                  <a:txBody>
                    <a:bodyPr/>
                    <a:lstStyle/>
                    <a:p>
                      <a:pPr algn="l" fontAlgn="b"/>
                      <a:r>
                        <a:rPr lang="fr-FR" sz="1800" b="0" i="0" u="none" strike="noStrike" dirty="0">
                          <a:solidFill>
                            <a:schemeClr val="tx2"/>
                          </a:solidFill>
                          <a:effectLst/>
                          <a:latin typeface="Calibri"/>
                        </a:rPr>
                        <a:t>PH</a:t>
                      </a:r>
                    </a:p>
                  </a:txBody>
                  <a:tcPr marL="12700" marR="12700" marT="12700" marB="0" anchor="b"/>
                </a:tc>
              </a:tr>
              <a:tr h="372376">
                <a:tc>
                  <a:txBody>
                    <a:bodyPr/>
                    <a:lstStyle/>
                    <a:p>
                      <a:pPr algn="l" fontAlgn="b"/>
                      <a:r>
                        <a:rPr lang="fr-FR" sz="1800" b="0" i="0" u="none" strike="noStrike" dirty="0" smtClean="0">
                          <a:solidFill>
                            <a:schemeClr val="tx2"/>
                          </a:solidFill>
                          <a:effectLst/>
                          <a:latin typeface="Calibri"/>
                        </a:rPr>
                        <a:t>Corinne</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err="1" smtClean="0">
                          <a:solidFill>
                            <a:schemeClr val="tx2"/>
                          </a:solidFill>
                          <a:effectLst/>
                          <a:latin typeface="Calibri"/>
                        </a:rPr>
                        <a:t>Bronfen</a:t>
                      </a:r>
                      <a:endParaRPr lang="fr-FR" sz="18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a:solidFill>
                            <a:schemeClr val="tx2"/>
                          </a:solidFill>
                          <a:effectLst/>
                          <a:latin typeface="Calibri"/>
                        </a:rPr>
                        <a:t>PH</a:t>
                      </a:r>
                    </a:p>
                  </a:txBody>
                  <a:tcPr marL="12700" marR="12700" marT="12700" marB="0" anchor="b">
                    <a:solidFill>
                      <a:schemeClr val="accent3">
                        <a:lumMod val="60000"/>
                        <a:lumOff val="40000"/>
                      </a:schemeClr>
                    </a:solidFill>
                  </a:tcPr>
                </a:tc>
              </a:tr>
              <a:tr h="372376">
                <a:tc>
                  <a:txBody>
                    <a:bodyPr/>
                    <a:lstStyle/>
                    <a:p>
                      <a:pPr algn="l" fontAlgn="b"/>
                      <a:r>
                        <a:rPr lang="fr-FR" sz="1800" b="0" i="0" u="none" strike="noStrike" dirty="0" smtClean="0">
                          <a:solidFill>
                            <a:srgbClr val="1F497D"/>
                          </a:solidFill>
                          <a:effectLst/>
                          <a:latin typeface="Calibri"/>
                        </a:rPr>
                        <a:t>Florian</a:t>
                      </a:r>
                      <a:endParaRPr lang="fr-FR" sz="1800" b="0" i="0" u="none" strike="noStrike" dirty="0">
                        <a:solidFill>
                          <a:srgbClr val="1F497D"/>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err="1" smtClean="0">
                          <a:solidFill>
                            <a:srgbClr val="1F497D"/>
                          </a:solidFill>
                          <a:effectLst/>
                          <a:latin typeface="Calibri"/>
                        </a:rPr>
                        <a:t>Cueff</a:t>
                      </a:r>
                      <a:endParaRPr lang="fr-FR" sz="1800" b="0" i="0" u="none" strike="noStrike" dirty="0">
                        <a:solidFill>
                          <a:srgbClr val="1F497D"/>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a:solidFill>
                            <a:srgbClr val="1F497D"/>
                          </a:solidFill>
                          <a:effectLst/>
                          <a:latin typeface="Calibri"/>
                        </a:rPr>
                        <a:t>Libéral</a:t>
                      </a:r>
                    </a:p>
                  </a:txBody>
                  <a:tcPr marL="12700" marR="12700" marT="12700" marB="0" anchor="b">
                    <a:solidFill>
                      <a:schemeClr val="accent3">
                        <a:lumMod val="60000"/>
                        <a:lumOff val="40000"/>
                      </a:schemeClr>
                    </a:solidFill>
                  </a:tcPr>
                </a:tc>
              </a:tr>
              <a:tr h="372376">
                <a:tc>
                  <a:txBody>
                    <a:bodyPr/>
                    <a:lstStyle/>
                    <a:p>
                      <a:pPr algn="l" fontAlgn="b"/>
                      <a:r>
                        <a:rPr lang="fr-FR" sz="1800" b="0" i="0" u="none" strike="noStrike" dirty="0" smtClean="0">
                          <a:solidFill>
                            <a:srgbClr val="1F497D"/>
                          </a:solidFill>
                          <a:effectLst/>
                          <a:latin typeface="Calibri"/>
                        </a:rPr>
                        <a:t>Pierre</a:t>
                      </a:r>
                      <a:endParaRPr lang="fr-FR" sz="1800" b="0" i="0" u="none" strike="noStrike" dirty="0">
                        <a:solidFill>
                          <a:srgbClr val="1F497D"/>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en-US" sz="1800" b="0" i="0" u="none" strike="noStrike" dirty="0" err="1" smtClean="0">
                          <a:solidFill>
                            <a:srgbClr val="1F497D"/>
                          </a:solidFill>
                          <a:effectLst/>
                          <a:latin typeface="Calibri"/>
                        </a:rPr>
                        <a:t>Métais</a:t>
                      </a:r>
                      <a:endParaRPr lang="en-US" sz="1800" b="0" i="0" u="none" strike="noStrike" dirty="0">
                        <a:solidFill>
                          <a:srgbClr val="1F497D"/>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800" b="0" i="0" u="none" strike="noStrike" dirty="0">
                          <a:solidFill>
                            <a:srgbClr val="1F497D"/>
                          </a:solidFill>
                          <a:effectLst/>
                          <a:latin typeface="Calibri"/>
                        </a:rPr>
                        <a:t>Libéral</a:t>
                      </a:r>
                    </a:p>
                  </a:txBody>
                  <a:tcPr marL="12700" marR="12700" marT="12700" marB="0" anchor="b">
                    <a:solidFill>
                      <a:schemeClr val="accent3">
                        <a:lumMod val="60000"/>
                        <a:lumOff val="40000"/>
                      </a:schemeClr>
                    </a:solidFill>
                  </a:tcPr>
                </a:tc>
              </a:tr>
              <a:tr h="372376">
                <a:tc>
                  <a:txBody>
                    <a:bodyPr/>
                    <a:lstStyle/>
                    <a:p>
                      <a:pPr algn="l" fontAlgn="b"/>
                      <a:r>
                        <a:rPr lang="fr-FR" sz="1800" b="0" i="0" u="none" strike="noStrike">
                          <a:solidFill>
                            <a:srgbClr val="1F497D"/>
                          </a:solidFill>
                          <a:effectLst/>
                          <a:latin typeface="Calibri"/>
                        </a:rPr>
                        <a:t>Jean-Paul</a:t>
                      </a:r>
                    </a:p>
                  </a:txBody>
                  <a:tcPr marL="12700" marR="12700" marT="12700" marB="0" anchor="b"/>
                </a:tc>
                <a:tc>
                  <a:txBody>
                    <a:bodyPr/>
                    <a:lstStyle/>
                    <a:p>
                      <a:pPr algn="l" fontAlgn="b"/>
                      <a:r>
                        <a:rPr lang="fr-FR" sz="1800" b="0" i="0" u="none" strike="noStrike">
                          <a:solidFill>
                            <a:srgbClr val="1F497D"/>
                          </a:solidFill>
                          <a:effectLst/>
                          <a:latin typeface="Calibri"/>
                        </a:rPr>
                        <a:t>Vigroux</a:t>
                      </a:r>
                    </a:p>
                  </a:txBody>
                  <a:tcPr marL="12700" marR="12700" marT="12700" marB="0" anchor="b"/>
                </a:tc>
                <a:tc>
                  <a:txBody>
                    <a:bodyPr/>
                    <a:lstStyle/>
                    <a:p>
                      <a:pPr algn="l" fontAlgn="b"/>
                      <a:r>
                        <a:rPr lang="fr-FR" sz="1800" b="0" i="0" u="none" strike="noStrike" dirty="0">
                          <a:solidFill>
                            <a:srgbClr val="1F497D"/>
                          </a:solidFill>
                          <a:effectLst/>
                          <a:latin typeface="Calibri"/>
                        </a:rPr>
                        <a:t>Libéral</a:t>
                      </a:r>
                    </a:p>
                  </a:txBody>
                  <a:tcPr marL="12700" marR="12700" marT="12700" marB="0" anchor="b"/>
                </a:tc>
              </a:tr>
            </a:tbl>
          </a:graphicData>
        </a:graphic>
      </p:graphicFrame>
    </p:spTree>
    <p:extLst>
      <p:ext uri="{BB962C8B-B14F-4D97-AF65-F5344CB8AC3E}">
        <p14:creationId xmlns:p14="http://schemas.microsoft.com/office/powerpoint/2010/main" val="34010556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1906107155"/>
              </p:ext>
            </p:extLst>
          </p:nvPr>
        </p:nvGraphicFramePr>
        <p:xfrm>
          <a:off x="1187625" y="116632"/>
          <a:ext cx="7056783" cy="1864360"/>
        </p:xfrm>
        <a:graphic>
          <a:graphicData uri="http://schemas.openxmlformats.org/drawingml/2006/table">
            <a:tbl>
              <a:tblPr firstRow="1" bandRow="1">
                <a:tableStyleId>{5C22544A-7EE6-4342-B048-85BDC9FD1C3A}</a:tableStyleId>
              </a:tblPr>
              <a:tblGrid>
                <a:gridCol w="2352261"/>
                <a:gridCol w="2352261"/>
                <a:gridCol w="2352261"/>
              </a:tblGrid>
              <a:tr h="375920">
                <a:tc gridSpan="3">
                  <a:txBody>
                    <a:bodyPr/>
                    <a:lstStyle/>
                    <a:p>
                      <a:pPr algn="ctr"/>
                      <a:r>
                        <a:rPr lang="fr-FR" sz="1900" dirty="0" smtClean="0"/>
                        <a:t>Membres es-qualité</a:t>
                      </a:r>
                      <a:endParaRPr lang="fr-FR" sz="1900" dirty="0"/>
                    </a:p>
                  </a:txBody>
                  <a:tcPr/>
                </a:tc>
                <a:tc hMerge="1">
                  <a:txBody>
                    <a:bodyPr/>
                    <a:lstStyle/>
                    <a:p>
                      <a:endParaRPr lang="fr-FR" dirty="0"/>
                    </a:p>
                  </a:txBody>
                  <a:tcPr/>
                </a:tc>
                <a:tc hMerge="1">
                  <a:txBody>
                    <a:bodyPr/>
                    <a:lstStyle/>
                    <a:p>
                      <a:endParaRPr lang="fr-FR" dirty="0"/>
                    </a:p>
                  </a:txBody>
                  <a:tcPr/>
                </a:tc>
              </a:tr>
              <a:tr h="370840">
                <a:tc>
                  <a:txBody>
                    <a:bodyPr/>
                    <a:lstStyle/>
                    <a:p>
                      <a:pPr algn="l" fontAlgn="b"/>
                      <a:r>
                        <a:rPr lang="fr-FR" sz="1900" b="0" i="0" u="none" strike="noStrike" dirty="0">
                          <a:solidFill>
                            <a:srgbClr val="1F497D"/>
                          </a:solidFill>
                          <a:effectLst/>
                          <a:latin typeface="Calibri"/>
                        </a:rPr>
                        <a:t>Patricia</a:t>
                      </a:r>
                    </a:p>
                  </a:txBody>
                  <a:tcPr marL="12700" marR="12700" marT="12700" marB="0" anchor="b"/>
                </a:tc>
                <a:tc>
                  <a:txBody>
                    <a:bodyPr/>
                    <a:lstStyle/>
                    <a:p>
                      <a:pPr algn="l" fontAlgn="b"/>
                      <a:r>
                        <a:rPr lang="fr-FR" sz="1900" b="0" i="0" u="none" strike="noStrike">
                          <a:solidFill>
                            <a:srgbClr val="1F497D"/>
                          </a:solidFill>
                          <a:effectLst/>
                          <a:latin typeface="Calibri"/>
                        </a:rPr>
                        <a:t>Thoreux</a:t>
                      </a:r>
                    </a:p>
                  </a:txBody>
                  <a:tcPr marL="12700" marR="12700" marT="12700" marB="0" anchor="b"/>
                </a:tc>
                <a:tc>
                  <a:txBody>
                    <a:bodyPr/>
                    <a:lstStyle/>
                    <a:p>
                      <a:pPr algn="l" fontAlgn="b"/>
                      <a:r>
                        <a:rPr lang="en-US" sz="1900" b="0" i="0" u="none" strike="noStrike">
                          <a:solidFill>
                            <a:srgbClr val="1F497D"/>
                          </a:solidFill>
                          <a:effectLst/>
                          <a:latin typeface="Calibri"/>
                        </a:rPr>
                        <a:t>s.section CNU</a:t>
                      </a:r>
                    </a:p>
                  </a:txBody>
                  <a:tcPr marL="12700" marR="12700" marT="12700" marB="0" anchor="b"/>
                </a:tc>
              </a:tr>
              <a:tr h="370840">
                <a:tc>
                  <a:txBody>
                    <a:bodyPr/>
                    <a:lstStyle/>
                    <a:p>
                      <a:pPr algn="l" fontAlgn="b"/>
                      <a:r>
                        <a:rPr lang="fr-FR" sz="1900" b="0" i="0" u="none" strike="noStrike" dirty="0" smtClean="0">
                          <a:solidFill>
                            <a:srgbClr val="1F497D"/>
                          </a:solidFill>
                          <a:effectLst/>
                          <a:latin typeface="Calibri"/>
                        </a:rPr>
                        <a:t>Christian</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Delaunay</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a:solidFill>
                            <a:srgbClr val="1F497D"/>
                          </a:solidFill>
                          <a:effectLst/>
                          <a:latin typeface="Calibri"/>
                        </a:rPr>
                        <a:t>Président </a:t>
                      </a:r>
                      <a:r>
                        <a:rPr lang="fr-FR" sz="1900" b="0" i="0" u="none" strike="noStrike" dirty="0" smtClean="0">
                          <a:solidFill>
                            <a:srgbClr val="1F497D"/>
                          </a:solidFill>
                          <a:effectLst/>
                          <a:latin typeface="Calibri"/>
                        </a:rPr>
                        <a:t>CNP-</a:t>
                      </a:r>
                      <a:r>
                        <a:rPr lang="fr-FR" sz="1900" b="0" i="0" u="none" strike="noStrike" dirty="0" err="1" smtClean="0">
                          <a:solidFill>
                            <a:srgbClr val="1F497D"/>
                          </a:solidFill>
                          <a:effectLst/>
                          <a:latin typeface="Calibri"/>
                        </a:rPr>
                        <a:t>SoFCOT</a:t>
                      </a:r>
                      <a:endParaRPr lang="fr-FR" sz="1900" b="0" i="0" u="none" strike="noStrike" dirty="0">
                        <a:solidFill>
                          <a:srgbClr val="1F497D"/>
                        </a:solidFill>
                        <a:effectLst/>
                        <a:latin typeface="Calibri"/>
                      </a:endParaRPr>
                    </a:p>
                  </a:txBody>
                  <a:tcPr marL="12700" marR="12700" marT="12700" marB="0" anchor="b"/>
                </a:tc>
              </a:tr>
              <a:tr h="370840">
                <a:tc>
                  <a:txBody>
                    <a:bodyPr/>
                    <a:lstStyle/>
                    <a:p>
                      <a:pPr algn="l" fontAlgn="b"/>
                      <a:r>
                        <a:rPr lang="nl-NL" sz="1900" b="0" i="0" u="none" strike="noStrike" dirty="0" smtClean="0">
                          <a:solidFill>
                            <a:srgbClr val="1F497D"/>
                          </a:solidFill>
                          <a:effectLst/>
                          <a:latin typeface="Calibri"/>
                        </a:rPr>
                        <a:t>Benoit</a:t>
                      </a:r>
                      <a:endParaRPr lang="nl-NL"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de</a:t>
                      </a:r>
                      <a:r>
                        <a:rPr lang="fr-FR" sz="1900" b="0" i="0" u="none" strike="noStrike" baseline="0" dirty="0" smtClean="0">
                          <a:solidFill>
                            <a:srgbClr val="1F497D"/>
                          </a:solidFill>
                          <a:effectLst/>
                          <a:latin typeface="Calibri"/>
                        </a:rPr>
                        <a:t> B</a:t>
                      </a:r>
                      <a:r>
                        <a:rPr lang="fi-FI" sz="1900" b="0" i="0" u="none" strike="noStrike" dirty="0" err="1" smtClean="0">
                          <a:solidFill>
                            <a:srgbClr val="1F497D"/>
                          </a:solidFill>
                          <a:effectLst/>
                          <a:latin typeface="Calibri"/>
                        </a:rPr>
                        <a:t>illy</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Collège </a:t>
                      </a:r>
                      <a:r>
                        <a:rPr lang="fr-FR" sz="1900" b="0" i="0" u="none" strike="noStrike" dirty="0">
                          <a:solidFill>
                            <a:srgbClr val="1F497D"/>
                          </a:solidFill>
                          <a:effectLst/>
                          <a:latin typeface="Calibri"/>
                        </a:rPr>
                        <a:t>de Pédiatrie</a:t>
                      </a:r>
                    </a:p>
                  </a:txBody>
                  <a:tcPr marL="12700" marR="12700" marT="12700" marB="0" anchor="b"/>
                </a:tc>
              </a:tr>
              <a:tr h="370840">
                <a:tc>
                  <a:txBody>
                    <a:bodyPr/>
                    <a:lstStyle/>
                    <a:p>
                      <a:pPr algn="l" fontAlgn="b"/>
                      <a:r>
                        <a:rPr lang="it-IT" sz="1900" b="0" i="0" u="none" strike="noStrike" dirty="0" smtClean="0">
                          <a:solidFill>
                            <a:srgbClr val="1F497D"/>
                          </a:solidFill>
                          <a:effectLst/>
                          <a:latin typeface="Calibri"/>
                        </a:rPr>
                        <a:t>Marc</a:t>
                      </a:r>
                      <a:r>
                        <a:rPr lang="it-IT" sz="1900" b="0" i="0" u="none" strike="noStrike" baseline="0" dirty="0" smtClean="0">
                          <a:solidFill>
                            <a:srgbClr val="1F497D"/>
                          </a:solidFill>
                          <a:effectLst/>
                          <a:latin typeface="Calibri"/>
                        </a:rPr>
                        <a:t> Olivier</a:t>
                      </a:r>
                      <a:endParaRPr lang="it-IT" sz="1900" b="0" i="0" u="none" strike="noStrike" dirty="0">
                        <a:solidFill>
                          <a:srgbClr val="1F497D"/>
                        </a:solidFill>
                        <a:effectLst/>
                        <a:latin typeface="Calibri"/>
                      </a:endParaRPr>
                    </a:p>
                  </a:txBody>
                  <a:tcPr marL="12700" marR="12700" marT="12700" marB="0" anchor="b"/>
                </a:tc>
                <a:tc>
                  <a:txBody>
                    <a:bodyPr/>
                    <a:lstStyle/>
                    <a:p>
                      <a:pPr algn="l" fontAlgn="b"/>
                      <a:r>
                        <a:rPr lang="is-IS" sz="1900" b="0" i="0" u="none" strike="noStrike" dirty="0" smtClean="0">
                          <a:solidFill>
                            <a:srgbClr val="1F497D"/>
                          </a:solidFill>
                          <a:effectLst/>
                          <a:latin typeface="Calibri"/>
                        </a:rPr>
                        <a:t>Gauci</a:t>
                      </a:r>
                      <a:endParaRPr lang="is-IS"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CJO</a:t>
                      </a:r>
                      <a:endParaRPr lang="fr-FR" sz="1900" b="0" i="0" u="none" strike="noStrike" dirty="0">
                        <a:solidFill>
                          <a:srgbClr val="1F497D"/>
                        </a:solidFill>
                        <a:effectLst/>
                        <a:latin typeface="Calibri"/>
                      </a:endParaRPr>
                    </a:p>
                  </a:txBody>
                  <a:tcPr marL="12700" marR="12700" marT="12700" marB="0" anchor="b"/>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284677602"/>
              </p:ext>
            </p:extLst>
          </p:nvPr>
        </p:nvGraphicFramePr>
        <p:xfrm>
          <a:off x="251520" y="2132856"/>
          <a:ext cx="8712967" cy="4599940"/>
        </p:xfrm>
        <a:graphic>
          <a:graphicData uri="http://schemas.openxmlformats.org/drawingml/2006/table">
            <a:tbl>
              <a:tblPr firstRow="1" bandRow="1">
                <a:tableStyleId>{5C22544A-7EE6-4342-B048-85BDC9FD1C3A}</a:tableStyleId>
              </a:tblPr>
              <a:tblGrid>
                <a:gridCol w="2931985"/>
                <a:gridCol w="2890491"/>
                <a:gridCol w="2890491"/>
              </a:tblGrid>
              <a:tr h="362547">
                <a:tc gridSpan="3">
                  <a:txBody>
                    <a:bodyPr/>
                    <a:lstStyle/>
                    <a:p>
                      <a:pPr algn="ctr"/>
                      <a:r>
                        <a:rPr lang="fr-FR" sz="1900" dirty="0" smtClean="0"/>
                        <a:t>13 Coordonnateurs</a:t>
                      </a:r>
                      <a:r>
                        <a:rPr lang="fr-FR" sz="1900" baseline="0" dirty="0" smtClean="0"/>
                        <a:t> régionaux DES (invités permanents)</a:t>
                      </a:r>
                      <a:endParaRPr lang="fr-FR" sz="1900" dirty="0"/>
                    </a:p>
                  </a:txBody>
                  <a:tcPr/>
                </a:tc>
                <a:tc hMerge="1">
                  <a:txBody>
                    <a:bodyPr/>
                    <a:lstStyle/>
                    <a:p>
                      <a:endParaRPr lang="fr-FR" dirty="0"/>
                    </a:p>
                  </a:txBody>
                  <a:tcPr/>
                </a:tc>
                <a:tc hMerge="1">
                  <a:txBody>
                    <a:bodyPr/>
                    <a:lstStyle/>
                    <a:p>
                      <a:endParaRPr lang="fr-FR" dirty="0"/>
                    </a:p>
                  </a:txBody>
                  <a:tcPr/>
                </a:tc>
              </a:tr>
              <a:tr h="563156">
                <a:tc>
                  <a:txBody>
                    <a:bodyPr/>
                    <a:lstStyle/>
                    <a:p>
                      <a:pPr algn="l" fontAlgn="b"/>
                      <a:r>
                        <a:rPr lang="pt-BR" sz="1900" b="1" i="0" u="none" strike="noStrike" dirty="0">
                          <a:solidFill>
                            <a:srgbClr val="1F497D"/>
                          </a:solidFill>
                          <a:effectLst/>
                          <a:latin typeface="Calibri"/>
                        </a:rPr>
                        <a:t>François</a:t>
                      </a:r>
                    </a:p>
                  </a:txBody>
                  <a:tcPr marL="12700" marR="12700" marT="12700" marB="0" anchor="b"/>
                </a:tc>
                <a:tc>
                  <a:txBody>
                    <a:bodyPr/>
                    <a:lstStyle/>
                    <a:p>
                      <a:pPr algn="l" fontAlgn="b"/>
                      <a:r>
                        <a:rPr lang="fr-FR" sz="1900" b="1" i="0" u="none" strike="noStrike" dirty="0">
                          <a:solidFill>
                            <a:srgbClr val="1F497D"/>
                          </a:solidFill>
                          <a:effectLst/>
                          <a:latin typeface="Calibri"/>
                        </a:rPr>
                        <a:t>Gouin</a:t>
                      </a:r>
                    </a:p>
                  </a:txBody>
                  <a:tcPr marL="12700" marR="12700" marT="12700" marB="0" anchor="b"/>
                </a:tc>
                <a:tc>
                  <a:txBody>
                    <a:bodyPr/>
                    <a:lstStyle/>
                    <a:p>
                      <a:pPr algn="l" fontAlgn="b"/>
                      <a:r>
                        <a:rPr lang="fr-FR" sz="1900" b="1" i="0" u="none" strike="noStrike" dirty="0" smtClean="0">
                          <a:solidFill>
                            <a:srgbClr val="1F497D"/>
                          </a:solidFill>
                          <a:effectLst/>
                          <a:latin typeface="Calibri"/>
                        </a:rPr>
                        <a:t> Pays</a:t>
                      </a:r>
                      <a:r>
                        <a:rPr lang="fr-FR" sz="1900" b="1" i="0" u="none" strike="noStrike" baseline="0" dirty="0" smtClean="0">
                          <a:solidFill>
                            <a:srgbClr val="1F497D"/>
                          </a:solidFill>
                          <a:effectLst/>
                          <a:latin typeface="Calibri"/>
                        </a:rPr>
                        <a:t> de Loire et </a:t>
                      </a:r>
                      <a:r>
                        <a:rPr lang="fr-FR" sz="1900" b="1" i="0" u="none" strike="noStrike" dirty="0" smtClean="0">
                          <a:solidFill>
                            <a:srgbClr val="1F497D"/>
                          </a:solidFill>
                          <a:effectLst/>
                          <a:latin typeface="Calibri"/>
                        </a:rPr>
                        <a:t>coordonnateur</a:t>
                      </a:r>
                      <a:r>
                        <a:rPr lang="fr-FR" sz="1900" b="1" i="0" u="none" strike="noStrike" baseline="0" dirty="0" smtClean="0">
                          <a:solidFill>
                            <a:srgbClr val="1F497D"/>
                          </a:solidFill>
                          <a:effectLst/>
                          <a:latin typeface="Calibri"/>
                        </a:rPr>
                        <a:t> national</a:t>
                      </a: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Henri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Migaud</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Haut de France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Christophe</a:t>
                      </a:r>
                      <a:r>
                        <a:rPr lang="fr-FR" sz="1900" b="0" i="0" u="none" strike="noStrike" baseline="0" dirty="0" smtClean="0">
                          <a:solidFill>
                            <a:srgbClr val="1F497D"/>
                          </a:solidFill>
                          <a:effectLst/>
                          <a:latin typeface="Calibri"/>
                        </a:rPr>
                        <a:t>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Hulet</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Normandie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Hervé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Thomazeau</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Bretagne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Jean</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i-FI" sz="1900" b="0" i="0" u="none" strike="noStrike" dirty="0" err="1" smtClean="0">
                          <a:solidFill>
                            <a:srgbClr val="1F497D"/>
                          </a:solidFill>
                          <a:effectLst/>
                          <a:latin typeface="Calibri"/>
                        </a:rPr>
                        <a:t>Brilhault</a:t>
                      </a:r>
                      <a:endParaRPr lang="fi-FI"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Centre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pl-PL" sz="1900" b="0" i="0" u="none" strike="noStrike" dirty="0" smtClean="0">
                          <a:solidFill>
                            <a:srgbClr val="1F497D"/>
                          </a:solidFill>
                          <a:effectLst/>
                          <a:latin typeface="Calibri"/>
                        </a:rPr>
                        <a:t>Olivier</a:t>
                      </a:r>
                      <a:r>
                        <a:rPr lang="pl-PL" sz="1900" b="0" i="0" u="none" strike="noStrike" baseline="0" dirty="0" smtClean="0">
                          <a:solidFill>
                            <a:srgbClr val="1F497D"/>
                          </a:solidFill>
                          <a:effectLst/>
                          <a:latin typeface="Calibri"/>
                        </a:rPr>
                        <a:t> </a:t>
                      </a:r>
                      <a:endParaRPr lang="pl-PL"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Gilles</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Nouvelle</a:t>
                      </a:r>
                      <a:r>
                        <a:rPr lang="fr-FR" sz="1900" b="0" i="0" u="none" strike="noStrike" baseline="0" dirty="0" smtClean="0">
                          <a:solidFill>
                            <a:srgbClr val="1F497D"/>
                          </a:solidFill>
                          <a:effectLst/>
                          <a:latin typeface="Calibri"/>
                        </a:rPr>
                        <a:t> Aquitaine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ctr"/>
                      <a:r>
                        <a:rPr lang="fr-FR" sz="1900" b="0" i="0" u="none" strike="noStrike" dirty="0">
                          <a:solidFill>
                            <a:srgbClr val="1F497D"/>
                          </a:solidFill>
                          <a:effectLst/>
                          <a:latin typeface="Calibri"/>
                        </a:rPr>
                        <a:t>Pierre</a:t>
                      </a:r>
                    </a:p>
                  </a:txBody>
                  <a:tcPr marL="12700" marR="12700" marT="12700" marB="0" anchor="ctr"/>
                </a:tc>
                <a:tc>
                  <a:txBody>
                    <a:bodyPr/>
                    <a:lstStyle/>
                    <a:p>
                      <a:pPr algn="l" fontAlgn="ctr"/>
                      <a:r>
                        <a:rPr lang="fi-FI" sz="1900" b="0" i="0" u="none" strike="noStrike">
                          <a:solidFill>
                            <a:srgbClr val="1F497D"/>
                          </a:solidFill>
                          <a:effectLst/>
                          <a:latin typeface="Calibri"/>
                        </a:rPr>
                        <a:t>Mansat</a:t>
                      </a:r>
                    </a:p>
                  </a:txBody>
                  <a:tcPr marL="12700" marR="12700" marT="12700" marB="0" anchor="ctr"/>
                </a:tc>
                <a:tc>
                  <a:txBody>
                    <a:bodyPr/>
                    <a:lstStyle/>
                    <a:p>
                      <a:pPr algn="l" fontAlgn="b"/>
                      <a:r>
                        <a:rPr lang="fr-FR" sz="1900" b="0" i="0" u="none" strike="noStrike" dirty="0" smtClean="0">
                          <a:solidFill>
                            <a:srgbClr val="1F497D"/>
                          </a:solidFill>
                          <a:effectLst/>
                          <a:latin typeface="Calibri"/>
                        </a:rPr>
                        <a:t>Occitanie</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a:solidFill>
                            <a:srgbClr val="1F497D"/>
                          </a:solidFill>
                          <a:effectLst/>
                          <a:latin typeface="Calibri"/>
                        </a:rPr>
                        <a:t>Georges</a:t>
                      </a:r>
                    </a:p>
                  </a:txBody>
                  <a:tcPr marL="12700" marR="12700" marT="12700" marB="0" anchor="b"/>
                </a:tc>
                <a:tc>
                  <a:txBody>
                    <a:bodyPr/>
                    <a:lstStyle/>
                    <a:p>
                      <a:pPr algn="l" fontAlgn="b"/>
                      <a:r>
                        <a:rPr lang="fr-FR" sz="1900" b="0" i="0" u="none" strike="noStrike">
                          <a:solidFill>
                            <a:srgbClr val="1F497D"/>
                          </a:solidFill>
                          <a:effectLst/>
                          <a:latin typeface="Calibri"/>
                        </a:rPr>
                        <a:t>Curvale</a:t>
                      </a:r>
                    </a:p>
                  </a:txBody>
                  <a:tcPr marL="12700" marR="12700" marT="12700" marB="0" anchor="b"/>
                </a:tc>
                <a:tc>
                  <a:txBody>
                    <a:bodyPr/>
                    <a:lstStyle/>
                    <a:p>
                      <a:pPr algn="l" fontAlgn="b"/>
                      <a:r>
                        <a:rPr lang="fr-FR" sz="1900" b="0" i="0" u="none" strike="noStrike" dirty="0" smtClean="0">
                          <a:solidFill>
                            <a:srgbClr val="1F497D"/>
                          </a:solidFill>
                          <a:effectLst/>
                          <a:latin typeface="Calibri"/>
                        </a:rPr>
                        <a:t>PACA</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a:solidFill>
                            <a:srgbClr val="1F497D"/>
                          </a:solidFill>
                          <a:effectLst/>
                          <a:latin typeface="Calibri"/>
                        </a:rPr>
                        <a:t>Guillaume</a:t>
                      </a:r>
                    </a:p>
                  </a:txBody>
                  <a:tcPr marL="12700" marR="12700" marT="12700" marB="0" anchor="b"/>
                </a:tc>
                <a:tc>
                  <a:txBody>
                    <a:bodyPr/>
                    <a:lstStyle/>
                    <a:p>
                      <a:pPr algn="l" fontAlgn="b"/>
                      <a:r>
                        <a:rPr lang="hu-HU" sz="1900" b="0" i="0" u="none" strike="noStrike">
                          <a:solidFill>
                            <a:srgbClr val="1F497D"/>
                          </a:solidFill>
                          <a:effectLst/>
                          <a:latin typeface="Calibri"/>
                        </a:rPr>
                        <a:t>Herzberg</a:t>
                      </a:r>
                    </a:p>
                  </a:txBody>
                  <a:tcPr marL="12700" marR="12700" marT="12700" marB="0" anchor="b"/>
                </a:tc>
                <a:tc>
                  <a:txBody>
                    <a:bodyPr/>
                    <a:lstStyle/>
                    <a:p>
                      <a:pPr algn="l" fontAlgn="b"/>
                      <a:r>
                        <a:rPr lang="fr-FR" sz="1900" b="0" i="0" u="none" strike="noStrike" dirty="0" smtClean="0">
                          <a:solidFill>
                            <a:srgbClr val="1F497D"/>
                          </a:solidFill>
                          <a:effectLst/>
                          <a:latin typeface="Calibri"/>
                        </a:rPr>
                        <a:t>Auvergne-</a:t>
                      </a:r>
                      <a:r>
                        <a:rPr lang="fr-FR" sz="1900" b="0" i="0" u="none" strike="noStrike" dirty="0" err="1" smtClean="0">
                          <a:solidFill>
                            <a:srgbClr val="1F497D"/>
                          </a:solidFill>
                          <a:effectLst/>
                          <a:latin typeface="Calibri"/>
                        </a:rPr>
                        <a:t>Rhônes</a:t>
                      </a:r>
                      <a:r>
                        <a:rPr lang="fr-FR" sz="1900" b="0" i="0" u="none" strike="noStrike" dirty="0">
                          <a:solidFill>
                            <a:srgbClr val="1F497D"/>
                          </a:solidFill>
                          <a:effectLst/>
                          <a:latin typeface="Calibri"/>
                        </a:rPr>
                        <a:t>-Alpes</a:t>
                      </a: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Emmanuel </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hu-HU" sz="1900" b="0" i="0" u="none" strike="noStrike" dirty="0" smtClean="0">
                          <a:solidFill>
                            <a:srgbClr val="1F497D"/>
                          </a:solidFill>
                          <a:effectLst/>
                          <a:latin typeface="Calibri"/>
                        </a:rPr>
                        <a:t>Baulot</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Bourgogne-Franche</a:t>
                      </a:r>
                      <a:r>
                        <a:rPr lang="fr-FR" sz="1900" b="0" i="0" u="none" strike="noStrike" baseline="0" dirty="0" smtClean="0">
                          <a:solidFill>
                            <a:srgbClr val="1F497D"/>
                          </a:solidFill>
                          <a:effectLst/>
                          <a:latin typeface="Calibri"/>
                        </a:rPr>
                        <a:t> Comté</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Yann-Philippe</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hu-HU" sz="1900" b="0" i="0" u="none" strike="noStrike" dirty="0" smtClean="0">
                          <a:solidFill>
                            <a:srgbClr val="1F497D"/>
                          </a:solidFill>
                          <a:effectLst/>
                          <a:latin typeface="Calibri"/>
                        </a:rPr>
                        <a:t>Charles</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Grand</a:t>
                      </a:r>
                      <a:r>
                        <a:rPr lang="fr-FR" sz="1900" b="0" i="0" u="none" strike="noStrike" baseline="0" dirty="0" smtClean="0">
                          <a:solidFill>
                            <a:srgbClr val="1F497D"/>
                          </a:solidFill>
                          <a:effectLst/>
                          <a:latin typeface="Calibri"/>
                        </a:rPr>
                        <a:t> Est</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a:solidFill>
                            <a:srgbClr val="1F497D"/>
                          </a:solidFill>
                          <a:effectLst/>
                          <a:latin typeface="Calibri"/>
                        </a:rPr>
                        <a:t>Pascal</a:t>
                      </a:r>
                    </a:p>
                  </a:txBody>
                  <a:tcPr marL="12700" marR="12700" marT="12700" marB="0" anchor="b"/>
                </a:tc>
                <a:tc>
                  <a:txBody>
                    <a:bodyPr/>
                    <a:lstStyle/>
                    <a:p>
                      <a:pPr algn="l" fontAlgn="b"/>
                      <a:r>
                        <a:rPr lang="hu-HU" sz="1900" b="0" i="0" u="none" strike="noStrike" dirty="0">
                          <a:solidFill>
                            <a:srgbClr val="1F497D"/>
                          </a:solidFill>
                          <a:effectLst/>
                          <a:latin typeface="Calibri"/>
                        </a:rPr>
                        <a:t>Bizot</a:t>
                      </a:r>
                    </a:p>
                  </a:txBody>
                  <a:tcPr marL="12700" marR="12700" marT="12700" marB="0" anchor="b"/>
                </a:tc>
                <a:tc>
                  <a:txBody>
                    <a:bodyPr/>
                    <a:lstStyle/>
                    <a:p>
                      <a:pPr algn="l" fontAlgn="b"/>
                      <a:r>
                        <a:rPr lang="fr-FR" sz="1900" b="0" i="0" u="none" strike="noStrike" dirty="0" smtClean="0">
                          <a:solidFill>
                            <a:srgbClr val="1F497D"/>
                          </a:solidFill>
                          <a:effectLst/>
                          <a:latin typeface="Calibri"/>
                        </a:rPr>
                        <a:t>IDF</a:t>
                      </a:r>
                      <a:endParaRPr lang="fr-FR" sz="1900" b="0" i="0" u="none" strike="noStrike" dirty="0">
                        <a:solidFill>
                          <a:srgbClr val="1F497D"/>
                        </a:solidFill>
                        <a:effectLst/>
                        <a:latin typeface="Calibri"/>
                      </a:endParaRPr>
                    </a:p>
                  </a:txBody>
                  <a:tcPr marL="12700" marR="12700" marT="12700" marB="0" anchor="b"/>
                </a:tc>
              </a:tr>
              <a:tr h="287620">
                <a:tc>
                  <a:txBody>
                    <a:bodyPr/>
                    <a:lstStyle/>
                    <a:p>
                      <a:pPr algn="l" fontAlgn="b"/>
                      <a:r>
                        <a:rPr lang="fr-FR" sz="1900" b="0" i="0" u="none" strike="noStrike" dirty="0" smtClean="0">
                          <a:solidFill>
                            <a:srgbClr val="1F497D"/>
                          </a:solidFill>
                          <a:effectLst/>
                          <a:latin typeface="Calibri"/>
                        </a:rPr>
                        <a:t>Jean-Louis</a:t>
                      </a:r>
                      <a:endParaRPr lang="fr-FR" sz="1900" b="0" i="0" u="none" strike="noStrike" dirty="0">
                        <a:solidFill>
                          <a:srgbClr val="1F497D"/>
                        </a:solidFill>
                        <a:effectLst/>
                        <a:latin typeface="Calibri"/>
                      </a:endParaRPr>
                    </a:p>
                  </a:txBody>
                  <a:tcPr marL="12700" marR="12700" marT="12700" marB="0" anchor="b"/>
                </a:tc>
                <a:tc>
                  <a:txBody>
                    <a:bodyPr/>
                    <a:lstStyle/>
                    <a:p>
                      <a:pPr algn="l" fontAlgn="b"/>
                      <a:r>
                        <a:rPr lang="hu-HU" sz="1900" b="0" i="0" u="none" strike="noStrike" dirty="0" smtClean="0">
                          <a:solidFill>
                            <a:srgbClr val="1F497D"/>
                          </a:solidFill>
                          <a:effectLst/>
                          <a:latin typeface="Calibri"/>
                        </a:rPr>
                        <a:t>Rouvillain</a:t>
                      </a:r>
                      <a:endParaRPr lang="hu-HU" sz="1900" b="0" i="0" u="none" strike="noStrike" dirty="0">
                        <a:solidFill>
                          <a:srgbClr val="1F497D"/>
                        </a:solidFill>
                        <a:effectLst/>
                        <a:latin typeface="Calibri"/>
                      </a:endParaRPr>
                    </a:p>
                  </a:txBody>
                  <a:tcPr marL="12700" marR="12700" marT="12700" marB="0" anchor="b"/>
                </a:tc>
                <a:tc>
                  <a:txBody>
                    <a:bodyPr/>
                    <a:lstStyle/>
                    <a:p>
                      <a:pPr algn="l" fontAlgn="b"/>
                      <a:r>
                        <a:rPr lang="fr-FR" sz="1900" b="0" i="0" u="none" strike="noStrike" dirty="0" smtClean="0">
                          <a:solidFill>
                            <a:srgbClr val="1F497D"/>
                          </a:solidFill>
                          <a:effectLst/>
                          <a:latin typeface="Calibri"/>
                        </a:rPr>
                        <a:t>Antilles-Guyane</a:t>
                      </a:r>
                      <a:endParaRPr lang="fr-FR" sz="1900" b="0" i="0" u="none" strike="noStrike" dirty="0">
                        <a:solidFill>
                          <a:srgbClr val="1F497D"/>
                        </a:solidFill>
                        <a:effectLst/>
                        <a:latin typeface="Calibri"/>
                      </a:endParaRPr>
                    </a:p>
                  </a:txBody>
                  <a:tcPr marL="12700" marR="12700" marT="12700" marB="0" anchor="b"/>
                </a:tc>
              </a:tr>
            </a:tbl>
          </a:graphicData>
        </a:graphic>
      </p:graphicFrame>
    </p:spTree>
    <p:extLst>
      <p:ext uri="{BB962C8B-B14F-4D97-AF65-F5344CB8AC3E}">
        <p14:creationId xmlns:p14="http://schemas.microsoft.com/office/powerpoint/2010/main" val="16958439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322988153"/>
              </p:ext>
            </p:extLst>
          </p:nvPr>
        </p:nvGraphicFramePr>
        <p:xfrm>
          <a:off x="539551" y="188640"/>
          <a:ext cx="8119490" cy="4569072"/>
        </p:xfrm>
        <a:graphic>
          <a:graphicData uri="http://schemas.openxmlformats.org/drawingml/2006/table">
            <a:tbl>
              <a:tblPr firstRow="1" bandRow="1">
                <a:tableStyleId>{5C22544A-7EE6-4342-B048-85BDC9FD1C3A}</a:tableStyleId>
              </a:tblPr>
              <a:tblGrid>
                <a:gridCol w="2538711"/>
                <a:gridCol w="2229746"/>
                <a:gridCol w="3351033"/>
              </a:tblGrid>
              <a:tr h="425265">
                <a:tc gridSpan="3">
                  <a:txBody>
                    <a:bodyPr/>
                    <a:lstStyle/>
                    <a:p>
                      <a:pPr algn="ctr" fontAlgn="b"/>
                      <a:r>
                        <a:rPr lang="fr-FR" sz="1900" b="1" i="0" u="none" strike="noStrike" dirty="0" smtClean="0">
                          <a:solidFill>
                            <a:schemeClr val="bg1"/>
                          </a:solidFill>
                          <a:effectLst/>
                          <a:latin typeface="Calibri"/>
                        </a:rPr>
                        <a:t>Membre</a:t>
                      </a:r>
                      <a:r>
                        <a:rPr lang="fr-FR" sz="1900" b="1" i="0" u="none" strike="noStrike" baseline="0" dirty="0" smtClean="0">
                          <a:solidFill>
                            <a:schemeClr val="bg1"/>
                          </a:solidFill>
                          <a:effectLst/>
                          <a:latin typeface="Calibri"/>
                        </a:rPr>
                        <a:t>s invités</a:t>
                      </a:r>
                      <a:endParaRPr lang="fr-FR" sz="1900" b="1" i="0" u="none" strike="noStrike" dirty="0">
                        <a:solidFill>
                          <a:schemeClr val="bg1"/>
                        </a:solidFill>
                        <a:effectLst/>
                        <a:latin typeface="Calibri"/>
                      </a:endParaRPr>
                    </a:p>
                  </a:txBody>
                  <a:tcPr marL="12700" marR="12700" marT="12700" marB="0" anchor="b"/>
                </a:tc>
                <a:tc hMerge="1">
                  <a:txBody>
                    <a:bodyPr/>
                    <a:lstStyle/>
                    <a:p>
                      <a:pPr algn="l" fontAlgn="b"/>
                      <a:endParaRPr lang="fr-FR" sz="1100" b="0" i="0" u="none" strike="noStrike">
                        <a:solidFill>
                          <a:srgbClr val="000000"/>
                        </a:solidFill>
                        <a:effectLst/>
                        <a:latin typeface="Calibri"/>
                      </a:endParaRPr>
                    </a:p>
                  </a:txBody>
                  <a:tcPr marL="12700" marR="12700" marT="12700" marB="0" anchor="b"/>
                </a:tc>
                <a:tc hMerge="1">
                  <a:txBody>
                    <a:bodyPr/>
                    <a:lstStyle/>
                    <a:p>
                      <a:pPr algn="l" fontAlgn="b"/>
                      <a:endParaRPr lang="fr-FR" sz="1100" b="0" i="0" u="none" strike="noStrike" dirty="0">
                        <a:solidFill>
                          <a:srgbClr val="000000"/>
                        </a:solidFill>
                        <a:effectLst/>
                        <a:latin typeface="Calibri"/>
                      </a:endParaRPr>
                    </a:p>
                  </a:txBody>
                  <a:tcPr marL="12700" marR="12700" marT="12700" marB="0" anchor="b"/>
                </a:tc>
              </a:tr>
              <a:tr h="460423">
                <a:tc>
                  <a:txBody>
                    <a:bodyPr/>
                    <a:lstStyle/>
                    <a:p>
                      <a:pPr algn="l" fontAlgn="b"/>
                      <a:r>
                        <a:rPr lang="fi-FI" sz="1900" b="0" i="0" u="none" strike="noStrike" dirty="0">
                          <a:solidFill>
                            <a:schemeClr val="tx2"/>
                          </a:solidFill>
                          <a:effectLst/>
                          <a:latin typeface="Calibri"/>
                        </a:rPr>
                        <a:t>Antoine</a:t>
                      </a:r>
                    </a:p>
                  </a:txBody>
                  <a:tcPr marL="12700" marR="12700" marT="12700" marB="0" anchor="b"/>
                </a:tc>
                <a:tc>
                  <a:txBody>
                    <a:bodyPr/>
                    <a:lstStyle/>
                    <a:p>
                      <a:pPr algn="l" fontAlgn="b"/>
                      <a:r>
                        <a:rPr lang="de-DE" sz="1900" b="0" i="0" u="none" strike="noStrike">
                          <a:solidFill>
                            <a:schemeClr val="tx2"/>
                          </a:solidFill>
                          <a:effectLst/>
                          <a:latin typeface="Calibri"/>
                        </a:rPr>
                        <a:t>Poichotte</a:t>
                      </a:r>
                    </a:p>
                  </a:txBody>
                  <a:tcPr marL="12700" marR="12700" marT="12700" marB="0" anchor="b"/>
                </a:tc>
                <a:tc>
                  <a:txBody>
                    <a:bodyPr/>
                    <a:lstStyle/>
                    <a:p>
                      <a:pPr algn="l" fontAlgn="b"/>
                      <a:r>
                        <a:rPr lang="fr-FR" sz="1900" b="0" i="0" u="none" strike="noStrike" dirty="0">
                          <a:solidFill>
                            <a:schemeClr val="tx2"/>
                          </a:solidFill>
                          <a:effectLst/>
                          <a:latin typeface="Calibri"/>
                        </a:rPr>
                        <a:t>Site </a:t>
                      </a:r>
                      <a:r>
                        <a:rPr lang="fr-FR" sz="1900" b="0" i="0" u="none" strike="noStrike" dirty="0" smtClean="0">
                          <a:solidFill>
                            <a:schemeClr val="tx2"/>
                          </a:solidFill>
                          <a:effectLst/>
                          <a:latin typeface="Calibri"/>
                        </a:rPr>
                        <a:t>internet et PND</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a:solidFill>
                            <a:schemeClr val="tx2"/>
                          </a:solidFill>
                          <a:effectLst/>
                          <a:latin typeface="Calibri"/>
                        </a:rPr>
                        <a:t>Jean</a:t>
                      </a:r>
                    </a:p>
                  </a:txBody>
                  <a:tcPr marL="12700" marR="12700" marT="12700" marB="0" anchor="b"/>
                </a:tc>
                <a:tc>
                  <a:txBody>
                    <a:bodyPr/>
                    <a:lstStyle/>
                    <a:p>
                      <a:pPr algn="l" fontAlgn="b"/>
                      <a:r>
                        <a:rPr lang="pt-BR" sz="1900" b="0" i="0" u="none" strike="noStrike">
                          <a:solidFill>
                            <a:schemeClr val="tx2"/>
                          </a:solidFill>
                          <a:effectLst/>
                          <a:latin typeface="Calibri"/>
                        </a:rPr>
                        <a:t>Brilhault</a:t>
                      </a:r>
                    </a:p>
                  </a:txBody>
                  <a:tcPr marL="12700" marR="12700" marT="12700" marB="0" anchor="b"/>
                </a:tc>
                <a:tc>
                  <a:txBody>
                    <a:bodyPr/>
                    <a:lstStyle/>
                    <a:p>
                      <a:pPr algn="l" fontAlgn="b"/>
                      <a:r>
                        <a:rPr lang="fr-FR" sz="1900" b="0" i="0" u="none" strike="noStrike" dirty="0">
                          <a:solidFill>
                            <a:schemeClr val="tx2"/>
                          </a:solidFill>
                          <a:effectLst/>
                          <a:latin typeface="Calibri"/>
                        </a:rPr>
                        <a:t>Responsable </a:t>
                      </a:r>
                      <a:r>
                        <a:rPr lang="fr-FR" sz="1900" b="0" i="0" u="none" strike="noStrike" dirty="0" smtClean="0">
                          <a:solidFill>
                            <a:schemeClr val="tx2"/>
                          </a:solidFill>
                          <a:effectLst/>
                          <a:latin typeface="Calibri"/>
                        </a:rPr>
                        <a:t>Cours Tours (DESC)</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a:solidFill>
                            <a:schemeClr val="tx2"/>
                          </a:solidFill>
                          <a:effectLst/>
                          <a:latin typeface="Calibri"/>
                        </a:rPr>
                        <a:t>Dominique</a:t>
                      </a:r>
                    </a:p>
                  </a:txBody>
                  <a:tcPr marL="12700" marR="12700" marT="12700" marB="0" anchor="b"/>
                </a:tc>
                <a:tc>
                  <a:txBody>
                    <a:bodyPr/>
                    <a:lstStyle/>
                    <a:p>
                      <a:pPr algn="l" fontAlgn="b"/>
                      <a:r>
                        <a:rPr lang="fr-FR" sz="1900" b="0" i="0" u="none" strike="noStrike" dirty="0" err="1" smtClean="0">
                          <a:solidFill>
                            <a:schemeClr val="tx2"/>
                          </a:solidFill>
                          <a:effectLst/>
                          <a:latin typeface="Calibri"/>
                        </a:rPr>
                        <a:t>Chauveaux</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smtClean="0">
                          <a:solidFill>
                            <a:schemeClr val="tx2"/>
                          </a:solidFill>
                          <a:effectLst/>
                          <a:latin typeface="Calibri"/>
                        </a:rPr>
                        <a:t>EBOT-UEMS</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endParaRPr lang="fr-FR" sz="1900" b="0" i="0" u="none" strike="noStrike" dirty="0">
                        <a:solidFill>
                          <a:schemeClr val="tx2"/>
                        </a:solidFill>
                        <a:effectLst/>
                        <a:latin typeface="Calibri"/>
                      </a:endParaRPr>
                    </a:p>
                  </a:txBody>
                  <a:tcPr marL="12700" marR="12700" marT="12700" marB="0" anchor="b"/>
                </a:tc>
                <a:tc>
                  <a:txBody>
                    <a:bodyPr/>
                    <a:lstStyle/>
                    <a:p>
                      <a:pPr algn="l" fontAlgn="b"/>
                      <a:endParaRPr lang="fr-FR" sz="1900" b="0" i="0" u="none" strike="noStrike" dirty="0">
                        <a:solidFill>
                          <a:schemeClr val="tx2"/>
                        </a:solidFill>
                        <a:effectLst/>
                        <a:latin typeface="Calibri"/>
                      </a:endParaRPr>
                    </a:p>
                  </a:txBody>
                  <a:tcPr marL="12700" marR="12700" marT="12700" marB="0" anchor="b"/>
                </a:tc>
                <a:tc>
                  <a:txBody>
                    <a:bodyPr/>
                    <a:lstStyle/>
                    <a:p>
                      <a:pPr algn="l" fontAlgn="b"/>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smtClean="0">
                          <a:solidFill>
                            <a:schemeClr val="tx2"/>
                          </a:solidFill>
                          <a:effectLst/>
                          <a:latin typeface="Calibri"/>
                        </a:rPr>
                        <a:t>Franck</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smtClean="0">
                          <a:solidFill>
                            <a:schemeClr val="tx2"/>
                          </a:solidFill>
                          <a:effectLst/>
                          <a:latin typeface="Calibri"/>
                        </a:rPr>
                        <a:t>Fitoussi</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a:solidFill>
                            <a:schemeClr val="tx2"/>
                          </a:solidFill>
                          <a:effectLst/>
                          <a:latin typeface="Calibri"/>
                        </a:rPr>
                        <a:t>Secrétaire Général </a:t>
                      </a:r>
                      <a:r>
                        <a:rPr lang="fr-FR" sz="1900" b="0" i="0" u="none" strike="noStrike" dirty="0" smtClean="0">
                          <a:solidFill>
                            <a:schemeClr val="tx2"/>
                          </a:solidFill>
                          <a:effectLst/>
                          <a:latin typeface="Calibri"/>
                        </a:rPr>
                        <a:t>CNP SOFCOT</a:t>
                      </a:r>
                      <a:endParaRPr lang="fr-FR" sz="1900" b="0" i="0" u="none" strike="noStrike" dirty="0">
                        <a:solidFill>
                          <a:schemeClr val="tx2"/>
                        </a:solidFill>
                        <a:effectLst/>
                        <a:latin typeface="Calibri"/>
                      </a:endParaRPr>
                    </a:p>
                  </a:txBody>
                  <a:tcPr marL="12700" marR="12700" marT="12700" marB="0" anchor="b"/>
                </a:tc>
              </a:tr>
              <a:tr h="460423">
                <a:tc>
                  <a:txBody>
                    <a:bodyPr/>
                    <a:lstStyle/>
                    <a:p>
                      <a:pPr algn="l" fontAlgn="b"/>
                      <a:r>
                        <a:rPr lang="fr-FR" sz="1900" b="0" i="0" u="none" strike="noStrike" dirty="0" smtClean="0">
                          <a:solidFill>
                            <a:schemeClr val="tx2"/>
                          </a:solidFill>
                          <a:effectLst/>
                          <a:latin typeface="Calibri"/>
                        </a:rPr>
                        <a:t>Emmanuel</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hr-HR" sz="1900" b="0" i="0" u="none" strike="noStrike" dirty="0" smtClean="0">
                          <a:solidFill>
                            <a:schemeClr val="tx2"/>
                          </a:solidFill>
                          <a:effectLst/>
                          <a:latin typeface="Calibri"/>
                        </a:rPr>
                        <a:t>Masmejean</a:t>
                      </a:r>
                      <a:endParaRPr lang="hr-H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a:solidFill>
                            <a:schemeClr val="tx2"/>
                          </a:solidFill>
                          <a:effectLst/>
                          <a:latin typeface="Calibri"/>
                        </a:rPr>
                        <a:t>DFMS-DFMSA</a:t>
                      </a:r>
                    </a:p>
                  </a:txBody>
                  <a:tcPr marL="12700" marR="12700" marT="12700" marB="0" anchor="b"/>
                </a:tc>
              </a:tr>
              <a:tr h="460423">
                <a:tc>
                  <a:txBody>
                    <a:bodyPr/>
                    <a:lstStyle/>
                    <a:p>
                      <a:pPr algn="l" fontAlgn="b"/>
                      <a:r>
                        <a:rPr lang="fi-FI" sz="1900" b="0" i="0" u="none" strike="noStrike" dirty="0" err="1">
                          <a:solidFill>
                            <a:schemeClr val="tx2"/>
                          </a:solidFill>
                          <a:effectLst/>
                          <a:latin typeface="Calibri"/>
                        </a:rPr>
                        <a:t>Sylvain</a:t>
                      </a:r>
                      <a:endParaRPr lang="fi-FI"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err="1">
                          <a:solidFill>
                            <a:schemeClr val="tx2"/>
                          </a:solidFill>
                          <a:effectLst/>
                          <a:latin typeface="Calibri"/>
                        </a:rPr>
                        <a:t>Terver</a:t>
                      </a:r>
                      <a:endParaRPr lang="fr-FR" sz="1900" b="0" i="0" u="none" strike="noStrike" dirty="0">
                        <a:solidFill>
                          <a:schemeClr val="tx2"/>
                        </a:solidFill>
                        <a:effectLst/>
                        <a:latin typeface="Calibri"/>
                      </a:endParaRPr>
                    </a:p>
                  </a:txBody>
                  <a:tcPr marL="12700" marR="12700" marT="12700" marB="0" anchor="b"/>
                </a:tc>
                <a:tc>
                  <a:txBody>
                    <a:bodyPr/>
                    <a:lstStyle/>
                    <a:p>
                      <a:pPr algn="l" fontAlgn="b"/>
                      <a:r>
                        <a:rPr lang="fr-FR" sz="1900" b="0" i="0" u="none" strike="noStrike" dirty="0">
                          <a:solidFill>
                            <a:schemeClr val="tx2"/>
                          </a:solidFill>
                          <a:effectLst/>
                          <a:latin typeface="Calibri"/>
                        </a:rPr>
                        <a:t>Francophonie</a:t>
                      </a:r>
                    </a:p>
                  </a:txBody>
                  <a:tcPr marL="12700" marR="12700" marT="12700" marB="0" anchor="b"/>
                </a:tc>
              </a:tr>
              <a:tr h="460423">
                <a:tc>
                  <a:txBody>
                    <a:bodyPr/>
                    <a:lstStyle/>
                    <a:p>
                      <a:pPr algn="l" fontAlgn="b"/>
                      <a:r>
                        <a:rPr lang="nl-NL" sz="1900" b="0" i="0" u="none" strike="noStrike" dirty="0" err="1">
                          <a:solidFill>
                            <a:schemeClr val="tx2"/>
                          </a:solidFill>
                          <a:effectLst/>
                          <a:latin typeface="Calibri"/>
                        </a:rPr>
                        <a:t>Raphaël</a:t>
                      </a:r>
                      <a:r>
                        <a:rPr lang="nl-NL" sz="1900" b="0" i="0" u="none" strike="noStrike" dirty="0">
                          <a:solidFill>
                            <a:schemeClr val="tx2"/>
                          </a:solidFill>
                          <a:effectLst/>
                          <a:latin typeface="Calibri"/>
                        </a:rPr>
                        <a:t> </a:t>
                      </a:r>
                    </a:p>
                  </a:txBody>
                  <a:tcPr marL="12700" marR="12700" marT="12700" marB="0" anchor="b"/>
                </a:tc>
                <a:tc>
                  <a:txBody>
                    <a:bodyPr/>
                    <a:lstStyle/>
                    <a:p>
                      <a:pPr algn="l" fontAlgn="b"/>
                      <a:r>
                        <a:rPr lang="en-US" sz="1900" b="0" i="0" u="none" strike="noStrike">
                          <a:solidFill>
                            <a:schemeClr val="tx2"/>
                          </a:solidFill>
                          <a:effectLst/>
                          <a:latin typeface="Calibri"/>
                        </a:rPr>
                        <a:t>Vialle</a:t>
                      </a:r>
                    </a:p>
                  </a:txBody>
                  <a:tcPr marL="12700" marR="12700" marT="12700" marB="0" anchor="b"/>
                </a:tc>
                <a:tc>
                  <a:txBody>
                    <a:bodyPr/>
                    <a:lstStyle/>
                    <a:p>
                      <a:pPr algn="l" fontAlgn="b"/>
                      <a:r>
                        <a:rPr lang="ro-RO" sz="1900" b="0" i="0" u="none" strike="noStrike" dirty="0">
                          <a:solidFill>
                            <a:schemeClr val="tx2"/>
                          </a:solidFill>
                          <a:effectLst/>
                          <a:latin typeface="Calibri"/>
                        </a:rPr>
                        <a:t>Centre de Documentation</a:t>
                      </a:r>
                    </a:p>
                  </a:txBody>
                  <a:tcPr marL="12700" marR="12700" marT="12700" marB="0" anchor="b"/>
                </a:tc>
              </a:tr>
              <a:tr h="460423">
                <a:tc>
                  <a:txBody>
                    <a:bodyPr/>
                    <a:lstStyle/>
                    <a:p>
                      <a:pPr algn="l" fontAlgn="b"/>
                      <a:r>
                        <a:rPr lang="fr-FR" sz="1900" b="0" i="0" u="none" strike="noStrike" baseline="0" dirty="0" smtClean="0">
                          <a:solidFill>
                            <a:schemeClr val="tx2"/>
                          </a:solidFill>
                          <a:effectLst/>
                          <a:latin typeface="+mn-lt"/>
                        </a:rPr>
                        <a:t>Philippe</a:t>
                      </a:r>
                      <a:endParaRPr lang="fr-FR" sz="19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900" b="0" i="0" u="none" strike="noStrike" baseline="0" dirty="0" err="1" smtClean="0">
                          <a:solidFill>
                            <a:schemeClr val="tx2"/>
                          </a:solidFill>
                          <a:effectLst/>
                          <a:latin typeface="+mn-lt"/>
                        </a:rPr>
                        <a:t>Massin</a:t>
                      </a:r>
                      <a:endParaRPr lang="fr-FR" sz="19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c>
                  <a:txBody>
                    <a:bodyPr/>
                    <a:lstStyle/>
                    <a:p>
                      <a:pPr algn="l" fontAlgn="b"/>
                      <a:r>
                        <a:rPr lang="fr-FR" sz="1900" b="0" i="0" u="none" strike="noStrike" dirty="0" smtClean="0">
                          <a:solidFill>
                            <a:schemeClr val="tx2"/>
                          </a:solidFill>
                          <a:effectLst/>
                          <a:latin typeface="Calibri"/>
                        </a:rPr>
                        <a:t>OTSR</a:t>
                      </a:r>
                      <a:endParaRPr lang="fr-FR" sz="1900" b="0" i="0" u="none" strike="noStrike" dirty="0">
                        <a:solidFill>
                          <a:schemeClr val="tx2"/>
                        </a:solidFill>
                        <a:effectLst/>
                        <a:latin typeface="Calibri"/>
                      </a:endParaRPr>
                    </a:p>
                  </a:txBody>
                  <a:tcPr marL="12700" marR="12700" marT="12700" marB="0" anchor="b">
                    <a:solidFill>
                      <a:schemeClr val="accent3">
                        <a:lumMod val="60000"/>
                        <a:lumOff val="40000"/>
                      </a:schemeClr>
                    </a:solidFill>
                  </a:tcPr>
                </a:tc>
              </a:tr>
            </a:tbl>
          </a:graphicData>
        </a:graphic>
      </p:graphicFrame>
      <p:pic>
        <p:nvPicPr>
          <p:cNvPr id="3" name="Image 2" descr="Myri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1" y="4860671"/>
            <a:ext cx="1826540" cy="1952705"/>
          </a:xfrm>
          <a:prstGeom prst="rect">
            <a:avLst/>
          </a:prstGeom>
        </p:spPr>
      </p:pic>
      <p:sp>
        <p:nvSpPr>
          <p:cNvPr id="5" name="ZoneTexte 4"/>
          <p:cNvSpPr txBox="1"/>
          <p:nvPr/>
        </p:nvSpPr>
        <p:spPr>
          <a:xfrm>
            <a:off x="571318" y="5996080"/>
            <a:ext cx="1768433" cy="369332"/>
          </a:xfrm>
          <a:prstGeom prst="rect">
            <a:avLst/>
          </a:prstGeom>
          <a:noFill/>
        </p:spPr>
        <p:txBody>
          <a:bodyPr wrap="none" rtlCol="0">
            <a:spAutoFit/>
          </a:bodyPr>
          <a:lstStyle/>
          <a:p>
            <a:r>
              <a:rPr lang="fr-FR" smtClean="0">
                <a:latin typeface="Apple Chancery" charset="0"/>
                <a:ea typeface="Apple Chancery" charset="0"/>
                <a:cs typeface="Apple Chancery" charset="0"/>
              </a:rPr>
              <a:t>Myriam Rachdi</a:t>
            </a:r>
            <a:endParaRPr lang="fr-FR">
              <a:latin typeface="Apple Chancery" charset="0"/>
              <a:ea typeface="Apple Chancery" charset="0"/>
              <a:cs typeface="Apple Chancery" charset="0"/>
            </a:endParaRPr>
          </a:p>
        </p:txBody>
      </p:sp>
      <p:sp>
        <p:nvSpPr>
          <p:cNvPr id="6" name="ZoneTexte 5"/>
          <p:cNvSpPr txBox="1"/>
          <p:nvPr/>
        </p:nvSpPr>
        <p:spPr>
          <a:xfrm>
            <a:off x="5913813" y="5996080"/>
            <a:ext cx="1776448" cy="369332"/>
          </a:xfrm>
          <a:prstGeom prst="rect">
            <a:avLst/>
          </a:prstGeom>
          <a:noFill/>
        </p:spPr>
        <p:txBody>
          <a:bodyPr wrap="none" rtlCol="0">
            <a:spAutoFit/>
          </a:bodyPr>
          <a:lstStyle/>
          <a:p>
            <a:r>
              <a:rPr lang="fr-FR" dirty="0" err="1" smtClean="0">
                <a:latin typeface="Apple Chancery" charset="0"/>
                <a:ea typeface="Apple Chancery" charset="0"/>
                <a:cs typeface="Apple Chancery" charset="0"/>
              </a:rPr>
              <a:t>Asuman</a:t>
            </a:r>
            <a:r>
              <a:rPr lang="fr-FR" dirty="0" smtClean="0">
                <a:latin typeface="Apple Chancery" charset="0"/>
                <a:ea typeface="Apple Chancery" charset="0"/>
                <a:cs typeface="Apple Chancery" charset="0"/>
              </a:rPr>
              <a:t> Leconte</a:t>
            </a:r>
            <a:endParaRPr lang="fr-FR" dirty="0">
              <a:latin typeface="Apple Chancery" charset="0"/>
              <a:ea typeface="Apple Chancery" charset="0"/>
              <a:cs typeface="Apple Chancery"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4883685"/>
            <a:ext cx="1629845" cy="1856212"/>
          </a:xfrm>
          <a:prstGeom prst="rect">
            <a:avLst/>
          </a:prstGeom>
        </p:spPr>
      </p:pic>
    </p:spTree>
    <p:extLst>
      <p:ext uri="{BB962C8B-B14F-4D97-AF65-F5344CB8AC3E}">
        <p14:creationId xmlns:p14="http://schemas.microsoft.com/office/powerpoint/2010/main" val="11138741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9" y="356659"/>
            <a:ext cx="5609437" cy="1143000"/>
          </a:xfrm>
          <a:solidFill>
            <a:srgbClr val="B9CDE5"/>
          </a:solidFill>
          <a:ln>
            <a:solidFill>
              <a:srgbClr val="4F81BD"/>
            </a:solidFill>
          </a:ln>
        </p:spPr>
        <p:txBody>
          <a:bodyPr>
            <a:normAutofit/>
          </a:bodyPr>
          <a:lstStyle/>
          <a:p>
            <a:r>
              <a:rPr lang="fr-FR" dirty="0" smtClean="0"/>
              <a:t>Règlement intérieur</a:t>
            </a:r>
            <a:endParaRPr lang="fr-FR" dirty="0"/>
          </a:p>
        </p:txBody>
      </p:sp>
      <p:sp>
        <p:nvSpPr>
          <p:cNvPr id="3" name="Espace réservé du contenu 2"/>
          <p:cNvSpPr>
            <a:spLocks noGrp="1"/>
          </p:cNvSpPr>
          <p:nvPr>
            <p:ph idx="1"/>
          </p:nvPr>
        </p:nvSpPr>
        <p:spPr>
          <a:xfrm>
            <a:off x="251520" y="1783357"/>
            <a:ext cx="8712968" cy="4525963"/>
          </a:xfrm>
        </p:spPr>
        <p:txBody>
          <a:bodyPr>
            <a:normAutofit fontScale="92500" lnSpcReduction="10000"/>
          </a:bodyPr>
          <a:lstStyle/>
          <a:p>
            <a:pPr>
              <a:buFont typeface="Arial"/>
              <a:buChar char="•"/>
            </a:pPr>
            <a:r>
              <a:rPr lang="fr-FR" dirty="0"/>
              <a:t> </a:t>
            </a:r>
            <a:r>
              <a:rPr lang="fr-FR" dirty="0" smtClean="0"/>
              <a:t>Pourquoi une nouvelle rédaction ?</a:t>
            </a:r>
          </a:p>
          <a:p>
            <a:pPr lvl="1">
              <a:buFont typeface="Arial"/>
              <a:buChar char="•"/>
            </a:pPr>
            <a:endParaRPr lang="fr-FR" sz="1600" dirty="0"/>
          </a:p>
          <a:p>
            <a:pPr lvl="1">
              <a:buFont typeface="Arial"/>
              <a:buChar char="•"/>
            </a:pPr>
            <a:r>
              <a:rPr lang="fr-FR" dirty="0" smtClean="0"/>
              <a:t>Complète la révision des statuts 2016</a:t>
            </a:r>
          </a:p>
          <a:p>
            <a:pPr lvl="2">
              <a:buFont typeface="Arial"/>
              <a:buChar char="•"/>
            </a:pPr>
            <a:r>
              <a:rPr lang="fr-FR" dirty="0" smtClean="0"/>
              <a:t>Collège des universitaires titulaires</a:t>
            </a:r>
          </a:p>
          <a:p>
            <a:pPr lvl="1">
              <a:buFont typeface="Arial"/>
              <a:buChar char="•"/>
            </a:pPr>
            <a:endParaRPr lang="fr-FR" dirty="0" smtClean="0"/>
          </a:p>
          <a:p>
            <a:pPr lvl="1">
              <a:buFont typeface="Arial"/>
              <a:buChar char="•"/>
            </a:pPr>
            <a:r>
              <a:rPr lang="fr-FR" i="1" dirty="0" smtClean="0"/>
              <a:t>Simplification d’admission comme « Membre titulaire »</a:t>
            </a:r>
          </a:p>
          <a:p>
            <a:pPr lvl="1">
              <a:buFont typeface="Arial"/>
              <a:buChar char="•"/>
            </a:pPr>
            <a:endParaRPr lang="fr-FR" dirty="0" smtClean="0"/>
          </a:p>
          <a:p>
            <a:pPr lvl="1">
              <a:buFont typeface="Arial"/>
              <a:buChar char="•"/>
            </a:pPr>
            <a:r>
              <a:rPr lang="fr-FR" dirty="0" smtClean="0"/>
              <a:t>Rôle des coordonnateurs régionaux (R3C)</a:t>
            </a:r>
          </a:p>
          <a:p>
            <a:pPr lvl="1">
              <a:buFont typeface="Arial"/>
              <a:buChar char="•"/>
            </a:pPr>
            <a:endParaRPr lang="fr-FR" dirty="0"/>
          </a:p>
          <a:p>
            <a:pPr lvl="1">
              <a:buFont typeface="Arial"/>
              <a:buChar char="•"/>
            </a:pPr>
            <a:r>
              <a:rPr lang="fr-FR" dirty="0" smtClean="0"/>
              <a:t>Clarification du rôle d’enseignement du CFCOT (R3C)</a:t>
            </a:r>
          </a:p>
          <a:p>
            <a:pPr lvl="1">
              <a:buFont typeface="Arial"/>
              <a:buChar char="•"/>
            </a:pPr>
            <a:endParaRPr lang="fr-FR" dirty="0"/>
          </a:p>
          <a:p>
            <a:pPr lvl="1">
              <a:buFont typeface="Arial"/>
              <a:buChar char="•"/>
            </a:pPr>
            <a:endParaRPr lang="fr-FR" dirty="0" smtClean="0"/>
          </a:p>
          <a:p>
            <a:pPr lvl="2">
              <a:buFont typeface="Arial"/>
              <a:buChar char="•"/>
            </a:pPr>
            <a:endParaRPr lang="fr-FR" dirty="0" smtClean="0"/>
          </a:p>
        </p:txBody>
      </p:sp>
      <p:sp>
        <p:nvSpPr>
          <p:cNvPr id="4" name="ZoneTexte 3"/>
          <p:cNvSpPr txBox="1"/>
          <p:nvPr/>
        </p:nvSpPr>
        <p:spPr>
          <a:xfrm>
            <a:off x="6228184" y="6389389"/>
            <a:ext cx="2158163"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Pierre Journeau</a:t>
            </a:r>
            <a:endParaRPr lang="fr-FR" sz="2400" dirty="0">
              <a:solidFill>
                <a:srgbClr val="44546A"/>
              </a:solidFill>
            </a:endParaRPr>
          </a:p>
        </p:txBody>
      </p:sp>
    </p:spTree>
    <p:extLst>
      <p:ext uri="{BB962C8B-B14F-4D97-AF65-F5344CB8AC3E}">
        <p14:creationId xmlns:p14="http://schemas.microsoft.com/office/powerpoint/2010/main" val="4065146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3" y="356659"/>
            <a:ext cx="5904656" cy="1143000"/>
          </a:xfrm>
          <a:solidFill>
            <a:srgbClr val="B9CDE5"/>
          </a:solidFill>
          <a:ln>
            <a:solidFill>
              <a:srgbClr val="4F81BD"/>
            </a:solidFill>
          </a:ln>
        </p:spPr>
        <p:txBody>
          <a:bodyPr>
            <a:normAutofit fontScale="90000"/>
          </a:bodyPr>
          <a:lstStyle/>
          <a:p>
            <a:r>
              <a:rPr lang="fr-FR" dirty="0" smtClean="0"/>
              <a:t>➥ Membre Titulaire CFCOT </a:t>
            </a:r>
            <a:endParaRPr lang="fr-FR" dirty="0"/>
          </a:p>
        </p:txBody>
      </p:sp>
      <p:sp>
        <p:nvSpPr>
          <p:cNvPr id="3" name="Espace réservé du contenu 2"/>
          <p:cNvSpPr>
            <a:spLocks noGrp="1"/>
          </p:cNvSpPr>
          <p:nvPr>
            <p:ph idx="1"/>
          </p:nvPr>
        </p:nvSpPr>
        <p:spPr>
          <a:xfrm>
            <a:off x="1619673" y="1916832"/>
            <a:ext cx="6984776" cy="4525963"/>
          </a:xfrm>
        </p:spPr>
        <p:txBody>
          <a:bodyPr>
            <a:normAutofit/>
          </a:bodyPr>
          <a:lstStyle/>
          <a:p>
            <a:pPr>
              <a:buFont typeface="Arial"/>
              <a:buChar char="•"/>
            </a:pPr>
            <a:r>
              <a:rPr lang="fr-FR" dirty="0"/>
              <a:t> </a:t>
            </a:r>
            <a:r>
              <a:rPr lang="fr-FR" i="1" dirty="0" smtClean="0"/>
              <a:t>sur titres</a:t>
            </a:r>
          </a:p>
          <a:p>
            <a:pPr marL="0" indent="0">
              <a:buNone/>
            </a:pPr>
            <a:r>
              <a:rPr lang="fr-FR" sz="2400" i="1" dirty="0" smtClean="0"/>
              <a:t> </a:t>
            </a:r>
            <a:r>
              <a:rPr lang="fr-FR" sz="2400" dirty="0" smtClean="0"/>
              <a:t>(Demande auprès du secrétariat)</a:t>
            </a:r>
            <a:endParaRPr lang="fr-FR" sz="2400" i="1" dirty="0" smtClean="0"/>
          </a:p>
          <a:p>
            <a:pPr lvl="2">
              <a:buFont typeface="Arial"/>
              <a:buChar char="•"/>
            </a:pPr>
            <a:r>
              <a:rPr lang="fr-FR" dirty="0" smtClean="0"/>
              <a:t>Membre </a:t>
            </a:r>
            <a:r>
              <a:rPr lang="fr-FR" dirty="0"/>
              <a:t>de la SOFCOT</a:t>
            </a:r>
          </a:p>
          <a:p>
            <a:pPr lvl="2">
              <a:buFont typeface="Arial"/>
              <a:buChar char="•"/>
            </a:pPr>
            <a:r>
              <a:rPr lang="fr-FR" dirty="0"/>
              <a:t>Titulaire du </a:t>
            </a:r>
            <a:r>
              <a:rPr lang="fr-FR" dirty="0" smtClean="0"/>
              <a:t>DES</a:t>
            </a:r>
            <a:r>
              <a:rPr lang="de-DE" dirty="0" smtClean="0"/>
              <a:t>(C)</a:t>
            </a:r>
            <a:r>
              <a:rPr lang="fr-FR" dirty="0" smtClean="0"/>
              <a:t> d’orthopédie (ou EBOT)</a:t>
            </a:r>
            <a:endParaRPr lang="fr-FR" dirty="0"/>
          </a:p>
          <a:p>
            <a:pPr lvl="2">
              <a:buFont typeface="Arial"/>
              <a:buChar char="•"/>
            </a:pPr>
            <a:r>
              <a:rPr lang="fr-FR" dirty="0" smtClean="0"/>
              <a:t>Examen listes Titres et Travaux</a:t>
            </a:r>
            <a:endParaRPr lang="fr-FR" dirty="0"/>
          </a:p>
          <a:p>
            <a:pPr>
              <a:buFont typeface="Arial"/>
              <a:buChar char="•"/>
            </a:pPr>
            <a:r>
              <a:rPr lang="fr-FR" dirty="0"/>
              <a:t> </a:t>
            </a:r>
            <a:r>
              <a:rPr lang="fr-FR" i="1" dirty="0" smtClean="0"/>
              <a:t>sur contrôle des connaissances</a:t>
            </a:r>
          </a:p>
          <a:p>
            <a:pPr lvl="2">
              <a:buFont typeface="Arial"/>
              <a:buChar char="•"/>
            </a:pPr>
            <a:r>
              <a:rPr lang="fr-FR" dirty="0" smtClean="0"/>
              <a:t>Autres candidats</a:t>
            </a:r>
            <a:endParaRPr lang="fr-FR" dirty="0"/>
          </a:p>
          <a:p>
            <a:pPr>
              <a:buFont typeface="Arial"/>
              <a:buChar char="•"/>
            </a:pPr>
            <a:endParaRPr lang="fr-FR" dirty="0" smtClean="0"/>
          </a:p>
          <a:p>
            <a:pPr lvl="1">
              <a:buFont typeface="Arial"/>
              <a:buChar char="•"/>
            </a:pPr>
            <a:endParaRPr lang="fr-FR" dirty="0"/>
          </a:p>
          <a:p>
            <a:pPr lvl="1">
              <a:buFont typeface="Arial"/>
              <a:buChar char="•"/>
            </a:pPr>
            <a:endParaRPr lang="fr-FR" dirty="0" smtClean="0"/>
          </a:p>
          <a:p>
            <a:pPr lvl="2">
              <a:buFont typeface="Arial"/>
              <a:buChar char="•"/>
            </a:pPr>
            <a:endParaRPr lang="fr-FR" dirty="0" smtClean="0"/>
          </a:p>
        </p:txBody>
      </p:sp>
    </p:spTree>
    <p:extLst>
      <p:ext uri="{BB962C8B-B14F-4D97-AF65-F5344CB8AC3E}">
        <p14:creationId xmlns:p14="http://schemas.microsoft.com/office/powerpoint/2010/main" val="10799362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Critères CFCOT</a:t>
            </a:r>
            <a:endParaRPr lang="fr-FR" dirty="0"/>
          </a:p>
        </p:txBody>
      </p:sp>
      <p:sp>
        <p:nvSpPr>
          <p:cNvPr id="3" name="Espace réservé du contenu 2"/>
          <p:cNvSpPr>
            <a:spLocks noGrp="1"/>
          </p:cNvSpPr>
          <p:nvPr>
            <p:ph idx="1"/>
          </p:nvPr>
        </p:nvSpPr>
        <p:spPr>
          <a:xfrm>
            <a:off x="179512" y="1988840"/>
            <a:ext cx="9001000" cy="3600396"/>
          </a:xfrm>
        </p:spPr>
        <p:txBody>
          <a:bodyPr>
            <a:normAutofit/>
          </a:bodyPr>
          <a:lstStyle/>
          <a:p>
            <a:pPr marL="514350" indent="-514350">
              <a:buFont typeface="+mj-lt"/>
              <a:buAutoNum type="arabicPeriod"/>
            </a:pPr>
            <a:r>
              <a:rPr lang="fr-FR" dirty="0" smtClean="0"/>
              <a:t>Membre titulaire CFCOT &gt; 1 an</a:t>
            </a:r>
          </a:p>
          <a:p>
            <a:pPr marL="400050" lvl="1" indent="0">
              <a:buNone/>
            </a:pPr>
            <a:r>
              <a:rPr lang="fr-FR" dirty="0" smtClean="0"/>
              <a:t> (à jour de ses cotisations)</a:t>
            </a:r>
          </a:p>
          <a:p>
            <a:pPr marL="514350" indent="-514350">
              <a:buFont typeface="+mj-lt"/>
              <a:buAutoNum type="arabicPeriod"/>
            </a:pPr>
            <a:r>
              <a:rPr lang="fr-FR" dirty="0" smtClean="0"/>
              <a:t>Membre AOT </a:t>
            </a:r>
            <a:r>
              <a:rPr lang="fr-FR" i="1" dirty="0" smtClean="0"/>
              <a:t>ou</a:t>
            </a:r>
            <a:r>
              <a:rPr lang="fr-FR" dirty="0" smtClean="0"/>
              <a:t> CNP </a:t>
            </a:r>
            <a:r>
              <a:rPr lang="fr-FR" dirty="0" err="1" smtClean="0"/>
              <a:t>SoFCOT</a:t>
            </a:r>
            <a:r>
              <a:rPr lang="fr-FR" dirty="0" smtClean="0"/>
              <a:t> + SPA</a:t>
            </a:r>
          </a:p>
          <a:p>
            <a:pPr marL="514350" indent="-514350">
              <a:buFont typeface="+mj-lt"/>
              <a:buAutoNum type="arabicPeriod"/>
            </a:pPr>
            <a:r>
              <a:rPr lang="fr-FR" dirty="0" smtClean="0"/>
              <a:t>Avis favorable Coordonnateur UFR de la demande</a:t>
            </a:r>
          </a:p>
          <a:p>
            <a:pPr marL="514350" indent="-514350">
              <a:buFont typeface="+mj-lt"/>
              <a:buAutoNum type="arabicPeriod"/>
            </a:pPr>
            <a:r>
              <a:rPr lang="fr-FR" dirty="0" smtClean="0"/>
              <a:t>Activité pédagogique et de recherche (CV)</a:t>
            </a:r>
          </a:p>
          <a:p>
            <a:pPr marL="514350" indent="-514350">
              <a:buFont typeface="+mj-lt"/>
              <a:buAutoNum type="arabicPeriod"/>
            </a:pPr>
            <a:r>
              <a:rPr lang="fr-FR" dirty="0" smtClean="0"/>
              <a:t>Audition pédagogique si besoin</a:t>
            </a:r>
            <a:endParaRPr lang="fr-FR" dirty="0"/>
          </a:p>
        </p:txBody>
      </p:sp>
      <p:sp>
        <p:nvSpPr>
          <p:cNvPr id="4" name="Titre 1"/>
          <p:cNvSpPr txBox="1">
            <a:spLocks/>
          </p:cNvSpPr>
          <p:nvPr/>
        </p:nvSpPr>
        <p:spPr>
          <a:xfrm>
            <a:off x="1763689" y="356659"/>
            <a:ext cx="5609437"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smtClean="0"/>
              <a:t>➥ Membre Formateur</a:t>
            </a:r>
            <a:endParaRPr lang="fr-FR" dirty="0"/>
          </a:p>
        </p:txBody>
      </p:sp>
    </p:spTree>
    <p:extLst>
      <p:ext uri="{BB962C8B-B14F-4D97-AF65-F5344CB8AC3E}">
        <p14:creationId xmlns:p14="http://schemas.microsoft.com/office/powerpoint/2010/main" val="1875349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409699" y="5034188"/>
            <a:ext cx="8416637" cy="642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 « Formateur du CFCOT </a:t>
            </a:r>
            <a:r>
              <a:rPr lang="fr-FR" dirty="0" smtClean="0"/>
              <a:t>» </a:t>
            </a:r>
            <a:endParaRPr lang="fr-FR" dirty="0"/>
          </a:p>
          <a:p>
            <a:pPr algn="ctr"/>
            <a:r>
              <a:rPr lang="fr-FR" sz="1350" dirty="0"/>
              <a:t>5 ans (probatoire 2 ans en 1</a:t>
            </a:r>
            <a:r>
              <a:rPr lang="fr-FR" sz="1350" baseline="30000" dirty="0"/>
              <a:t>ère</a:t>
            </a:r>
            <a:r>
              <a:rPr lang="fr-FR" sz="1350" dirty="0"/>
              <a:t> nomination)</a:t>
            </a:r>
          </a:p>
        </p:txBody>
      </p:sp>
      <p:sp>
        <p:nvSpPr>
          <p:cNvPr id="5" name="Rectangle à coins arrondis 4"/>
          <p:cNvSpPr/>
          <p:nvPr/>
        </p:nvSpPr>
        <p:spPr>
          <a:xfrm>
            <a:off x="936938" y="3134074"/>
            <a:ext cx="7485845" cy="553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1) « Membre du CFCOT »</a:t>
            </a:r>
          </a:p>
        </p:txBody>
      </p:sp>
      <p:sp>
        <p:nvSpPr>
          <p:cNvPr id="6" name="Rectangle à coins arrondis 5"/>
          <p:cNvSpPr/>
          <p:nvPr/>
        </p:nvSpPr>
        <p:spPr>
          <a:xfrm>
            <a:off x="111829" y="1076943"/>
            <a:ext cx="1309255" cy="5611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Diplômé </a:t>
            </a:r>
          </a:p>
          <a:p>
            <a:pPr algn="ctr"/>
            <a:r>
              <a:rPr lang="fr-FR" sz="1350" dirty="0"/>
              <a:t>EBOT exam</a:t>
            </a:r>
          </a:p>
        </p:txBody>
      </p:sp>
      <p:sp>
        <p:nvSpPr>
          <p:cNvPr id="8" name="Rectangle à coins arrondis 7"/>
          <p:cNvSpPr/>
          <p:nvPr/>
        </p:nvSpPr>
        <p:spPr>
          <a:xfrm>
            <a:off x="3319883" y="1076943"/>
            <a:ext cx="2021630" cy="561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Diplômé </a:t>
            </a:r>
            <a:r>
              <a:rPr lang="fr-FR" sz="1350" dirty="0" smtClean="0"/>
              <a:t>DESC, DES</a:t>
            </a:r>
            <a:endParaRPr lang="fr-FR" sz="1350" dirty="0"/>
          </a:p>
          <a:p>
            <a:pPr algn="ctr"/>
            <a:r>
              <a:rPr lang="fr-FR" sz="1350" dirty="0" err="1"/>
              <a:t>Ass</a:t>
            </a:r>
            <a:r>
              <a:rPr lang="fr-FR" sz="1350" dirty="0"/>
              <a:t>-spé ou CCA  CHU, HIA</a:t>
            </a:r>
          </a:p>
        </p:txBody>
      </p:sp>
      <p:sp>
        <p:nvSpPr>
          <p:cNvPr id="9" name="Rectangle à coins arrondis 8"/>
          <p:cNvSpPr/>
          <p:nvPr/>
        </p:nvSpPr>
        <p:spPr>
          <a:xfrm>
            <a:off x="6516216" y="1076943"/>
            <a:ext cx="1838902" cy="561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smtClean="0"/>
              <a:t>Non diplômé DES,DES</a:t>
            </a:r>
            <a:endParaRPr lang="fr-FR" sz="1350" dirty="0"/>
          </a:p>
          <a:p>
            <a:pPr algn="ctr"/>
            <a:r>
              <a:rPr lang="fr-FR" sz="1350" dirty="0"/>
              <a:t>UE PAE</a:t>
            </a:r>
          </a:p>
        </p:txBody>
      </p:sp>
      <p:sp>
        <p:nvSpPr>
          <p:cNvPr id="11" name="Rectangle à coins arrondis 10"/>
          <p:cNvSpPr/>
          <p:nvPr/>
        </p:nvSpPr>
        <p:spPr>
          <a:xfrm>
            <a:off x="6612858" y="1927482"/>
            <a:ext cx="1592282" cy="24270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bg1"/>
                </a:solidFill>
              </a:rPr>
              <a:t>Examen du CFCOT</a:t>
            </a:r>
          </a:p>
        </p:txBody>
      </p:sp>
      <p:sp>
        <p:nvSpPr>
          <p:cNvPr id="12" name="Rectangle à coins arrondis 11"/>
          <p:cNvSpPr/>
          <p:nvPr/>
        </p:nvSpPr>
        <p:spPr>
          <a:xfrm>
            <a:off x="311728" y="2459472"/>
            <a:ext cx="8514608" cy="277586"/>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Demande au Secrétariat CFCOT (</a:t>
            </a:r>
            <a:r>
              <a:rPr lang="fr-FR" sz="1350" dirty="0">
                <a:solidFill>
                  <a:schemeClr val="tx1"/>
                </a:solidFill>
                <a:hlinkClick r:id="rId2"/>
              </a:rPr>
              <a:t>sofcot@sofcot.fr)</a:t>
            </a:r>
            <a:r>
              <a:rPr lang="fr-FR" sz="1350" dirty="0">
                <a:solidFill>
                  <a:schemeClr val="tx1"/>
                </a:solidFill>
              </a:rPr>
              <a:t>: </a:t>
            </a:r>
            <a:r>
              <a:rPr lang="fr-FR" sz="1350" i="1" dirty="0">
                <a:solidFill>
                  <a:schemeClr val="tx1"/>
                </a:solidFill>
              </a:rPr>
              <a:t>justificatifs diplômes </a:t>
            </a:r>
            <a:r>
              <a:rPr lang="fr-FR" sz="1350" dirty="0">
                <a:solidFill>
                  <a:schemeClr val="tx1"/>
                </a:solidFill>
              </a:rPr>
              <a:t>+ paiement cotisation </a:t>
            </a:r>
          </a:p>
        </p:txBody>
      </p:sp>
      <p:sp>
        <p:nvSpPr>
          <p:cNvPr id="13" name="Rectangle à coins arrondis 12"/>
          <p:cNvSpPr/>
          <p:nvPr/>
        </p:nvSpPr>
        <p:spPr>
          <a:xfrm>
            <a:off x="482956" y="4030347"/>
            <a:ext cx="8612748" cy="58431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tx1"/>
              </a:solidFill>
            </a:endParaRPr>
          </a:p>
          <a:p>
            <a:pPr algn="ctr"/>
            <a:r>
              <a:rPr lang="fr-FR" sz="1350" dirty="0">
                <a:solidFill>
                  <a:schemeClr val="tx1"/>
                </a:solidFill>
              </a:rPr>
              <a:t>dossier: 1) Titres et Travaux   +  2) projet pédagogique par niveau 1, 2, 3 maquette  +  3) </a:t>
            </a:r>
            <a:r>
              <a:rPr lang="fr-FR" sz="1350" b="1" i="1" dirty="0">
                <a:solidFill>
                  <a:schemeClr val="tx1"/>
                </a:solidFill>
              </a:rPr>
              <a:t>accord </a:t>
            </a:r>
            <a:r>
              <a:rPr lang="fr-FR" sz="1350" b="1" i="1" dirty="0" smtClean="0">
                <a:solidFill>
                  <a:schemeClr val="tx1"/>
                </a:solidFill>
              </a:rPr>
              <a:t>coordonnateur </a:t>
            </a:r>
            <a:r>
              <a:rPr lang="fr-FR" sz="1350" b="1" i="1" dirty="0">
                <a:solidFill>
                  <a:schemeClr val="tx1"/>
                </a:solidFill>
              </a:rPr>
              <a:t>local DES</a:t>
            </a:r>
          </a:p>
          <a:p>
            <a:pPr algn="ctr"/>
            <a:r>
              <a:rPr lang="fr-FR" sz="1350" dirty="0">
                <a:solidFill>
                  <a:schemeClr val="tx1"/>
                </a:solidFill>
              </a:rPr>
              <a:t>➥  Commission des Formateurs du CFCOT (audition </a:t>
            </a:r>
            <a:r>
              <a:rPr lang="fr-FR" sz="1350" dirty="0" smtClean="0">
                <a:solidFill>
                  <a:schemeClr val="tx1"/>
                </a:solidFill>
              </a:rPr>
              <a:t>pédagogique si </a:t>
            </a:r>
            <a:r>
              <a:rPr lang="fr-FR" sz="1350" dirty="0">
                <a:solidFill>
                  <a:schemeClr val="tx1"/>
                </a:solidFill>
              </a:rPr>
              <a:t>besoin) </a:t>
            </a:r>
          </a:p>
          <a:p>
            <a:pPr algn="ctr"/>
            <a:endParaRPr lang="fr-FR" sz="1350" b="1" i="1" dirty="0">
              <a:solidFill>
                <a:schemeClr val="tx1"/>
              </a:solidFill>
            </a:endParaRPr>
          </a:p>
        </p:txBody>
      </p:sp>
      <p:cxnSp>
        <p:nvCxnSpPr>
          <p:cNvPr id="16" name="Connecteur droit avec flèche 15"/>
          <p:cNvCxnSpPr/>
          <p:nvPr/>
        </p:nvCxnSpPr>
        <p:spPr>
          <a:xfrm>
            <a:off x="473297" y="2813115"/>
            <a:ext cx="9659" cy="21396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4373992" y="1782223"/>
            <a:ext cx="9659" cy="5604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7386039" y="1680585"/>
            <a:ext cx="9659" cy="2370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7394087" y="2200569"/>
            <a:ext cx="9659" cy="2370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4364333" y="2813114"/>
            <a:ext cx="9659" cy="280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a:off x="4354675" y="3718435"/>
            <a:ext cx="9659" cy="280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4383652" y="4701031"/>
            <a:ext cx="9659" cy="280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505974" y="3410728"/>
            <a:ext cx="257099" cy="34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73297" y="1762904"/>
            <a:ext cx="0" cy="655443"/>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4928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9" y="356659"/>
            <a:ext cx="5609437" cy="1143000"/>
          </a:xfrm>
          <a:solidFill>
            <a:srgbClr val="B9CDE5"/>
          </a:solidFill>
          <a:ln>
            <a:solidFill>
              <a:srgbClr val="4F81BD"/>
            </a:solidFill>
          </a:ln>
        </p:spPr>
        <p:txBody>
          <a:bodyPr>
            <a:normAutofit/>
          </a:bodyPr>
          <a:lstStyle/>
          <a:p>
            <a:r>
              <a:rPr lang="fr-FR" dirty="0"/>
              <a:t>Commission </a:t>
            </a:r>
            <a:r>
              <a:rPr lang="fr-FR" dirty="0" smtClean="0"/>
              <a:t>spécifique</a:t>
            </a:r>
            <a:endParaRPr lang="fr-FR" dirty="0"/>
          </a:p>
        </p:txBody>
      </p:sp>
      <p:sp>
        <p:nvSpPr>
          <p:cNvPr id="3" name="Espace réservé du contenu 2"/>
          <p:cNvSpPr>
            <a:spLocks noGrp="1"/>
          </p:cNvSpPr>
          <p:nvPr>
            <p:ph idx="1"/>
          </p:nvPr>
        </p:nvSpPr>
        <p:spPr>
          <a:xfrm>
            <a:off x="1022267" y="2060848"/>
            <a:ext cx="7092280" cy="4104456"/>
          </a:xfrm>
        </p:spPr>
        <p:txBody>
          <a:bodyPr>
            <a:normAutofit/>
          </a:bodyPr>
          <a:lstStyle/>
          <a:p>
            <a:pPr lvl="1">
              <a:buFont typeface="Arial"/>
              <a:buChar char="•"/>
            </a:pPr>
            <a:r>
              <a:rPr lang="fr-FR" sz="3600" dirty="0" smtClean="0"/>
              <a:t> </a:t>
            </a:r>
            <a:r>
              <a:rPr lang="fr-FR" sz="3200" dirty="0" smtClean="0"/>
              <a:t>Présidée par </a:t>
            </a:r>
            <a:r>
              <a:rPr lang="fr-FR" sz="3200" b="1" dirty="0" smtClean="0"/>
              <a:t>Patricia </a:t>
            </a:r>
            <a:r>
              <a:rPr lang="fr-FR" sz="3200" b="1" dirty="0" err="1" smtClean="0"/>
              <a:t>Thoreux</a:t>
            </a:r>
            <a:endParaRPr lang="fr-FR" sz="3200" b="1" dirty="0" smtClean="0"/>
          </a:p>
          <a:p>
            <a:pPr lvl="1">
              <a:buFont typeface="Arial"/>
              <a:buChar char="•"/>
            </a:pPr>
            <a:r>
              <a:rPr lang="fr-FR" sz="3200" dirty="0" smtClean="0"/>
              <a:t>Composition  (2017):</a:t>
            </a:r>
          </a:p>
          <a:p>
            <a:pPr lvl="2">
              <a:buFont typeface="Arial"/>
              <a:buChar char="•"/>
            </a:pPr>
            <a:r>
              <a:rPr lang="fr-FR" dirty="0" smtClean="0"/>
              <a:t>H Thomazeau: </a:t>
            </a:r>
            <a:r>
              <a:rPr lang="fr-FR" i="1" dirty="0" smtClean="0"/>
              <a:t>Président CFCOT</a:t>
            </a:r>
          </a:p>
          <a:p>
            <a:pPr lvl="2">
              <a:buFont typeface="Arial"/>
              <a:buChar char="•"/>
            </a:pPr>
            <a:r>
              <a:rPr lang="fr-FR" dirty="0" smtClean="0"/>
              <a:t>P </a:t>
            </a:r>
            <a:r>
              <a:rPr lang="fr-FR" dirty="0" err="1" smtClean="0"/>
              <a:t>Journeau</a:t>
            </a:r>
            <a:r>
              <a:rPr lang="fr-FR" dirty="0" smtClean="0"/>
              <a:t>: </a:t>
            </a:r>
            <a:r>
              <a:rPr lang="fr-FR" i="1" dirty="0" smtClean="0"/>
              <a:t>secrétaire général CFCOT</a:t>
            </a:r>
          </a:p>
          <a:p>
            <a:pPr lvl="2">
              <a:buFont typeface="Arial"/>
              <a:buChar char="•"/>
            </a:pPr>
            <a:r>
              <a:rPr lang="fr-FR" dirty="0" smtClean="0"/>
              <a:t>F Gouin: </a:t>
            </a:r>
            <a:r>
              <a:rPr lang="fr-FR" i="1" dirty="0" smtClean="0"/>
              <a:t>coordonnateur national DES</a:t>
            </a:r>
            <a:r>
              <a:rPr lang="de-DE" i="1" dirty="0" smtClean="0"/>
              <a:t>(C)</a:t>
            </a:r>
            <a:endParaRPr lang="fr-FR" i="1" dirty="0" smtClean="0"/>
          </a:p>
          <a:p>
            <a:pPr lvl="2">
              <a:buFont typeface="Arial"/>
              <a:buChar char="•"/>
            </a:pPr>
            <a:r>
              <a:rPr lang="fr-FR" dirty="0" smtClean="0"/>
              <a:t>C </a:t>
            </a:r>
            <a:r>
              <a:rPr lang="fr-FR" dirty="0" err="1" smtClean="0"/>
              <a:t>Nérot</a:t>
            </a:r>
            <a:r>
              <a:rPr lang="fr-FR" dirty="0" smtClean="0"/>
              <a:t>: </a:t>
            </a:r>
            <a:r>
              <a:rPr lang="fr-FR" i="1" dirty="0" smtClean="0"/>
              <a:t>membre du CA</a:t>
            </a:r>
          </a:p>
          <a:p>
            <a:pPr lvl="1">
              <a:buFont typeface="Arial"/>
              <a:buChar char="•"/>
            </a:pPr>
            <a:r>
              <a:rPr lang="fr-FR" dirty="0" smtClean="0"/>
              <a:t>Au minimum 4 fois par an</a:t>
            </a:r>
          </a:p>
          <a:p>
            <a:pPr lvl="1">
              <a:buFont typeface="Arial"/>
              <a:buChar char="•"/>
            </a:pPr>
            <a:r>
              <a:rPr lang="fr-FR" b="1" dirty="0" smtClean="0"/>
              <a:t>Validation novembre 2017</a:t>
            </a:r>
            <a:endParaRPr lang="fr-FR" b="1" dirty="0"/>
          </a:p>
          <a:p>
            <a:pPr lvl="1">
              <a:buFont typeface="Arial"/>
              <a:buChar char="•"/>
            </a:pPr>
            <a:endParaRPr lang="fr-FR" dirty="0" smtClean="0"/>
          </a:p>
          <a:p>
            <a:pPr lvl="2">
              <a:buFont typeface="Arial"/>
              <a:buChar char="•"/>
            </a:pPr>
            <a:endParaRPr lang="fr-FR" sz="2400" dirty="0" smtClean="0"/>
          </a:p>
          <a:p>
            <a:pPr marL="1371600" lvl="3" indent="0">
              <a:buNone/>
            </a:pPr>
            <a:endParaRPr lang="fr-FR" dirty="0" smtClean="0"/>
          </a:p>
          <a:p>
            <a:pPr lvl="2">
              <a:buFont typeface="Arial"/>
              <a:buChar char="•"/>
            </a:pPr>
            <a:endParaRPr lang="fr-FR" sz="2800" dirty="0" smtClean="0"/>
          </a:p>
          <a:p>
            <a:pPr lvl="1">
              <a:buFont typeface="Arial"/>
              <a:buChar char="•"/>
            </a:pPr>
            <a:endParaRPr lang="fr-FR" sz="3200" dirty="0" smtClean="0"/>
          </a:p>
          <a:p>
            <a:pPr lvl="1">
              <a:buFont typeface="Arial"/>
              <a:buChar char="•"/>
            </a:pPr>
            <a:endParaRPr lang="fr-FR" sz="3200" dirty="0" smtClean="0"/>
          </a:p>
          <a:p>
            <a:pPr lvl="1">
              <a:buFont typeface="Arial"/>
              <a:buChar char="•"/>
            </a:pPr>
            <a:endParaRPr lang="fr-FR" sz="3200" dirty="0" smtClean="0"/>
          </a:p>
          <a:p>
            <a:pPr lvl="1">
              <a:buFont typeface="Arial"/>
              <a:buChar char="•"/>
            </a:pPr>
            <a:endParaRPr lang="fr-FR" sz="3200" dirty="0" smtClean="0"/>
          </a:p>
          <a:p>
            <a:pPr lvl="1">
              <a:buFont typeface="Arial"/>
              <a:buChar char="•"/>
            </a:pPr>
            <a:endParaRPr lang="fr-FR" dirty="0" smtClean="0"/>
          </a:p>
          <a:p>
            <a:pPr lvl="2">
              <a:buFont typeface="Arial"/>
              <a:buChar char="•"/>
            </a:pPr>
            <a:endParaRPr lang="fr-FR" dirty="0"/>
          </a:p>
          <a:p>
            <a:pPr lvl="1">
              <a:buFont typeface="Arial"/>
              <a:buChar char="•"/>
            </a:pPr>
            <a:endParaRPr lang="fr-FR" dirty="0" smtClean="0"/>
          </a:p>
          <a:p>
            <a:pPr lvl="2">
              <a:buFont typeface="Arial"/>
              <a:buChar char="•"/>
            </a:pPr>
            <a:endParaRPr lang="fr-FR" dirty="0" smtClean="0"/>
          </a:p>
        </p:txBody>
      </p:sp>
      <p:sp>
        <p:nvSpPr>
          <p:cNvPr id="4" name="ZoneTexte 3"/>
          <p:cNvSpPr txBox="1"/>
          <p:nvPr/>
        </p:nvSpPr>
        <p:spPr>
          <a:xfrm>
            <a:off x="6228184" y="6389389"/>
            <a:ext cx="2205668"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Patricia </a:t>
            </a:r>
            <a:r>
              <a:rPr lang="fr-FR" sz="2400" dirty="0" err="1" smtClean="0">
                <a:solidFill>
                  <a:srgbClr val="44546A"/>
                </a:solidFill>
              </a:rPr>
              <a:t>Thoreux</a:t>
            </a:r>
            <a:endParaRPr lang="fr-FR" sz="2400" dirty="0">
              <a:solidFill>
                <a:srgbClr val="44546A"/>
              </a:solidFill>
            </a:endParaRPr>
          </a:p>
        </p:txBody>
      </p:sp>
      <p:sp>
        <p:nvSpPr>
          <p:cNvPr id="5" name="Flèche vers la droite 4"/>
          <p:cNvSpPr/>
          <p:nvPr/>
        </p:nvSpPr>
        <p:spPr>
          <a:xfrm>
            <a:off x="6084168" y="5661248"/>
            <a:ext cx="266429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6067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599404802"/>
              </p:ext>
            </p:extLst>
          </p:nvPr>
        </p:nvGraphicFramePr>
        <p:xfrm>
          <a:off x="72008" y="49439"/>
          <a:ext cx="9036496" cy="6763937"/>
        </p:xfrm>
        <a:graphic>
          <a:graphicData uri="http://schemas.openxmlformats.org/drawingml/2006/table">
            <a:tbl>
              <a:tblPr firstRow="1" bandRow="1">
                <a:tableStyleId>{5C22544A-7EE6-4342-B048-85BDC9FD1C3A}</a:tableStyleId>
              </a:tblPr>
              <a:tblGrid>
                <a:gridCol w="2259124"/>
                <a:gridCol w="2259124"/>
                <a:gridCol w="2259124"/>
                <a:gridCol w="2259124"/>
              </a:tblGrid>
              <a:tr h="274147">
                <a:tc>
                  <a:txBody>
                    <a:bodyPr/>
                    <a:lstStyle/>
                    <a:p>
                      <a:r>
                        <a:rPr lang="fr-FR" sz="900" dirty="0" smtClean="0">
                          <a:solidFill>
                            <a:schemeClr val="bg1"/>
                          </a:solidFill>
                        </a:rPr>
                        <a:t>Nom</a:t>
                      </a:r>
                      <a:endParaRPr lang="fr-FR" sz="900" dirty="0">
                        <a:solidFill>
                          <a:schemeClr val="bg1"/>
                        </a:solidFill>
                      </a:endParaRPr>
                    </a:p>
                  </a:txBody>
                  <a:tcPr/>
                </a:tc>
                <a:tc>
                  <a:txBody>
                    <a:bodyPr/>
                    <a:lstStyle/>
                    <a:p>
                      <a:r>
                        <a:rPr lang="fr-FR" sz="900" dirty="0" smtClean="0">
                          <a:solidFill>
                            <a:schemeClr val="bg1"/>
                          </a:solidFill>
                        </a:rPr>
                        <a:t>Prénom</a:t>
                      </a:r>
                      <a:endParaRPr lang="fr-FR" sz="900" dirty="0">
                        <a:solidFill>
                          <a:schemeClr val="bg1"/>
                        </a:solidFill>
                      </a:endParaRPr>
                    </a:p>
                  </a:txBody>
                  <a:tcPr/>
                </a:tc>
                <a:tc>
                  <a:txBody>
                    <a:bodyPr/>
                    <a:lstStyle/>
                    <a:p>
                      <a:r>
                        <a:rPr lang="fr-FR" sz="900" dirty="0" smtClean="0">
                          <a:solidFill>
                            <a:schemeClr val="bg1"/>
                          </a:solidFill>
                        </a:rPr>
                        <a:t>Lieux</a:t>
                      </a:r>
                      <a:r>
                        <a:rPr lang="fr-FR" sz="900" baseline="0" dirty="0" smtClean="0">
                          <a:solidFill>
                            <a:schemeClr val="bg1"/>
                          </a:solidFill>
                        </a:rPr>
                        <a:t> </a:t>
                      </a:r>
                      <a:r>
                        <a:rPr lang="fr-FR" sz="900" dirty="0" smtClean="0">
                          <a:solidFill>
                            <a:schemeClr val="bg1"/>
                          </a:solidFill>
                        </a:rPr>
                        <a:t>Hospitalier d’exercice</a:t>
                      </a:r>
                      <a:endParaRPr lang="fr-FR" sz="900" dirty="0">
                        <a:solidFill>
                          <a:schemeClr val="bg1"/>
                        </a:solidFill>
                      </a:endParaRPr>
                    </a:p>
                  </a:txBody>
                  <a:tcPr/>
                </a:tc>
                <a:tc>
                  <a:txBody>
                    <a:bodyPr/>
                    <a:lstStyle/>
                    <a:p>
                      <a:r>
                        <a:rPr lang="fr-FR" sz="900" dirty="0" smtClean="0">
                          <a:solidFill>
                            <a:schemeClr val="bg1"/>
                          </a:solidFill>
                        </a:rPr>
                        <a:t>Nature de la demande</a:t>
                      </a:r>
                      <a:endParaRPr lang="fr-FR" sz="900" dirty="0">
                        <a:solidFill>
                          <a:schemeClr val="bg1"/>
                        </a:solidFill>
                      </a:endParaRPr>
                    </a:p>
                  </a:txBody>
                  <a:tcPr/>
                </a:tc>
              </a:tr>
              <a:tr h="274147">
                <a:tc>
                  <a:txBody>
                    <a:bodyPr/>
                    <a:lstStyle/>
                    <a:p>
                      <a:pPr algn="l" fontAlgn="b"/>
                      <a:r>
                        <a:rPr lang="fr-FR" sz="1200" b="1" i="0" u="none" strike="noStrike" dirty="0" err="1">
                          <a:solidFill>
                            <a:schemeClr val="accent1">
                              <a:lumMod val="75000"/>
                            </a:schemeClr>
                          </a:solidFill>
                          <a:effectLst/>
                          <a:latin typeface="Calibri" charset="0"/>
                        </a:rPr>
                        <a:t>Baverel</a:t>
                      </a:r>
                      <a:r>
                        <a:rPr lang="fr-FR" sz="1200" b="1" i="0" u="none" strike="noStrike" dirty="0">
                          <a:solidFill>
                            <a:schemeClr val="accent1">
                              <a:lumMod val="75000"/>
                            </a:schemeClr>
                          </a:solidFill>
                          <a:effectLst/>
                          <a:latin typeface="Calibri" charset="0"/>
                        </a:rPr>
                        <a:t> </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Laurent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Institut Locomoteur St Grégoire</a:t>
                      </a:r>
                    </a:p>
                  </a:txBody>
                  <a:tcPr marL="6350" marR="6350" marT="6350" marB="0" anchor="b"/>
                </a:tc>
                <a:tc>
                  <a:txBody>
                    <a:bodyPr/>
                    <a:lstStyle/>
                    <a:p>
                      <a:pPr algn="l" fontAlgn="b"/>
                      <a:r>
                        <a:rPr lang="fr-FR" sz="1200" b="0" i="0" u="none" strike="noStrike" dirty="0">
                          <a:solidFill>
                            <a:schemeClr val="accent6">
                              <a:lumMod val="75000"/>
                            </a:schemeClr>
                          </a:solidFill>
                          <a:effectLst/>
                          <a:latin typeface="Calibri" charset="0"/>
                        </a:rPr>
                        <a:t>1ère demande</a:t>
                      </a:r>
                    </a:p>
                  </a:txBody>
                  <a:tcPr marL="6350" marR="6350" marT="6350" marB="0" anchor="b"/>
                </a:tc>
              </a:tr>
              <a:tr h="274147">
                <a:tc>
                  <a:txBody>
                    <a:bodyPr/>
                    <a:lstStyle/>
                    <a:p>
                      <a:pPr algn="l" fontAlgn="b"/>
                      <a:r>
                        <a:rPr lang="fr-FR" sz="1200" b="1" i="0" u="none" strike="noStrike" dirty="0">
                          <a:solidFill>
                            <a:schemeClr val="accent1">
                              <a:lumMod val="75000"/>
                            </a:schemeClr>
                          </a:solidFill>
                          <a:effectLst/>
                          <a:latin typeface="Calibri" charset="0"/>
                        </a:rPr>
                        <a:t>Bigorre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Nicolas</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Centre de la main Trélazé</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Boisrenoult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Philippe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 Versailles</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renouvellement</a:t>
                      </a:r>
                    </a:p>
                  </a:txBody>
                  <a:tcPr marL="6350" marR="6350" marT="6350" marB="0" anchor="b"/>
                </a:tc>
              </a:tr>
              <a:tr h="371875">
                <a:tc>
                  <a:txBody>
                    <a:bodyPr/>
                    <a:lstStyle/>
                    <a:p>
                      <a:pPr algn="l" fontAlgn="b"/>
                      <a:r>
                        <a:rPr lang="fr-FR" sz="1200" b="1" i="0" u="none" strike="noStrike">
                          <a:solidFill>
                            <a:schemeClr val="accent1">
                              <a:lumMod val="75000"/>
                            </a:schemeClr>
                          </a:solidFill>
                          <a:effectLst/>
                          <a:latin typeface="Calibri" charset="0"/>
                        </a:rPr>
                        <a:t>Bonnard</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Christian</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Centre de Pediatrie Gatien - Clocheville </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renouvellement</a:t>
                      </a:r>
                    </a:p>
                  </a:txBody>
                  <a:tcPr marL="6350" marR="6350" marT="6350" marB="0" anchor="b"/>
                </a:tc>
              </a:tr>
              <a:tr h="360593">
                <a:tc>
                  <a:txBody>
                    <a:bodyPr/>
                    <a:lstStyle/>
                    <a:p>
                      <a:pPr algn="l" fontAlgn="b"/>
                      <a:r>
                        <a:rPr lang="fr-FR" sz="1200" b="1" i="0" u="none" strike="noStrike">
                          <a:solidFill>
                            <a:schemeClr val="accent1">
                              <a:lumMod val="75000"/>
                            </a:schemeClr>
                          </a:solidFill>
                          <a:effectLst/>
                          <a:latin typeface="Calibri" charset="0"/>
                        </a:rPr>
                        <a:t>Courage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Olivier</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Hôpital Privé de l'Estuaire - Le Havre</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dirty="0" err="1">
                          <a:solidFill>
                            <a:schemeClr val="accent1">
                              <a:lumMod val="75000"/>
                            </a:schemeClr>
                          </a:solidFill>
                          <a:effectLst/>
                          <a:latin typeface="Calibri" charset="0"/>
                        </a:rPr>
                        <a:t>Loubignac</a:t>
                      </a:r>
                      <a:endParaRPr lang="fr-FR" sz="1200" b="1" i="0" u="none" strike="noStrike" dirty="0">
                        <a:solidFill>
                          <a:schemeClr val="accent1">
                            <a:lumMod val="75000"/>
                          </a:schemeClr>
                        </a:solidFill>
                        <a:effectLst/>
                        <a:latin typeface="Calibri" charset="0"/>
                      </a:endParaRP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François</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CHI Toulon - La Seyne / mer </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Nérot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Cécile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Hopital Maison Blanche - Reims</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Ohl</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Xavier</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Hopital Maison Blanche - Reims</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Petit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Alexandre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Centre de la main Trélazé</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Rabarin</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Fabrice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Centre de la main Trélazé</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Raimbeau</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Guy</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Centre de la main Trélazé</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Rampal</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Virginie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CHU Lenval - Nice</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Robert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Henri</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 Nord Mayenne</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Thomazeau</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Hervé</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CHU Rennes</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Walch</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Gilles</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Centre Orthopédique Santy - Lyon</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Barbier</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Olivier</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HIA Bégin - Saint Mandé</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Babusiaux</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Damien</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Clinique de l'Alliance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Bertani</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Antoine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 HIA Desgenettes </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Boisgard</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Stéphane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CHU Clermont Ferrand</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Bouchard </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Antoine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HIA Bégin - Saint Mandé</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Brilhault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Jean</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CHRU Tours, Hôpital Trousseau </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Chantelot</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Christophe</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CHRU Lille</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r h="274147">
                <a:tc>
                  <a:txBody>
                    <a:bodyPr/>
                    <a:lstStyle/>
                    <a:p>
                      <a:pPr algn="l" fontAlgn="b"/>
                      <a:r>
                        <a:rPr lang="fr-FR" sz="1200" b="1" i="0" u="none" strike="noStrike">
                          <a:solidFill>
                            <a:schemeClr val="accent1">
                              <a:lumMod val="75000"/>
                            </a:schemeClr>
                          </a:solidFill>
                          <a:effectLst/>
                          <a:latin typeface="Calibri" charset="0"/>
                        </a:rPr>
                        <a:t>Charrois</a:t>
                      </a:r>
                    </a:p>
                  </a:txBody>
                  <a:tcPr marL="6350" marR="6350" marT="6350" marB="0" anchor="b"/>
                </a:tc>
                <a:tc>
                  <a:txBody>
                    <a:bodyPr/>
                    <a:lstStyle/>
                    <a:p>
                      <a:pPr algn="l" fontAlgn="b"/>
                      <a:r>
                        <a:rPr lang="fr-FR" sz="1200" b="0" i="0" u="none" strike="noStrike">
                          <a:solidFill>
                            <a:schemeClr val="accent1">
                              <a:lumMod val="75000"/>
                            </a:schemeClr>
                          </a:solidFill>
                          <a:effectLst/>
                          <a:latin typeface="Calibri" charset="0"/>
                        </a:rPr>
                        <a:t>Olivier</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Clinique Arago - Paris</a:t>
                      </a:r>
                    </a:p>
                  </a:txBody>
                  <a:tcPr marL="6350" marR="6350" marT="6350" marB="0" anchor="b"/>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tc>
              </a:tr>
            </a:tbl>
          </a:graphicData>
        </a:graphic>
      </p:graphicFrame>
    </p:spTree>
    <p:extLst>
      <p:ext uri="{BB962C8B-B14F-4D97-AF65-F5344CB8AC3E}">
        <p14:creationId xmlns:p14="http://schemas.microsoft.com/office/powerpoint/2010/main" val="17593548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20000"/>
              <a:lumOff val="80000"/>
            </a:schemeClr>
          </a:solidFill>
        </p:spPr>
        <p:txBody>
          <a:bodyPr/>
          <a:lstStyle/>
          <a:p>
            <a:r>
              <a:rPr lang="fr-FR" dirty="0" smtClean="0"/>
              <a:t>Ordre du jour: mot du Président </a:t>
            </a:r>
            <a:endParaRPr lang="fr-FR" dirty="0"/>
          </a:p>
        </p:txBody>
      </p:sp>
      <p:sp>
        <p:nvSpPr>
          <p:cNvPr id="3" name="Espace réservé du contenu 2"/>
          <p:cNvSpPr>
            <a:spLocks noGrp="1"/>
          </p:cNvSpPr>
          <p:nvPr>
            <p:ph idx="1"/>
          </p:nvPr>
        </p:nvSpPr>
        <p:spPr>
          <a:xfrm>
            <a:off x="467544" y="2060848"/>
            <a:ext cx="8229600" cy="3960436"/>
          </a:xfrm>
        </p:spPr>
        <p:txBody>
          <a:bodyPr>
            <a:normAutofit fontScale="62500" lnSpcReduction="20000"/>
          </a:bodyPr>
          <a:lstStyle/>
          <a:p>
            <a:r>
              <a:rPr lang="fr-FR" dirty="0" smtClean="0"/>
              <a:t>Le </a:t>
            </a:r>
            <a:r>
              <a:rPr lang="fr-FR" dirty="0"/>
              <a:t>mot du Président: </a:t>
            </a:r>
            <a:r>
              <a:rPr lang="fr-FR" dirty="0" smtClean="0"/>
              <a:t>				                H. Thomazeau</a:t>
            </a:r>
            <a:endParaRPr lang="fr-FR" dirty="0"/>
          </a:p>
          <a:p>
            <a:r>
              <a:rPr lang="fr-FR" dirty="0" smtClean="0"/>
              <a:t>Election du nouveau </a:t>
            </a:r>
            <a:r>
              <a:rPr lang="fr-FR" dirty="0"/>
              <a:t>Bureau</a:t>
            </a:r>
            <a:r>
              <a:rPr lang="fr-FR" dirty="0" smtClean="0"/>
              <a:t>:				P. Journeau</a:t>
            </a:r>
            <a:endParaRPr lang="fr-FR" dirty="0"/>
          </a:p>
          <a:p>
            <a:r>
              <a:rPr lang="fr-FR" dirty="0" smtClean="0"/>
              <a:t>Evolution du Règlement intérieur: 			P</a:t>
            </a:r>
            <a:r>
              <a:rPr lang="fr-FR" dirty="0"/>
              <a:t>. Journeau</a:t>
            </a:r>
          </a:p>
          <a:p>
            <a:r>
              <a:rPr lang="fr-FR" dirty="0" smtClean="0"/>
              <a:t>La </a:t>
            </a:r>
            <a:r>
              <a:rPr lang="fr-FR" dirty="0"/>
              <a:t>commission Membre </a:t>
            </a:r>
            <a:r>
              <a:rPr lang="fr-FR" dirty="0" smtClean="0"/>
              <a:t>Formateur</a:t>
            </a:r>
            <a:r>
              <a:rPr lang="fr-FR" dirty="0"/>
              <a:t>: </a:t>
            </a:r>
            <a:r>
              <a:rPr lang="fr-FR" dirty="0" smtClean="0"/>
              <a:t>			P </a:t>
            </a:r>
            <a:r>
              <a:rPr lang="fr-FR" dirty="0" err="1"/>
              <a:t>Thoreux</a:t>
            </a:r>
            <a:endParaRPr lang="fr-FR" dirty="0"/>
          </a:p>
          <a:p>
            <a:r>
              <a:rPr lang="fr-FR" dirty="0"/>
              <a:t>La réforme du 3</a:t>
            </a:r>
            <a:r>
              <a:rPr lang="fr-FR" baseline="30000" dirty="0"/>
              <a:t>e</a:t>
            </a:r>
            <a:r>
              <a:rPr lang="fr-FR" dirty="0"/>
              <a:t> cycle: </a:t>
            </a:r>
            <a:r>
              <a:rPr lang="fr-FR" dirty="0" smtClean="0"/>
              <a:t>Mise </a:t>
            </a:r>
            <a:r>
              <a:rPr lang="fr-FR" dirty="0"/>
              <a:t>en </a:t>
            </a:r>
            <a:r>
              <a:rPr lang="fr-FR" dirty="0" smtClean="0"/>
              <a:t>œuvre: 			H. Thomazeau</a:t>
            </a:r>
            <a:endParaRPr lang="fr-FR" dirty="0"/>
          </a:p>
          <a:p>
            <a:pPr lvl="1"/>
            <a:r>
              <a:rPr lang="fr-FR" dirty="0" smtClean="0"/>
              <a:t>Simulation: </a:t>
            </a:r>
            <a:r>
              <a:rPr lang="fr-FR" dirty="0"/>
              <a:t>H. </a:t>
            </a:r>
            <a:r>
              <a:rPr lang="fr-FR" dirty="0" smtClean="0"/>
              <a:t>Thomazeau et P Adam</a:t>
            </a:r>
            <a:endParaRPr lang="fr-FR" dirty="0"/>
          </a:p>
          <a:p>
            <a:pPr lvl="1"/>
            <a:r>
              <a:rPr lang="fr-FR" dirty="0" smtClean="0"/>
              <a:t>Log-book: M-O. </a:t>
            </a:r>
            <a:r>
              <a:rPr lang="fr-FR" dirty="0" err="1" smtClean="0"/>
              <a:t>Gauci</a:t>
            </a:r>
            <a:endParaRPr lang="fr-FR" dirty="0"/>
          </a:p>
          <a:p>
            <a:r>
              <a:rPr lang="fr-FR" dirty="0"/>
              <a:t>La plate forme PND avancement et points </a:t>
            </a:r>
            <a:r>
              <a:rPr lang="fr-FR" dirty="0" smtClean="0"/>
              <a:t>techniques: 	A </a:t>
            </a:r>
            <a:r>
              <a:rPr lang="fr-FR" dirty="0" err="1"/>
              <a:t>Poichotte</a:t>
            </a:r>
            <a:endParaRPr lang="fr-FR" dirty="0"/>
          </a:p>
          <a:p>
            <a:r>
              <a:rPr lang="fr-FR" dirty="0"/>
              <a:t>Le trésorier: </a:t>
            </a:r>
            <a:r>
              <a:rPr lang="fr-FR" dirty="0" smtClean="0"/>
              <a:t>						G </a:t>
            </a:r>
            <a:r>
              <a:rPr lang="fr-FR" dirty="0" err="1"/>
              <a:t>Marcillaud</a:t>
            </a:r>
            <a:endParaRPr lang="fr-FR" dirty="0"/>
          </a:p>
          <a:p>
            <a:r>
              <a:rPr lang="fr-FR" dirty="0"/>
              <a:t>Résultats </a:t>
            </a:r>
            <a:r>
              <a:rPr lang="fr-FR" dirty="0" smtClean="0"/>
              <a:t>examen 2016</a:t>
            </a:r>
            <a:r>
              <a:rPr lang="fr-FR" dirty="0"/>
              <a:t>: Président </a:t>
            </a:r>
            <a:r>
              <a:rPr lang="fr-FR" dirty="0" smtClean="0"/>
              <a:t>du Jury (P. </a:t>
            </a:r>
            <a:r>
              <a:rPr lang="fr-FR" dirty="0" err="1" smtClean="0"/>
              <a:t>Journeau</a:t>
            </a:r>
            <a:r>
              <a:rPr lang="fr-FR" dirty="0"/>
              <a:t>) </a:t>
            </a:r>
            <a:r>
              <a:rPr lang="fr-FR" dirty="0" smtClean="0"/>
              <a:t>      P</a:t>
            </a:r>
            <a:r>
              <a:rPr lang="fr-FR" dirty="0"/>
              <a:t>. </a:t>
            </a:r>
            <a:r>
              <a:rPr lang="fr-FR" dirty="0" err="1"/>
              <a:t>Journeau</a:t>
            </a:r>
            <a:endParaRPr lang="fr-FR" dirty="0"/>
          </a:p>
          <a:p>
            <a:pPr lvl="1"/>
            <a:r>
              <a:rPr lang="fr-FR" dirty="0" smtClean="0"/>
              <a:t>Remise </a:t>
            </a:r>
            <a:r>
              <a:rPr lang="fr-FR" dirty="0"/>
              <a:t>des </a:t>
            </a:r>
            <a:r>
              <a:rPr lang="fr-FR" dirty="0" smtClean="0"/>
              <a:t>diplômes </a:t>
            </a:r>
            <a:endParaRPr lang="fr-FR" dirty="0"/>
          </a:p>
          <a:p>
            <a:pPr marL="342900" lvl="1" indent="-342900">
              <a:buFont typeface="Arial" panose="020B0604020202020204" pitchFamily="34" charset="0"/>
              <a:buChar char="•"/>
            </a:pPr>
            <a:r>
              <a:rPr lang="fr-FR" sz="3200" dirty="0"/>
              <a:t>Le livre </a:t>
            </a:r>
            <a:r>
              <a:rPr lang="fr-FR" sz="3200" dirty="0" smtClean="0"/>
              <a:t>ECN: 						P</a:t>
            </a:r>
            <a:r>
              <a:rPr lang="fr-FR" sz="3200" dirty="0"/>
              <a:t>. </a:t>
            </a:r>
            <a:r>
              <a:rPr lang="fr-FR" sz="3200" dirty="0" err="1" smtClean="0"/>
              <a:t>Mansat</a:t>
            </a:r>
            <a:endParaRPr lang="fr-FR" sz="3200" dirty="0"/>
          </a:p>
          <a:p>
            <a:r>
              <a:rPr lang="fr-FR" dirty="0" smtClean="0"/>
              <a:t>Questions diverses:</a:t>
            </a:r>
            <a:endParaRPr lang="fr-FR" dirty="0"/>
          </a:p>
        </p:txBody>
      </p:sp>
    </p:spTree>
    <p:extLst>
      <p:ext uri="{BB962C8B-B14F-4D97-AF65-F5344CB8AC3E}">
        <p14:creationId xmlns:p14="http://schemas.microsoft.com/office/powerpoint/2010/main" val="3941450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68595160"/>
              </p:ext>
            </p:extLst>
          </p:nvPr>
        </p:nvGraphicFramePr>
        <p:xfrm>
          <a:off x="35496" y="0"/>
          <a:ext cx="9144000" cy="6857991"/>
        </p:xfrm>
        <a:graphic>
          <a:graphicData uri="http://schemas.openxmlformats.org/drawingml/2006/table">
            <a:tbl>
              <a:tblPr firstRow="1" bandRow="1">
                <a:tableStyleId>{5C22544A-7EE6-4342-B048-85BDC9FD1C3A}</a:tableStyleId>
              </a:tblPr>
              <a:tblGrid>
                <a:gridCol w="2286000"/>
                <a:gridCol w="2286000"/>
                <a:gridCol w="2286000"/>
                <a:gridCol w="2286000"/>
              </a:tblGrid>
              <a:tr h="326571">
                <a:tc>
                  <a:txBody>
                    <a:bodyPr/>
                    <a:lstStyle/>
                    <a:p>
                      <a:pPr algn="l" fontAlgn="b"/>
                      <a:r>
                        <a:rPr lang="fr-FR" sz="1200" b="1" i="0" u="none" strike="noStrike">
                          <a:solidFill>
                            <a:schemeClr val="accent1">
                              <a:lumMod val="75000"/>
                            </a:schemeClr>
                          </a:solidFill>
                          <a:effectLst/>
                          <a:latin typeface="Calibri" charset="0"/>
                        </a:rPr>
                        <a:t>Clavert</a:t>
                      </a:r>
                    </a:p>
                  </a:txBody>
                  <a:tcPr marL="6350" marR="6350" marT="6350" marB="0" anchor="b">
                    <a:solidFill>
                      <a:schemeClr val="tx2">
                        <a:lumMod val="20000"/>
                        <a:lumOff val="80000"/>
                      </a:schemeClr>
                    </a:solidFill>
                  </a:tcPr>
                </a:tc>
                <a:tc>
                  <a:txBody>
                    <a:bodyPr/>
                    <a:lstStyle/>
                    <a:p>
                      <a:pPr algn="l" fontAlgn="b"/>
                      <a:r>
                        <a:rPr lang="fr-FR" sz="1200" b="0" i="0" u="none" strike="noStrike">
                          <a:solidFill>
                            <a:schemeClr val="accent1">
                              <a:lumMod val="75000"/>
                            </a:schemeClr>
                          </a:solidFill>
                          <a:effectLst/>
                          <a:latin typeface="Calibri" charset="0"/>
                        </a:rPr>
                        <a:t>Philippe</a:t>
                      </a:r>
                    </a:p>
                  </a:txBody>
                  <a:tcPr marL="6350" marR="6350" marT="6350" marB="0" anchor="b">
                    <a:solidFill>
                      <a:schemeClr val="tx2">
                        <a:lumMod val="20000"/>
                        <a:lumOff val="80000"/>
                      </a:schemeClr>
                    </a:solidFill>
                  </a:tcPr>
                </a:tc>
                <a:tc>
                  <a:txBody>
                    <a:bodyPr/>
                    <a:lstStyle/>
                    <a:p>
                      <a:pPr algn="l" fontAlgn="b"/>
                      <a:r>
                        <a:rPr lang="fr-FR" sz="1200" b="0" i="0" u="none" strike="noStrike">
                          <a:solidFill>
                            <a:schemeClr val="accent1">
                              <a:lumMod val="75000"/>
                            </a:schemeClr>
                          </a:solidFill>
                          <a:effectLst/>
                          <a:latin typeface="Calibri" charset="0"/>
                        </a:rPr>
                        <a:t>CCOM Illkirch </a:t>
                      </a:r>
                    </a:p>
                  </a:txBody>
                  <a:tcPr marL="6350" marR="6350" marT="6350" marB="0" anchor="b">
                    <a:solidFill>
                      <a:schemeClr val="tx2">
                        <a:lumMod val="20000"/>
                        <a:lumOff val="80000"/>
                      </a:schemeClr>
                    </a:solidFill>
                  </a:tcPr>
                </a:tc>
                <a:tc>
                  <a:txBody>
                    <a:bodyPr/>
                    <a:lstStyle/>
                    <a:p>
                      <a:pPr algn="l" fontAlgn="b"/>
                      <a:r>
                        <a:rPr lang="fr-FR" sz="1200" b="0" i="0" u="none" strike="noStrike" dirty="0">
                          <a:solidFill>
                            <a:schemeClr val="accent1">
                              <a:lumMod val="75000"/>
                            </a:schemeClr>
                          </a:solidFill>
                          <a:effectLst/>
                          <a:latin typeface="Calibri" charset="0"/>
                        </a:rPr>
                        <a:t>renouvellement</a:t>
                      </a:r>
                    </a:p>
                  </a:txBody>
                  <a:tcPr marL="6350" marR="6350" marT="6350" marB="0" anchor="b">
                    <a:solidFill>
                      <a:schemeClr val="tx2">
                        <a:lumMod val="20000"/>
                        <a:lumOff val="80000"/>
                      </a:schemeClr>
                    </a:solidFill>
                  </a:tcPr>
                </a:tc>
              </a:tr>
              <a:tr h="326571">
                <a:tc>
                  <a:txBody>
                    <a:bodyPr/>
                    <a:lstStyle/>
                    <a:p>
                      <a:pPr algn="l" fontAlgn="b"/>
                      <a:r>
                        <a:rPr lang="fr-FR" sz="1200" b="1" i="0" u="none" strike="noStrike">
                          <a:solidFill>
                            <a:schemeClr val="tx2"/>
                          </a:solidFill>
                          <a:effectLst/>
                          <a:latin typeface="Calibri" charset="0"/>
                        </a:rPr>
                        <a:t>Demortière</a:t>
                      </a:r>
                    </a:p>
                  </a:txBody>
                  <a:tcPr marL="6350" marR="6350" marT="6350" marB="0" anchor="b"/>
                </a:tc>
                <a:tc>
                  <a:txBody>
                    <a:bodyPr/>
                    <a:lstStyle/>
                    <a:p>
                      <a:pPr algn="l" fontAlgn="b"/>
                      <a:r>
                        <a:rPr lang="fr-FR" sz="1200" b="0" i="0" u="none" strike="noStrike">
                          <a:solidFill>
                            <a:schemeClr val="tx2"/>
                          </a:solidFill>
                          <a:effectLst/>
                          <a:latin typeface="Calibri" charset="0"/>
                        </a:rPr>
                        <a:t>Eric</a:t>
                      </a:r>
                    </a:p>
                  </a:txBody>
                  <a:tcPr marL="6350" marR="6350" marT="6350" marB="0" anchor="b"/>
                </a:tc>
                <a:tc>
                  <a:txBody>
                    <a:bodyPr/>
                    <a:lstStyle/>
                    <a:p>
                      <a:pPr algn="l" fontAlgn="b"/>
                      <a:r>
                        <a:rPr lang="fr-FR" sz="1200" b="0" i="0" u="none" strike="noStrike">
                          <a:solidFill>
                            <a:schemeClr val="tx2"/>
                          </a:solidFill>
                          <a:effectLst/>
                          <a:latin typeface="Calibri" charset="0"/>
                        </a:rPr>
                        <a:t>Hôpital de Bagnols sur Ceze  </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Dujardin</a:t>
                      </a:r>
                    </a:p>
                  </a:txBody>
                  <a:tcPr marL="6350" marR="6350" marT="6350" marB="0" anchor="b"/>
                </a:tc>
                <a:tc>
                  <a:txBody>
                    <a:bodyPr/>
                    <a:lstStyle/>
                    <a:p>
                      <a:pPr algn="l" fontAlgn="b"/>
                      <a:r>
                        <a:rPr lang="fr-FR" sz="1200" b="0" i="0" u="none" strike="noStrike">
                          <a:solidFill>
                            <a:schemeClr val="tx2"/>
                          </a:solidFill>
                          <a:effectLst/>
                          <a:latin typeface="Calibri" charset="0"/>
                        </a:rPr>
                        <a:t>Franck</a:t>
                      </a:r>
                    </a:p>
                  </a:txBody>
                  <a:tcPr marL="6350" marR="6350" marT="6350" marB="0" anchor="b"/>
                </a:tc>
                <a:tc>
                  <a:txBody>
                    <a:bodyPr/>
                    <a:lstStyle/>
                    <a:p>
                      <a:pPr algn="l" fontAlgn="b"/>
                      <a:r>
                        <a:rPr lang="fr-FR" sz="1200" b="0" i="0" u="none" strike="noStrike">
                          <a:solidFill>
                            <a:schemeClr val="tx2"/>
                          </a:solidFill>
                          <a:effectLst/>
                          <a:latin typeface="Calibri" charset="0"/>
                        </a:rPr>
                        <a:t>CHU de Rouen</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Fontaine</a:t>
                      </a:r>
                    </a:p>
                  </a:txBody>
                  <a:tcPr marL="6350" marR="6350" marT="6350" marB="0" anchor="b"/>
                </a:tc>
                <a:tc>
                  <a:txBody>
                    <a:bodyPr/>
                    <a:lstStyle/>
                    <a:p>
                      <a:pPr algn="l" fontAlgn="b"/>
                      <a:r>
                        <a:rPr lang="fr-FR" sz="1200" b="0" i="0" u="none" strike="noStrike">
                          <a:solidFill>
                            <a:schemeClr val="tx2"/>
                          </a:solidFill>
                          <a:effectLst/>
                          <a:latin typeface="Calibri" charset="0"/>
                        </a:rPr>
                        <a:t>Christian</a:t>
                      </a:r>
                    </a:p>
                  </a:txBody>
                  <a:tcPr marL="6350" marR="6350" marT="6350" marB="0" anchor="b"/>
                </a:tc>
                <a:tc>
                  <a:txBody>
                    <a:bodyPr/>
                    <a:lstStyle/>
                    <a:p>
                      <a:pPr algn="l" fontAlgn="b"/>
                      <a:r>
                        <a:rPr lang="fr-FR" sz="1200" b="0" i="0" u="none" strike="noStrike">
                          <a:solidFill>
                            <a:schemeClr val="tx2"/>
                          </a:solidFill>
                          <a:effectLst/>
                          <a:latin typeface="Calibri" charset="0"/>
                        </a:rPr>
                        <a:t>CHRU Lille</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Gayet</a:t>
                      </a:r>
                    </a:p>
                  </a:txBody>
                  <a:tcPr marL="6350" marR="6350" marT="6350" marB="0" anchor="b"/>
                </a:tc>
                <a:tc>
                  <a:txBody>
                    <a:bodyPr/>
                    <a:lstStyle/>
                    <a:p>
                      <a:pPr algn="l" fontAlgn="b"/>
                      <a:r>
                        <a:rPr lang="fr-FR" sz="1200" b="0" i="0" u="none" strike="noStrike">
                          <a:solidFill>
                            <a:schemeClr val="tx2"/>
                          </a:solidFill>
                          <a:effectLst/>
                          <a:latin typeface="Calibri" charset="0"/>
                        </a:rPr>
                        <a:t>Louis Etienne</a:t>
                      </a:r>
                    </a:p>
                  </a:txBody>
                  <a:tcPr marL="6350" marR="6350" marT="6350" marB="0" anchor="b"/>
                </a:tc>
                <a:tc>
                  <a:txBody>
                    <a:bodyPr/>
                    <a:lstStyle/>
                    <a:p>
                      <a:pPr algn="l" fontAlgn="b"/>
                      <a:r>
                        <a:rPr lang="fr-FR" sz="1200" b="0" i="0" u="none" strike="noStrike">
                          <a:solidFill>
                            <a:schemeClr val="tx2"/>
                          </a:solidFill>
                          <a:effectLst/>
                          <a:latin typeface="Calibri" charset="0"/>
                        </a:rPr>
                        <a:t>CHU Poitier</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Gicquel</a:t>
                      </a:r>
                    </a:p>
                  </a:txBody>
                  <a:tcPr marL="6350" marR="6350" marT="6350" marB="0" anchor="b"/>
                </a:tc>
                <a:tc>
                  <a:txBody>
                    <a:bodyPr/>
                    <a:lstStyle/>
                    <a:p>
                      <a:pPr algn="l" fontAlgn="b"/>
                      <a:r>
                        <a:rPr lang="fr-FR" sz="1200" b="0" i="0" u="none" strike="noStrike">
                          <a:solidFill>
                            <a:schemeClr val="tx2"/>
                          </a:solidFill>
                          <a:effectLst/>
                          <a:latin typeface="Calibri" charset="0"/>
                        </a:rPr>
                        <a:t>Philippe</a:t>
                      </a:r>
                    </a:p>
                  </a:txBody>
                  <a:tcPr marL="6350" marR="6350" marT="6350" marB="0" anchor="b"/>
                </a:tc>
                <a:tc>
                  <a:txBody>
                    <a:bodyPr/>
                    <a:lstStyle/>
                    <a:p>
                      <a:pPr algn="l" fontAlgn="b"/>
                      <a:r>
                        <a:rPr lang="fr-FR" sz="1200" b="0" i="0" u="none" strike="noStrike">
                          <a:solidFill>
                            <a:schemeClr val="tx2"/>
                          </a:solidFill>
                          <a:effectLst/>
                          <a:latin typeface="Calibri" charset="0"/>
                        </a:rPr>
                        <a:t>CHRU Strasbourg</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Gouin</a:t>
                      </a:r>
                    </a:p>
                  </a:txBody>
                  <a:tcPr marL="6350" marR="6350" marT="6350" marB="0" anchor="b"/>
                </a:tc>
                <a:tc>
                  <a:txBody>
                    <a:bodyPr/>
                    <a:lstStyle/>
                    <a:p>
                      <a:pPr algn="l" fontAlgn="b"/>
                      <a:r>
                        <a:rPr lang="fr-FR" sz="1200" b="0" i="0" u="none" strike="noStrike">
                          <a:solidFill>
                            <a:schemeClr val="tx2"/>
                          </a:solidFill>
                          <a:effectLst/>
                          <a:latin typeface="Calibri" charset="0"/>
                        </a:rPr>
                        <a:t>François</a:t>
                      </a:r>
                    </a:p>
                  </a:txBody>
                  <a:tcPr marL="6350" marR="6350" marT="6350" marB="0" anchor="b"/>
                </a:tc>
                <a:tc>
                  <a:txBody>
                    <a:bodyPr/>
                    <a:lstStyle/>
                    <a:p>
                      <a:pPr algn="l" fontAlgn="b"/>
                      <a:r>
                        <a:rPr lang="fr-FR" sz="1200" b="0" i="0" u="none" strike="noStrike">
                          <a:solidFill>
                            <a:schemeClr val="tx2"/>
                          </a:solidFill>
                          <a:effectLst/>
                          <a:latin typeface="Calibri" charset="0"/>
                        </a:rPr>
                        <a:t>CHU Nantes</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Gunepin</a:t>
                      </a:r>
                    </a:p>
                  </a:txBody>
                  <a:tcPr marL="6350" marR="6350" marT="6350" marB="0" anchor="b"/>
                </a:tc>
                <a:tc>
                  <a:txBody>
                    <a:bodyPr/>
                    <a:lstStyle/>
                    <a:p>
                      <a:pPr algn="l" fontAlgn="b"/>
                      <a:r>
                        <a:rPr lang="fr-FR" sz="1200" b="0" i="0" u="none" strike="noStrike">
                          <a:solidFill>
                            <a:schemeClr val="tx2"/>
                          </a:solidFill>
                          <a:effectLst/>
                          <a:latin typeface="Calibri" charset="0"/>
                        </a:rPr>
                        <a:t>François Xavier</a:t>
                      </a:r>
                    </a:p>
                  </a:txBody>
                  <a:tcPr marL="6350" marR="6350" marT="6350" marB="0" anchor="b"/>
                </a:tc>
                <a:tc>
                  <a:txBody>
                    <a:bodyPr/>
                    <a:lstStyle/>
                    <a:p>
                      <a:pPr algn="l" fontAlgn="b"/>
                      <a:r>
                        <a:rPr lang="fr-FR" sz="1200" b="0" i="0" u="none" strike="noStrike">
                          <a:solidFill>
                            <a:schemeClr val="tx2"/>
                          </a:solidFill>
                          <a:effectLst/>
                          <a:latin typeface="Calibri" charset="0"/>
                        </a:rPr>
                        <a:t>Mutualité Française - Lorient</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Herzberg</a:t>
                      </a:r>
                    </a:p>
                  </a:txBody>
                  <a:tcPr marL="6350" marR="6350" marT="6350" marB="0" anchor="b"/>
                </a:tc>
                <a:tc>
                  <a:txBody>
                    <a:bodyPr/>
                    <a:lstStyle/>
                    <a:p>
                      <a:pPr algn="l" fontAlgn="b"/>
                      <a:r>
                        <a:rPr lang="fr-FR" sz="1200" b="0" i="0" u="none" strike="noStrike">
                          <a:solidFill>
                            <a:schemeClr val="tx2"/>
                          </a:solidFill>
                          <a:effectLst/>
                          <a:latin typeface="Calibri" charset="0"/>
                        </a:rPr>
                        <a:t>Guillaume</a:t>
                      </a:r>
                    </a:p>
                  </a:txBody>
                  <a:tcPr marL="6350" marR="6350" marT="6350" marB="0" anchor="b"/>
                </a:tc>
                <a:tc>
                  <a:txBody>
                    <a:bodyPr/>
                    <a:lstStyle/>
                    <a:p>
                      <a:pPr algn="l" fontAlgn="b"/>
                      <a:r>
                        <a:rPr lang="fr-FR" sz="1200" b="0" i="0" u="none" strike="noStrike">
                          <a:solidFill>
                            <a:schemeClr val="tx2"/>
                          </a:solidFill>
                          <a:effectLst/>
                          <a:latin typeface="Calibri" charset="0"/>
                        </a:rPr>
                        <a:t>Hôpital Edouard Herriot - Lyon</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Hulet</a:t>
                      </a:r>
                    </a:p>
                  </a:txBody>
                  <a:tcPr marL="6350" marR="6350" marT="6350" marB="0" anchor="b"/>
                </a:tc>
                <a:tc>
                  <a:txBody>
                    <a:bodyPr/>
                    <a:lstStyle/>
                    <a:p>
                      <a:pPr algn="l" fontAlgn="b"/>
                      <a:r>
                        <a:rPr lang="fr-FR" sz="1200" b="0" i="0" u="none" strike="noStrike">
                          <a:solidFill>
                            <a:schemeClr val="tx2"/>
                          </a:solidFill>
                          <a:effectLst/>
                          <a:latin typeface="Calibri" charset="0"/>
                        </a:rPr>
                        <a:t>Christophe</a:t>
                      </a:r>
                    </a:p>
                  </a:txBody>
                  <a:tcPr marL="6350" marR="6350" marT="6350" marB="0" anchor="b"/>
                </a:tc>
                <a:tc>
                  <a:txBody>
                    <a:bodyPr/>
                    <a:lstStyle/>
                    <a:p>
                      <a:pPr algn="l" fontAlgn="b"/>
                      <a:r>
                        <a:rPr lang="fr-FR" sz="1200" b="0" i="0" u="none" strike="noStrike">
                          <a:solidFill>
                            <a:schemeClr val="tx2"/>
                          </a:solidFill>
                          <a:effectLst/>
                          <a:latin typeface="Calibri" charset="0"/>
                        </a:rPr>
                        <a:t>CHU Caen</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Mathieu</a:t>
                      </a:r>
                    </a:p>
                  </a:txBody>
                  <a:tcPr marL="6350" marR="6350" marT="6350" marB="0" anchor="b"/>
                </a:tc>
                <a:tc>
                  <a:txBody>
                    <a:bodyPr/>
                    <a:lstStyle/>
                    <a:p>
                      <a:pPr algn="l" fontAlgn="b"/>
                      <a:r>
                        <a:rPr lang="fr-FR" sz="1200" b="0" i="0" u="none" strike="noStrike">
                          <a:solidFill>
                            <a:schemeClr val="tx2"/>
                          </a:solidFill>
                          <a:effectLst/>
                          <a:latin typeface="Calibri" charset="0"/>
                        </a:rPr>
                        <a:t>Laurent</a:t>
                      </a:r>
                    </a:p>
                  </a:txBody>
                  <a:tcPr marL="6350" marR="6350" marT="6350" marB="0" anchor="b"/>
                </a:tc>
                <a:tc>
                  <a:txBody>
                    <a:bodyPr/>
                    <a:lstStyle/>
                    <a:p>
                      <a:pPr algn="l" fontAlgn="b"/>
                      <a:r>
                        <a:rPr lang="fr-FR" sz="1200" b="0" i="0" u="none" strike="noStrike">
                          <a:solidFill>
                            <a:schemeClr val="tx2"/>
                          </a:solidFill>
                          <a:effectLst/>
                          <a:latin typeface="Calibri" charset="0"/>
                        </a:rPr>
                        <a:t>HIA Percy - Clamart</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endParaRPr lang="fr-FR" sz="1200" b="0" i="0" u="none" strike="noStrike" dirty="0">
                        <a:solidFill>
                          <a:schemeClr val="accent6">
                            <a:lumMod val="75000"/>
                          </a:schemeClr>
                        </a:solidFill>
                        <a:effectLst/>
                        <a:latin typeface="Calibri" charset="0"/>
                      </a:endParaRPr>
                    </a:p>
                  </a:txBody>
                  <a:tcPr marL="6350" marR="6350" marT="6350" marB="0" anchor="b"/>
                </a:tc>
              </a:tr>
              <a:tr h="326571">
                <a:tc>
                  <a:txBody>
                    <a:bodyPr/>
                    <a:lstStyle/>
                    <a:p>
                      <a:pPr algn="l" fontAlgn="b"/>
                      <a:r>
                        <a:rPr lang="fr-FR" sz="1200" b="1" i="0" u="none" strike="noStrike">
                          <a:solidFill>
                            <a:schemeClr val="tx2"/>
                          </a:solidFill>
                          <a:effectLst/>
                          <a:latin typeface="Calibri" charset="0"/>
                        </a:rPr>
                        <a:t>Matsoukis</a:t>
                      </a:r>
                    </a:p>
                  </a:txBody>
                  <a:tcPr marL="6350" marR="6350" marT="6350" marB="0" anchor="b"/>
                </a:tc>
                <a:tc>
                  <a:txBody>
                    <a:bodyPr/>
                    <a:lstStyle/>
                    <a:p>
                      <a:pPr algn="l" fontAlgn="b"/>
                      <a:r>
                        <a:rPr lang="fr-FR" sz="1200" b="0" i="0" u="none" strike="noStrike">
                          <a:solidFill>
                            <a:schemeClr val="tx2"/>
                          </a:solidFill>
                          <a:effectLst/>
                          <a:latin typeface="Calibri" charset="0"/>
                        </a:rPr>
                        <a:t>Jean</a:t>
                      </a:r>
                    </a:p>
                  </a:txBody>
                  <a:tcPr marL="6350" marR="6350" marT="6350" marB="0" anchor="b"/>
                </a:tc>
                <a:tc>
                  <a:txBody>
                    <a:bodyPr/>
                    <a:lstStyle/>
                    <a:p>
                      <a:pPr algn="l" fontAlgn="b"/>
                      <a:r>
                        <a:rPr lang="fr-FR" sz="1200" b="0" i="0" u="none" strike="noStrike">
                          <a:solidFill>
                            <a:schemeClr val="tx2"/>
                          </a:solidFill>
                          <a:effectLst/>
                          <a:latin typeface="Calibri" charset="0"/>
                        </a:rPr>
                        <a:t>CH Montvilliers</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Maynou</a:t>
                      </a:r>
                    </a:p>
                  </a:txBody>
                  <a:tcPr marL="6350" marR="6350" marT="6350" marB="0" anchor="b"/>
                </a:tc>
                <a:tc>
                  <a:txBody>
                    <a:bodyPr/>
                    <a:lstStyle/>
                    <a:p>
                      <a:pPr algn="l" fontAlgn="b"/>
                      <a:r>
                        <a:rPr lang="fr-FR" sz="1200" b="0" i="0" u="none" strike="noStrike">
                          <a:solidFill>
                            <a:schemeClr val="tx2"/>
                          </a:solidFill>
                          <a:effectLst/>
                          <a:latin typeface="Calibri" charset="0"/>
                        </a:rPr>
                        <a:t>Carlos</a:t>
                      </a:r>
                    </a:p>
                  </a:txBody>
                  <a:tcPr marL="6350" marR="6350" marT="6350" marB="0" anchor="b"/>
                </a:tc>
                <a:tc>
                  <a:txBody>
                    <a:bodyPr/>
                    <a:lstStyle/>
                    <a:p>
                      <a:pPr algn="l" fontAlgn="b"/>
                      <a:r>
                        <a:rPr lang="fr-FR" sz="1200" b="0" i="0" u="none" strike="noStrike">
                          <a:solidFill>
                            <a:schemeClr val="tx2"/>
                          </a:solidFill>
                          <a:effectLst/>
                          <a:latin typeface="Calibri" charset="0"/>
                        </a:rPr>
                        <a:t>CHRU Lille</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Migaud</a:t>
                      </a:r>
                    </a:p>
                  </a:txBody>
                  <a:tcPr marL="6350" marR="6350" marT="6350" marB="0" anchor="b"/>
                </a:tc>
                <a:tc>
                  <a:txBody>
                    <a:bodyPr/>
                    <a:lstStyle/>
                    <a:p>
                      <a:pPr algn="l" fontAlgn="b"/>
                      <a:r>
                        <a:rPr lang="fr-FR" sz="1200" b="0" i="0" u="none" strike="noStrike">
                          <a:solidFill>
                            <a:schemeClr val="tx2"/>
                          </a:solidFill>
                          <a:effectLst/>
                          <a:latin typeface="Calibri" charset="0"/>
                        </a:rPr>
                        <a:t>Henri</a:t>
                      </a:r>
                    </a:p>
                  </a:txBody>
                  <a:tcPr marL="6350" marR="6350" marT="6350" marB="0" anchor="b"/>
                </a:tc>
                <a:tc>
                  <a:txBody>
                    <a:bodyPr/>
                    <a:lstStyle/>
                    <a:p>
                      <a:pPr algn="l" fontAlgn="b"/>
                      <a:r>
                        <a:rPr lang="fr-FR" sz="1200" b="0" i="0" u="none" strike="noStrike">
                          <a:solidFill>
                            <a:schemeClr val="tx2"/>
                          </a:solidFill>
                          <a:effectLst/>
                          <a:latin typeface="Calibri" charset="0"/>
                        </a:rPr>
                        <a:t>CHRU Lille</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Moui</a:t>
                      </a:r>
                    </a:p>
                  </a:txBody>
                  <a:tcPr marL="6350" marR="6350" marT="6350" marB="0" anchor="b"/>
                </a:tc>
                <a:tc>
                  <a:txBody>
                    <a:bodyPr/>
                    <a:lstStyle/>
                    <a:p>
                      <a:pPr algn="l" fontAlgn="b"/>
                      <a:r>
                        <a:rPr lang="fr-FR" sz="1200" b="0" i="0" u="none" strike="noStrike">
                          <a:solidFill>
                            <a:schemeClr val="tx2"/>
                          </a:solidFill>
                          <a:effectLst/>
                          <a:latin typeface="Calibri" charset="0"/>
                        </a:rPr>
                        <a:t>Yvon</a:t>
                      </a:r>
                    </a:p>
                  </a:txBody>
                  <a:tcPr marL="6350" marR="6350" marT="6350" marB="0" anchor="b"/>
                </a:tc>
                <a:tc>
                  <a:txBody>
                    <a:bodyPr/>
                    <a:lstStyle/>
                    <a:p>
                      <a:pPr algn="l" fontAlgn="b"/>
                      <a:r>
                        <a:rPr lang="fr-FR" sz="1200" b="0" i="0" u="none" strike="noStrike">
                          <a:solidFill>
                            <a:schemeClr val="tx2"/>
                          </a:solidFill>
                          <a:effectLst/>
                          <a:latin typeface="Calibri" charset="0"/>
                        </a:rPr>
                        <a:t>Centre Hospitalier du Mans </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Ollat</a:t>
                      </a:r>
                    </a:p>
                  </a:txBody>
                  <a:tcPr marL="6350" marR="6350" marT="6350" marB="0" anchor="b"/>
                </a:tc>
                <a:tc>
                  <a:txBody>
                    <a:bodyPr/>
                    <a:lstStyle/>
                    <a:p>
                      <a:pPr algn="l" fontAlgn="b"/>
                      <a:r>
                        <a:rPr lang="fr-FR" sz="1200" b="0" i="0" u="none" strike="noStrike">
                          <a:solidFill>
                            <a:schemeClr val="tx2"/>
                          </a:solidFill>
                          <a:effectLst/>
                          <a:latin typeface="Calibri" charset="0"/>
                        </a:rPr>
                        <a:t>Didier</a:t>
                      </a:r>
                    </a:p>
                  </a:txBody>
                  <a:tcPr marL="6350" marR="6350" marT="6350" marB="0" anchor="b"/>
                </a:tc>
                <a:tc>
                  <a:txBody>
                    <a:bodyPr/>
                    <a:lstStyle/>
                    <a:p>
                      <a:pPr algn="l" fontAlgn="b"/>
                      <a:r>
                        <a:rPr lang="fr-FR" sz="1200" b="0" i="0" u="none" strike="noStrike">
                          <a:solidFill>
                            <a:schemeClr val="tx2"/>
                          </a:solidFill>
                          <a:effectLst/>
                          <a:latin typeface="Calibri" charset="0"/>
                        </a:rPr>
                        <a:t>Institut Mutualiste Montsouris  Paris</a:t>
                      </a:r>
                    </a:p>
                  </a:txBody>
                  <a:tcPr marL="6350" marR="6350" marT="6350" marB="0" anchor="b"/>
                </a:tc>
                <a:tc>
                  <a:txBody>
                    <a:bodyPr/>
                    <a:lstStyle/>
                    <a:p>
                      <a:pPr algn="l" fontAlgn="b"/>
                      <a:r>
                        <a:rPr lang="fr-FR" sz="1200" b="0" i="0" u="none" strike="noStrike" dirty="0" smtClean="0">
                          <a:solidFill>
                            <a:schemeClr val="accent6">
                              <a:lumMod val="75000"/>
                            </a:schemeClr>
                          </a:solidFill>
                          <a:effectLst/>
                          <a:latin typeface="Calibri" charset="0"/>
                        </a:rPr>
                        <a:t>1ère demande</a:t>
                      </a:r>
                    </a:p>
                  </a:txBody>
                  <a:tcPr marL="6350" marR="6350" marT="6350" marB="0" anchor="b"/>
                </a:tc>
              </a:tr>
              <a:tr h="326571">
                <a:tc>
                  <a:txBody>
                    <a:bodyPr/>
                    <a:lstStyle/>
                    <a:p>
                      <a:pPr algn="l" fontAlgn="b"/>
                      <a:r>
                        <a:rPr lang="fr-FR" sz="1200" b="1" i="0" u="none" strike="noStrike">
                          <a:solidFill>
                            <a:schemeClr val="tx2"/>
                          </a:solidFill>
                          <a:effectLst/>
                          <a:latin typeface="Calibri" charset="0"/>
                        </a:rPr>
                        <a:t>Pidhorz</a:t>
                      </a:r>
                    </a:p>
                  </a:txBody>
                  <a:tcPr marL="6350" marR="6350" marT="6350" marB="0" anchor="b"/>
                </a:tc>
                <a:tc>
                  <a:txBody>
                    <a:bodyPr/>
                    <a:lstStyle/>
                    <a:p>
                      <a:pPr algn="l" fontAlgn="b"/>
                      <a:r>
                        <a:rPr lang="fr-FR" sz="1200" b="0" i="0" u="none" strike="noStrike">
                          <a:solidFill>
                            <a:schemeClr val="tx2"/>
                          </a:solidFill>
                          <a:effectLst/>
                          <a:latin typeface="Calibri" charset="0"/>
                        </a:rPr>
                        <a:t>Laurent</a:t>
                      </a:r>
                    </a:p>
                  </a:txBody>
                  <a:tcPr marL="6350" marR="6350" marT="6350" marB="0" anchor="b"/>
                </a:tc>
                <a:tc>
                  <a:txBody>
                    <a:bodyPr/>
                    <a:lstStyle/>
                    <a:p>
                      <a:pPr algn="l" fontAlgn="b"/>
                      <a:r>
                        <a:rPr lang="fr-FR" sz="1200" b="0" i="0" u="none" strike="noStrike">
                          <a:solidFill>
                            <a:schemeClr val="tx2"/>
                          </a:solidFill>
                          <a:effectLst/>
                          <a:latin typeface="Calibri" charset="0"/>
                        </a:rPr>
                        <a:t>Centre Hospitalier du Mans </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Pujol</a:t>
                      </a:r>
                    </a:p>
                  </a:txBody>
                  <a:tcPr marL="6350" marR="6350" marT="6350" marB="0" anchor="b"/>
                </a:tc>
                <a:tc>
                  <a:txBody>
                    <a:bodyPr/>
                    <a:lstStyle/>
                    <a:p>
                      <a:pPr algn="l" fontAlgn="b"/>
                      <a:r>
                        <a:rPr lang="fr-FR" sz="1200" b="0" i="0" u="none" strike="noStrike">
                          <a:solidFill>
                            <a:schemeClr val="tx2"/>
                          </a:solidFill>
                          <a:effectLst/>
                          <a:latin typeface="Calibri" charset="0"/>
                        </a:rPr>
                        <a:t>Nicolas</a:t>
                      </a:r>
                    </a:p>
                  </a:txBody>
                  <a:tcPr marL="6350" marR="6350" marT="6350" marB="0" anchor="b"/>
                </a:tc>
                <a:tc>
                  <a:txBody>
                    <a:bodyPr/>
                    <a:lstStyle/>
                    <a:p>
                      <a:pPr algn="l" fontAlgn="b"/>
                      <a:r>
                        <a:rPr lang="fr-FR" sz="1200" b="0" i="0" u="none" strike="noStrike" dirty="0" err="1">
                          <a:solidFill>
                            <a:schemeClr val="tx2"/>
                          </a:solidFill>
                          <a:effectLst/>
                          <a:latin typeface="Calibri" charset="0"/>
                        </a:rPr>
                        <a:t>Hopital</a:t>
                      </a:r>
                      <a:r>
                        <a:rPr lang="fr-FR" sz="1200" b="0" i="0" u="none" strike="noStrike" dirty="0">
                          <a:solidFill>
                            <a:schemeClr val="tx2"/>
                          </a:solidFill>
                          <a:effectLst/>
                          <a:latin typeface="Calibri" charset="0"/>
                        </a:rPr>
                        <a:t> André </a:t>
                      </a:r>
                      <a:r>
                        <a:rPr lang="fr-FR" sz="1200" b="0" i="0" u="none" strike="noStrike" dirty="0" err="1">
                          <a:solidFill>
                            <a:schemeClr val="tx2"/>
                          </a:solidFill>
                          <a:effectLst/>
                          <a:latin typeface="Calibri" charset="0"/>
                        </a:rPr>
                        <a:t>Mignot</a:t>
                      </a:r>
                      <a:r>
                        <a:rPr lang="fr-FR" sz="1200" b="0" i="0" u="none" strike="noStrike" dirty="0">
                          <a:solidFill>
                            <a:schemeClr val="tx2"/>
                          </a:solidFill>
                          <a:effectLst/>
                          <a:latin typeface="Calibri" charset="0"/>
                        </a:rPr>
                        <a:t> - Le Chesnay</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Rigal</a:t>
                      </a:r>
                    </a:p>
                  </a:txBody>
                  <a:tcPr marL="6350" marR="6350" marT="6350" marB="0" anchor="b"/>
                </a:tc>
                <a:tc>
                  <a:txBody>
                    <a:bodyPr/>
                    <a:lstStyle/>
                    <a:p>
                      <a:pPr algn="l" fontAlgn="b"/>
                      <a:r>
                        <a:rPr lang="fr-FR" sz="1200" b="0" i="0" u="none" strike="noStrike">
                          <a:solidFill>
                            <a:schemeClr val="tx2"/>
                          </a:solidFill>
                          <a:effectLst/>
                          <a:latin typeface="Calibri" charset="0"/>
                        </a:rPr>
                        <a:t>Sylvain</a:t>
                      </a:r>
                    </a:p>
                  </a:txBody>
                  <a:tcPr marL="6350" marR="6350" marT="6350" marB="0" anchor="b"/>
                </a:tc>
                <a:tc>
                  <a:txBody>
                    <a:bodyPr/>
                    <a:lstStyle/>
                    <a:p>
                      <a:pPr algn="l" fontAlgn="b"/>
                      <a:r>
                        <a:rPr lang="fr-FR" sz="1200" b="0" i="0" u="none" strike="noStrike">
                          <a:solidFill>
                            <a:schemeClr val="tx2"/>
                          </a:solidFill>
                          <a:effectLst/>
                          <a:latin typeface="Calibri" charset="0"/>
                        </a:rPr>
                        <a:t>HIA Percy - Clamart</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a:solidFill>
                            <a:schemeClr val="tx2"/>
                          </a:solidFill>
                          <a:effectLst/>
                          <a:latin typeface="Calibri" charset="0"/>
                        </a:rPr>
                        <a:t>Rouvillain</a:t>
                      </a:r>
                    </a:p>
                  </a:txBody>
                  <a:tcPr marL="6350" marR="6350" marT="6350" marB="0" anchor="b"/>
                </a:tc>
                <a:tc>
                  <a:txBody>
                    <a:bodyPr/>
                    <a:lstStyle/>
                    <a:p>
                      <a:pPr algn="l" fontAlgn="b"/>
                      <a:r>
                        <a:rPr lang="fr-FR" sz="1200" b="0" i="0" u="none" strike="noStrike">
                          <a:solidFill>
                            <a:schemeClr val="tx2"/>
                          </a:solidFill>
                          <a:effectLst/>
                          <a:latin typeface="Calibri" charset="0"/>
                        </a:rPr>
                        <a:t>Jean louis</a:t>
                      </a:r>
                    </a:p>
                  </a:txBody>
                  <a:tcPr marL="6350" marR="6350" marT="6350" marB="0" anchor="b"/>
                </a:tc>
                <a:tc>
                  <a:txBody>
                    <a:bodyPr/>
                    <a:lstStyle/>
                    <a:p>
                      <a:pPr algn="l" fontAlgn="b"/>
                      <a:r>
                        <a:rPr lang="fr-FR" sz="1200" b="0" i="0" u="none" strike="noStrike">
                          <a:solidFill>
                            <a:schemeClr val="tx2"/>
                          </a:solidFill>
                          <a:effectLst/>
                          <a:latin typeface="Calibri" charset="0"/>
                        </a:rPr>
                        <a:t>CHU La Meynard - Martinique</a:t>
                      </a:r>
                    </a:p>
                  </a:txBody>
                  <a:tcPr marL="6350" marR="6350" marT="6350" marB="0" anchor="b"/>
                </a:tc>
                <a:tc>
                  <a:txBody>
                    <a:bodyPr/>
                    <a:lstStyle/>
                    <a:p>
                      <a:pPr algn="l" fontAlgn="b"/>
                      <a:r>
                        <a:rPr lang="fr-FR" sz="1200" b="0" i="0" u="none" strike="noStrike">
                          <a:solidFill>
                            <a:schemeClr val="tx2"/>
                          </a:solidFill>
                          <a:effectLst/>
                          <a:latin typeface="Calibri" charset="0"/>
                        </a:rPr>
                        <a:t>renouvellement</a:t>
                      </a:r>
                    </a:p>
                  </a:txBody>
                  <a:tcPr marL="6350" marR="6350" marT="6350" marB="0" anchor="b"/>
                </a:tc>
              </a:tr>
              <a:tr h="326571">
                <a:tc>
                  <a:txBody>
                    <a:bodyPr/>
                    <a:lstStyle/>
                    <a:p>
                      <a:pPr algn="l" fontAlgn="b"/>
                      <a:r>
                        <a:rPr lang="fr-FR" sz="1200" b="1" i="0" u="none" strike="noStrike" dirty="0" err="1">
                          <a:solidFill>
                            <a:schemeClr val="tx2"/>
                          </a:solidFill>
                          <a:effectLst/>
                          <a:latin typeface="Calibri" charset="0"/>
                        </a:rPr>
                        <a:t>Thoreux</a:t>
                      </a:r>
                      <a:endParaRPr lang="fr-FR" sz="1200" b="1" i="0" u="none" strike="noStrike" dirty="0">
                        <a:solidFill>
                          <a:schemeClr val="tx2"/>
                        </a:solidFill>
                        <a:effectLst/>
                        <a:latin typeface="Calibri" charset="0"/>
                      </a:endParaRPr>
                    </a:p>
                  </a:txBody>
                  <a:tcPr marL="6350" marR="6350" marT="6350" marB="0" anchor="b"/>
                </a:tc>
                <a:tc>
                  <a:txBody>
                    <a:bodyPr/>
                    <a:lstStyle/>
                    <a:p>
                      <a:pPr algn="l" fontAlgn="b"/>
                      <a:r>
                        <a:rPr lang="fr-FR" sz="1200" b="0" i="0" u="none" strike="noStrike">
                          <a:solidFill>
                            <a:schemeClr val="tx2"/>
                          </a:solidFill>
                          <a:effectLst/>
                          <a:latin typeface="Calibri" charset="0"/>
                        </a:rPr>
                        <a:t>Patricia</a:t>
                      </a:r>
                    </a:p>
                  </a:txBody>
                  <a:tcPr marL="6350" marR="6350" marT="6350" marB="0" anchor="b"/>
                </a:tc>
                <a:tc>
                  <a:txBody>
                    <a:bodyPr/>
                    <a:lstStyle/>
                    <a:p>
                      <a:pPr algn="l" fontAlgn="b"/>
                      <a:r>
                        <a:rPr lang="fr-FR" sz="1200" b="0" i="0" u="none" strike="noStrike" dirty="0">
                          <a:solidFill>
                            <a:schemeClr val="tx2"/>
                          </a:solidFill>
                          <a:effectLst/>
                          <a:latin typeface="Calibri" charset="0"/>
                        </a:rPr>
                        <a:t>Hôpital Avicenne Bobigny</a:t>
                      </a:r>
                    </a:p>
                  </a:txBody>
                  <a:tcPr marL="6350" marR="6350" marT="6350" marB="0" anchor="b"/>
                </a:tc>
                <a:tc>
                  <a:txBody>
                    <a:bodyPr/>
                    <a:lstStyle/>
                    <a:p>
                      <a:pPr algn="l" fontAlgn="b"/>
                      <a:r>
                        <a:rPr lang="fr-FR" sz="1200" b="0" i="0" u="none" strike="noStrike" dirty="0">
                          <a:solidFill>
                            <a:schemeClr val="tx2"/>
                          </a:solidFill>
                          <a:effectLst/>
                          <a:latin typeface="Calibri" charset="0"/>
                        </a:rPr>
                        <a:t>renouvellement</a:t>
                      </a:r>
                    </a:p>
                  </a:txBody>
                  <a:tcPr marL="6350" marR="6350" marT="6350" marB="0" anchor="b"/>
                </a:tc>
              </a:tr>
            </a:tbl>
          </a:graphicData>
        </a:graphic>
      </p:graphicFrame>
    </p:spTree>
    <p:extLst>
      <p:ext uri="{BB962C8B-B14F-4D97-AF65-F5344CB8AC3E}">
        <p14:creationId xmlns:p14="http://schemas.microsoft.com/office/powerpoint/2010/main" val="17729762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Missions des Membres Formateurs</a:t>
            </a:r>
            <a:endParaRPr lang="fr-FR" dirty="0"/>
          </a:p>
        </p:txBody>
      </p:sp>
      <p:sp>
        <p:nvSpPr>
          <p:cNvPr id="4" name="Espace réservé du contenu 3"/>
          <p:cNvSpPr>
            <a:spLocks noGrp="1"/>
          </p:cNvSpPr>
          <p:nvPr>
            <p:ph idx="1"/>
          </p:nvPr>
        </p:nvSpPr>
        <p:spPr>
          <a:xfrm>
            <a:off x="0" y="1772816"/>
            <a:ext cx="9144000" cy="3600396"/>
          </a:xfrm>
        </p:spPr>
        <p:txBody>
          <a:bodyPr>
            <a:normAutofit/>
          </a:bodyPr>
          <a:lstStyle/>
          <a:p>
            <a:r>
              <a:rPr lang="fr-FR" dirty="0" smtClean="0"/>
              <a:t>Mise en </a:t>
            </a:r>
            <a:r>
              <a:rPr lang="fr-FR" dirty="0"/>
              <a:t>place </a:t>
            </a:r>
            <a:r>
              <a:rPr lang="fr-FR" dirty="0" smtClean="0"/>
              <a:t>des</a:t>
            </a:r>
            <a:r>
              <a:rPr lang="fr-FR" b="1" i="1" dirty="0" smtClean="0"/>
              <a:t> « lieux hospitaliers de stage » </a:t>
            </a:r>
          </a:p>
          <a:p>
            <a:r>
              <a:rPr lang="fr-FR" dirty="0" smtClean="0"/>
              <a:t>Répondent </a:t>
            </a:r>
            <a:r>
              <a:rPr lang="fr-FR" dirty="0"/>
              <a:t>aux sollicitations du </a:t>
            </a:r>
            <a:r>
              <a:rPr lang="fr-FR" dirty="0" smtClean="0"/>
              <a:t>coordonnateur </a:t>
            </a:r>
            <a:r>
              <a:rPr lang="fr-FR" dirty="0"/>
              <a:t>du DES pour </a:t>
            </a:r>
            <a:r>
              <a:rPr lang="fr-FR" dirty="0" smtClean="0"/>
              <a:t>les actions d’enseignement DES</a:t>
            </a:r>
          </a:p>
          <a:p>
            <a:r>
              <a:rPr lang="fr-FR" dirty="0" smtClean="0"/>
              <a:t>Probatoire de 2 ans en 1</a:t>
            </a:r>
            <a:r>
              <a:rPr lang="fr-FR" baseline="30000" dirty="0" smtClean="0"/>
              <a:t>ère</a:t>
            </a:r>
            <a:r>
              <a:rPr lang="fr-FR" dirty="0" smtClean="0"/>
              <a:t> nomination</a:t>
            </a:r>
          </a:p>
          <a:p>
            <a:r>
              <a:rPr lang="fr-FR" dirty="0" smtClean="0"/>
              <a:t>Requalification tous les 5 ans (commission)</a:t>
            </a:r>
            <a:endParaRPr lang="fr-FR" dirty="0"/>
          </a:p>
          <a:p>
            <a:endParaRPr lang="fr-FR" dirty="0"/>
          </a:p>
        </p:txBody>
      </p:sp>
      <p:sp>
        <p:nvSpPr>
          <p:cNvPr id="2" name="Espace réservé du numéro de diapositive 1"/>
          <p:cNvSpPr>
            <a:spLocks noGrp="1"/>
          </p:cNvSpPr>
          <p:nvPr>
            <p:ph type="sldNum" sz="quarter" idx="4294967295"/>
          </p:nvPr>
        </p:nvSpPr>
        <p:spPr>
          <a:xfrm>
            <a:off x="7010400" y="6356350"/>
            <a:ext cx="2133600" cy="365125"/>
          </a:xfrm>
          <a:prstGeom prst="rect">
            <a:avLst/>
          </a:prstGeom>
        </p:spPr>
        <p:txBody>
          <a:bodyPr/>
          <a:lstStyle/>
          <a:p>
            <a:fld id="{9556F2CF-C990-734A-AD9A-E82DFA01A923}" type="slidenum">
              <a:rPr lang="fr-FR" smtClean="0"/>
              <a:t>21</a:t>
            </a:fld>
            <a:endParaRPr lang="fr-FR"/>
          </a:p>
        </p:txBody>
      </p:sp>
    </p:spTree>
    <p:extLst>
      <p:ext uri="{BB962C8B-B14F-4D97-AF65-F5344CB8AC3E}">
        <p14:creationId xmlns:p14="http://schemas.microsoft.com/office/powerpoint/2010/main" val="21200504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70234" cy="1325563"/>
          </a:xfrm>
        </p:spPr>
        <p:txBody>
          <a:bodyPr>
            <a:normAutofit/>
          </a:bodyPr>
          <a:lstStyle/>
          <a:p>
            <a:pPr algn="ctr"/>
            <a:r>
              <a:rPr lang="fr-FR" sz="4000" b="1" dirty="0" smtClean="0">
                <a:solidFill>
                  <a:schemeClr val="accent1">
                    <a:lumMod val="60000"/>
                    <a:lumOff val="40000"/>
                  </a:schemeClr>
                </a:solidFill>
              </a:rPr>
              <a:t>Les membres CFCOT en quelques chiffres…2016-2017</a:t>
            </a:r>
            <a:endParaRPr lang="fr-FR" sz="4000" b="1" dirty="0">
              <a:solidFill>
                <a:schemeClr val="accent1">
                  <a:lumMod val="60000"/>
                  <a:lumOff val="40000"/>
                </a:schemeClr>
              </a:solidFill>
            </a:endParaRPr>
          </a:p>
        </p:txBody>
      </p:sp>
      <p:sp>
        <p:nvSpPr>
          <p:cNvPr id="3" name="Espace réservé du contenu 2"/>
          <p:cNvSpPr>
            <a:spLocks noGrp="1"/>
          </p:cNvSpPr>
          <p:nvPr>
            <p:ph idx="1"/>
          </p:nvPr>
        </p:nvSpPr>
        <p:spPr>
          <a:xfrm>
            <a:off x="759379" y="2468672"/>
            <a:ext cx="7886700" cy="3192576"/>
          </a:xfrm>
        </p:spPr>
        <p:txBody>
          <a:bodyPr>
            <a:normAutofit/>
          </a:bodyPr>
          <a:lstStyle/>
          <a:p>
            <a:pPr lvl="0"/>
            <a:r>
              <a:rPr lang="fr-FR" sz="3600" i="1" dirty="0" smtClean="0"/>
              <a:t>698 </a:t>
            </a:r>
            <a:r>
              <a:rPr lang="fr-FR" sz="3600" i="1" dirty="0"/>
              <a:t>de membres titulaires </a:t>
            </a:r>
          </a:p>
          <a:p>
            <a:pPr lvl="1"/>
            <a:r>
              <a:rPr lang="fr-FR" dirty="0" smtClean="0"/>
              <a:t> 413 membres </a:t>
            </a:r>
            <a:r>
              <a:rPr lang="fr-FR" dirty="0"/>
              <a:t>titulaires à jour de leur cotisation</a:t>
            </a:r>
          </a:p>
          <a:p>
            <a:pPr lvl="0"/>
            <a:r>
              <a:rPr lang="fr-FR" sz="3600" dirty="0" smtClean="0">
                <a:solidFill>
                  <a:srgbClr val="44546A"/>
                </a:solidFill>
              </a:rPr>
              <a:t>90</a:t>
            </a:r>
            <a:r>
              <a:rPr lang="fr-FR" sz="3600" dirty="0" smtClean="0"/>
              <a:t> membres </a:t>
            </a:r>
            <a:r>
              <a:rPr lang="fr-FR" sz="3600" dirty="0"/>
              <a:t>formateurs </a:t>
            </a:r>
          </a:p>
          <a:p>
            <a:pPr marL="0" indent="0">
              <a:buNone/>
            </a:pPr>
            <a:endParaRPr lang="fr-FR" sz="3600" dirty="0"/>
          </a:p>
        </p:txBody>
      </p:sp>
    </p:spTree>
    <p:extLst>
      <p:ext uri="{BB962C8B-B14F-4D97-AF65-F5344CB8AC3E}">
        <p14:creationId xmlns:p14="http://schemas.microsoft.com/office/powerpoint/2010/main" val="3254017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R3C: réforme du 3</a:t>
            </a:r>
            <a:r>
              <a:rPr lang="fr-FR" baseline="30000" dirty="0" smtClean="0"/>
              <a:t>e</a:t>
            </a:r>
            <a:r>
              <a:rPr lang="fr-FR" dirty="0" smtClean="0"/>
              <a:t> cycle</a:t>
            </a:r>
            <a:endParaRPr lang="fr-FR" dirty="0"/>
          </a:p>
        </p:txBody>
      </p:sp>
      <p:sp>
        <p:nvSpPr>
          <p:cNvPr id="4" name="ZoneTexte 3"/>
          <p:cNvSpPr txBox="1"/>
          <p:nvPr/>
        </p:nvSpPr>
        <p:spPr>
          <a:xfrm>
            <a:off x="6012160" y="6389389"/>
            <a:ext cx="2449709"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Hervé </a:t>
            </a:r>
            <a:r>
              <a:rPr lang="fr-FR" sz="2400" dirty="0" err="1" smtClean="0">
                <a:solidFill>
                  <a:srgbClr val="44546A"/>
                </a:solidFill>
              </a:rPr>
              <a:t>Thomazeau</a:t>
            </a:r>
            <a:endParaRPr lang="fr-FR" sz="2400" dirty="0">
              <a:solidFill>
                <a:srgbClr val="44546A"/>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77529" y="1743551"/>
            <a:ext cx="1528677" cy="2163271"/>
          </a:xfrm>
          <a:prstGeom prst="rect">
            <a:avLst/>
          </a:prstGeom>
        </p:spPr>
      </p:pic>
      <p:sp>
        <p:nvSpPr>
          <p:cNvPr id="6" name="Espace réservé du contenu 5"/>
          <p:cNvSpPr>
            <a:spLocks noGrp="1"/>
          </p:cNvSpPr>
          <p:nvPr>
            <p:ph idx="1"/>
          </p:nvPr>
        </p:nvSpPr>
        <p:spPr/>
        <p:txBody>
          <a:bodyPr>
            <a:normAutofit/>
          </a:bodyPr>
          <a:lstStyle/>
          <a:p>
            <a:r>
              <a:rPr lang="fr-FR" dirty="0" smtClean="0"/>
              <a:t>La Loi est passée</a:t>
            </a:r>
          </a:p>
          <a:p>
            <a:endParaRPr lang="fr-FR" dirty="0" smtClean="0"/>
          </a:p>
          <a:p>
            <a:r>
              <a:rPr lang="fr-FR" dirty="0" smtClean="0"/>
              <a:t>Une Loi nationale:</a:t>
            </a:r>
          </a:p>
          <a:p>
            <a:pPr lvl="1"/>
            <a:r>
              <a:rPr lang="fr-FR" dirty="0" smtClean="0"/>
              <a:t>décret général 26/11/2016</a:t>
            </a:r>
          </a:p>
          <a:p>
            <a:pPr lvl="1"/>
            <a:r>
              <a:rPr lang="fr-FR" dirty="0" smtClean="0"/>
              <a:t>arrêté 12/4/2017</a:t>
            </a:r>
          </a:p>
          <a:p>
            <a:pPr lvl="1"/>
            <a:r>
              <a:rPr lang="fr-FR" dirty="0" smtClean="0"/>
              <a:t>arrêté 21/4/2017: maquette</a:t>
            </a:r>
          </a:p>
          <a:p>
            <a:endParaRPr lang="fr-FR" dirty="0"/>
          </a:p>
          <a:p>
            <a:r>
              <a:rPr lang="fr-FR" dirty="0" smtClean="0"/>
              <a:t>Une organisation locale et régionale</a:t>
            </a:r>
          </a:p>
        </p:txBody>
      </p:sp>
      <p:pic>
        <p:nvPicPr>
          <p:cNvPr id="7" name="Espace réservé du contenu 3"/>
          <p:cNvPicPr>
            <a:picLocks noChangeAspect="1"/>
          </p:cNvPicPr>
          <p:nvPr/>
        </p:nvPicPr>
        <p:blipFill rotWithShape="1">
          <a:blip r:embed="rId3">
            <a:extLst>
              <a:ext uri="{28A0092B-C50C-407E-A947-70E740481C1C}">
                <a14:useLocalDpi xmlns:a14="http://schemas.microsoft.com/office/drawing/2010/main" val="0"/>
              </a:ext>
            </a:extLst>
          </a:blip>
          <a:srcRect l="2610" r="7444"/>
          <a:stretch/>
        </p:blipFill>
        <p:spPr>
          <a:xfrm>
            <a:off x="4067944" y="1728874"/>
            <a:ext cx="1944216" cy="1037245"/>
          </a:xfrm>
          <a:prstGeom prst="rect">
            <a:avLst/>
          </a:prstGeom>
        </p:spPr>
      </p:pic>
    </p:spTree>
    <p:extLst>
      <p:ext uri="{BB962C8B-B14F-4D97-AF65-F5344CB8AC3E}">
        <p14:creationId xmlns:p14="http://schemas.microsoft.com/office/powerpoint/2010/main" val="1883803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90487 -0.39144 C -0.90539 -0.38866 -0.90643 -0.38589 -0.90643 -0.38288 C -0.90643 -0.37964 -0.90191 -0.36228 -0.90174 -0.36135 L -0.89514 -0.33566 C -0.89514 -0.33566 -0.89202 -0.32269 -0.89202 -0.32269 C -0.89098 -0.32061 -0.88959 -0.31853 -0.88872 -0.31621 C -0.88803 -0.31436 -0.88803 -0.31181 -0.88716 -0.30973 C -0.8816 -0.29653 -0.88299 -0.29885 -0.87587 -0.2926 C -0.87223 -0.27802 -0.87726 -0.29376 -0.86945 -0.28195 C -0.86685 -0.27802 -0.86511 -0.27316 -0.86303 -0.26899 C -0.86181 -0.26691 -0.86112 -0.26436 -0.85973 -0.26251 C -0.85816 -0.26042 -0.85626 -0.25857 -0.85487 -0.25603 C -0.85261 -0.25209 -0.85053 -0.24746 -0.84844 -0.24306 C -0.8474 -0.24098 -0.84688 -0.2382 -0.84514 -0.23681 L -0.84046 -0.23241 C -0.83994 -0.23033 -0.83994 -0.22755 -0.83872 -0.22593 C -0.82691 -0.21019 -0.83004 -0.22547 -0.81945 -0.20441 C -0.80782 -0.18149 -0.82587 -0.21644 -0.81129 -0.19144 C -0.80903 -0.18751 -0.80487 -0.17871 -0.80487 -0.17871 C -0.80348 -0.17269 -0.80348 -0.17084 -0.80001 -0.16575 C -0.79705 -0.16112 -0.79289 -0.15788 -0.79046 -0.15278 C -0.78924 -0.1507 -0.78855 -0.14816 -0.78716 -0.1463 C -0.78421 -0.14306 -0.77744 -0.13774 -0.77744 -0.13774 L -0.77101 -0.12478 C -0.76997 -0.12269 -0.76893 -0.12038 -0.76789 -0.11853 L -0.76303 -0.10973 C -0.75851 -0.09214 -0.76615 -0.11945 -0.75174 -0.09052 C -0.74601 -0.07894 -0.74983 -0.08589 -0.73872 -0.07107 L -0.72744 -0.05603 C -0.72587 -0.05394 -0.72396 -0.05209 -0.72257 -0.04954 C -0.71546 -0.03681 -0.71928 -0.04399 -0.71129 -0.02802 C -0.71025 -0.02593 -0.70955 -0.02339 -0.70816 -0.02153 C -0.7066 -0.01945 -0.70469 -0.0176 -0.7033 -0.01528 C -0.70209 -0.0132 -0.70139 -0.01066 -0.70001 -0.0088 C -0.6981 -0.00626 -0.69584 -0.00441 -0.69358 -0.00232 C -0.69254 0.00069 -0.69185 0.00393 -0.69046 0.00624 C -0.68751 0.0111 -0.68455 0.01597 -0.68073 0.01921 C -0.67917 0.02059 -0.67761 0.02222 -0.67587 0.0236 C -0.67379 0.02522 -0.67153 0.02615 -0.66945 0.02777 C -0.66719 0.02962 -0.66511 0.03217 -0.66303 0.03425 C -0.66146 0.03587 -0.65955 0.03703 -0.65816 0.03865 C -0.65643 0.0405 -0.65504 0.04305 -0.6533 0.04513 C -0.64931 0.04953 -0.64671 0.05022 -0.64202 0.0537 C -0.63924 0.05578 -0.63681 0.05833 -0.63386 0.06018 C -0.63091 0.06203 -0.62726 0.06226 -0.62431 0.06434 C -0.61997 0.06735 -0.61598 0.07106 -0.61129 0.07291 C -0.60417 0.07615 -0.60035 0.07754 -0.59358 0.08171 C -0.5915 0.08286 -0.58941 0.08472 -0.58716 0.08587 C -0.58403 0.08749 -0.58073 0.08911 -0.57744 0.09027 C -0.57535 0.09097 -0.5731 0.09143 -0.57101 0.09235 C -0.56563 0.0949 -0.55973 0.09675 -0.55487 0.10092 C -0.54862 0.10647 -0.54896 0.10671 -0.54046 0.1118 C -0.53889 0.11272 -0.53716 0.11319 -0.5356 0.11388 C -0.53091 0.11851 -0.529 0.12059 -0.52431 0.12453 C -0.52153 0.12684 -0.51893 0.12893 -0.51615 0.13101 C -0.51285 0.13379 -0.50955 0.13657 -0.5066 0.13958 C -0.50435 0.14189 -0.50244 0.14421 -0.50001 0.14606 C -0.49237 0.15254 -0.49584 0.1486 -0.48872 0.15254 C -0.48664 0.15393 -0.48455 0.15578 -0.4823 0.15694 C -0.48021 0.15786 -0.47796 0.15809 -0.47587 0.15902 C -0.45764 0.16712 -0.47691 0.16041 -0.46129 0.1655 C -0.44757 0.17777 -0.46511 0.16296 -0.45174 0.17198 C -0.45001 0.17314 -0.44862 0.17522 -0.44688 0.17615 C -0.4356 0.18286 -0.44011 0.17847 -0.43073 0.18263 C -0.42796 0.18402 -0.42535 0.18564 -0.42257 0.18703 C -0.41407 0.1912 -0.41424 0.19097 -0.4066 0.19351 C -0.40435 0.1949 -0.40226 0.19652 -0.40001 0.19768 C -0.39792 0.19884 -0.39566 0.19884 -0.39358 0.19999 C -0.39185 0.20092 -0.39063 0.20323 -0.38872 0.20416 C -0.38681 0.20532 -0.38455 0.20555 -0.3823 0.20624 C -0.38073 0.20694 -0.37917 0.20786 -0.37744 0.20856 C -0.37535 0.20925 -0.3731 0.20995 -0.37101 0.21064 C -0.36945 0.21134 -0.36789 0.21226 -0.36615 0.21272 C -0.36251 0.21388 -0.35869 0.21388 -0.35487 0.21504 C -0.34584 0.21735 -0.3441 0.21828 -0.33716 0.22152 C -0.32049 0.22059 -0.30382 0.22036 -0.28716 0.21921 C -0.27813 0.21851 -0.27605 0.21666 -0.26789 0.21504 C -0.26355 0.21411 -0.25921 0.21342 -0.25487 0.21272 C -0.25278 0.21203 -0.2507 0.2111 -0.24844 0.21064 C -0.24202 0.20902 -0.23525 0.20902 -0.22917 0.20624 C -0.22744 0.20555 -0.22587 0.20485 -0.22431 0.20416 C -0.21997 0.20254 -0.21563 0.20184 -0.21129 0.19999 C -0.20973 0.19907 -0.20816 0.19837 -0.2066 0.19768 C -0.20435 0.19698 -0.20226 0.19652 -0.20001 0.19559 C -0.19688 0.19421 -0.19376 0.19235 -0.19046 0.1912 L -0.17744 0.18703 C -0.17587 0.18564 -0.17448 0.18379 -0.17275 0.18263 C -0.16077 0.17569 -0.16598 0.18171 -0.1566 0.17407 C -0.15313 0.17152 -0.15018 0.16805 -0.14688 0.1655 C -0.14254 0.16203 -0.13178 0.15393 -0.12587 0.14837 C -0.12379 0.14629 -0.12136 0.14421 -0.11945 0.14189 C -0.11598 0.13772 -0.11303 0.13333 -0.10973 0.12893 C -0.10816 0.12684 -0.10678 0.1243 -0.10487 0.12245 C -0.10278 0.12036 -0.10035 0.11851 -0.09844 0.11597 C -0.08976 0.10439 -0.0981 0.10948 -0.08872 0.10532 C -0.08664 0.10231 -0.08455 0.0993 -0.0823 0.09675 C -0.08039 0.09421 -0.07778 0.09282 -0.07587 0.09027 C -0.06858 0.08055 -0.07726 0.08587 -0.06789 0.08171 C -0.06563 0.07939 -0.06355 0.07731 -0.06146 0.07522 C -0.05816 0.07222 -0.05452 0.07013 -0.05174 0.06666 C -0.03976 0.05046 -0.05487 0.07013 -0.04046 0.0537 C -0.03872 0.05161 -0.03733 0.04907 -0.0356 0.04722 C -0.03351 0.0449 -0.03108 0.04328 -0.02917 0.04073 C -0.02778 0.03888 -0.02744 0.0361 -0.02587 0.03425 C -0.02292 0.03078 -0.01615 0.02569 -0.01615 0.02569 C -0.01511 0.0236 -0.01441 0.02106 -0.01303 0.01921 C -0.01164 0.01735 -0.00938 0.01689 -0.00816 0.01504 C -0.00556 0.0111 -0.00382 0.00624 -0.00174 0.00208 C -0.00122 0.00115 -0.0007 0.00069 -6.94444E-6 -7.40741E-6 " pathEditMode="relative" ptsTypes="AAAAAAAAAAAAAAAAAAAAAAAAAAAAAAAAAAAAAAAAAAAAAAAAAAAAAAAAAAAAAAAAAAAAAAAAAAAAAAAAAAAAAAAAAAAAAAAAAAAAAAAAAAA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r>
              <a:rPr lang="fr-FR" dirty="0" smtClean="0"/>
              <a:t>Site du Collège</a:t>
            </a:r>
          </a:p>
          <a:p>
            <a:endParaRPr lang="fr-FR" dirty="0"/>
          </a:p>
          <a:p>
            <a:r>
              <a:rPr lang="fr-FR" u="sng" dirty="0">
                <a:hlinkClick r:id="rId2"/>
              </a:rPr>
              <a:t>http://cncem.fr/wikicncem</a:t>
            </a:r>
            <a:r>
              <a:rPr lang="fr-FR" dirty="0"/>
              <a:t>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27283"/>
            <a:ext cx="3188262" cy="6830717"/>
          </a:xfrm>
          <a:prstGeom prst="rect">
            <a:avLst/>
          </a:prstGeom>
        </p:spPr>
      </p:pic>
      <p:sp>
        <p:nvSpPr>
          <p:cNvPr id="7" name="Ellipse 6"/>
          <p:cNvSpPr/>
          <p:nvPr/>
        </p:nvSpPr>
        <p:spPr>
          <a:xfrm>
            <a:off x="5652120" y="5157191"/>
            <a:ext cx="3312368" cy="64807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25511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Ce qu’il faut retenir:</a:t>
            </a:r>
            <a:endParaRPr lang="fr-FR" dirty="0"/>
          </a:p>
        </p:txBody>
      </p:sp>
      <p:sp>
        <p:nvSpPr>
          <p:cNvPr id="3" name="Espace réservé du contenu 2"/>
          <p:cNvSpPr>
            <a:spLocks noGrp="1"/>
          </p:cNvSpPr>
          <p:nvPr>
            <p:ph idx="1"/>
          </p:nvPr>
        </p:nvSpPr>
        <p:spPr>
          <a:xfrm>
            <a:off x="107504" y="1556792"/>
            <a:ext cx="8229600" cy="4569371"/>
          </a:xfrm>
        </p:spPr>
        <p:txBody>
          <a:bodyPr/>
          <a:lstStyle/>
          <a:p>
            <a:r>
              <a:rPr lang="fr-FR" dirty="0" smtClean="0"/>
              <a:t>Une formation et un Diplôme </a:t>
            </a:r>
            <a:r>
              <a:rPr lang="fr-FR" b="1" u="sng" dirty="0" smtClean="0"/>
              <a:t>universitaire</a:t>
            </a:r>
          </a:p>
          <a:p>
            <a:endParaRPr lang="fr-FR" dirty="0"/>
          </a:p>
          <a:p>
            <a:r>
              <a:rPr lang="fr-FR" dirty="0" smtClean="0"/>
              <a:t>Le même pour les 44 spécialités = </a:t>
            </a:r>
            <a:r>
              <a:rPr lang="fr-FR" b="1" u="sng" dirty="0" smtClean="0"/>
              <a:t>DES</a:t>
            </a:r>
          </a:p>
          <a:p>
            <a:endParaRPr lang="fr-FR" dirty="0"/>
          </a:p>
          <a:p>
            <a:r>
              <a:rPr lang="fr-FR" dirty="0" smtClean="0"/>
              <a:t>Un « pilotage » national: </a:t>
            </a:r>
          </a:p>
          <a:p>
            <a:endParaRPr lang="fr-FR" dirty="0"/>
          </a:p>
          <a:p>
            <a:r>
              <a:rPr lang="fr-FR" dirty="0" smtClean="0"/>
              <a:t>Mais une </a:t>
            </a:r>
            <a:r>
              <a:rPr lang="fr-FR" b="1" u="sng" dirty="0" smtClean="0"/>
              <a:t>gouvernance locale et régionale ++</a:t>
            </a:r>
            <a:endParaRPr lang="fr-FR" b="1" u="sng" dirty="0"/>
          </a:p>
        </p:txBody>
      </p:sp>
      <p:pic>
        <p:nvPicPr>
          <p:cNvPr id="4" name="Image 3" descr="Capture d’écran 2016-04-16 à 07.40.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573016"/>
            <a:ext cx="1349130" cy="1330774"/>
          </a:xfrm>
          <a:prstGeom prst="rect">
            <a:avLst/>
          </a:prstGeom>
        </p:spPr>
      </p:pic>
    </p:spTree>
    <p:extLst>
      <p:ext uri="{BB962C8B-B14F-4D97-AF65-F5344CB8AC3E}">
        <p14:creationId xmlns:p14="http://schemas.microsoft.com/office/powerpoint/2010/main" val="18766945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02650"/>
            <a:ext cx="6624736" cy="6002616"/>
          </a:xfrm>
          <a:prstGeom prst="rect">
            <a:avLst/>
          </a:prstGeom>
        </p:spPr>
      </p:pic>
      <p:sp>
        <p:nvSpPr>
          <p:cNvPr id="2" name="ZoneTexte 1"/>
          <p:cNvSpPr txBox="1"/>
          <p:nvPr/>
        </p:nvSpPr>
        <p:spPr>
          <a:xfrm>
            <a:off x="1259632" y="4365104"/>
            <a:ext cx="861545" cy="253916"/>
          </a:xfrm>
          <a:prstGeom prst="rect">
            <a:avLst/>
          </a:prstGeom>
          <a:solidFill>
            <a:srgbClr val="F73968"/>
          </a:solidFill>
        </p:spPr>
        <p:txBody>
          <a:bodyPr wrap="square" rtlCol="0">
            <a:spAutoFit/>
          </a:bodyPr>
          <a:lstStyle/>
          <a:p>
            <a:r>
              <a:rPr lang="fr-FR" sz="1050" b="1" i="1">
                <a:solidFill>
                  <a:schemeClr val="bg1"/>
                </a:solidFill>
                <a:latin typeface="Times New Roman" charset="0"/>
                <a:ea typeface="Times New Roman" charset="0"/>
                <a:cs typeface="Times New Roman" charset="0"/>
              </a:rPr>
              <a:t>ANTILLES</a:t>
            </a:r>
          </a:p>
        </p:txBody>
      </p:sp>
      <p:sp>
        <p:nvSpPr>
          <p:cNvPr id="3" name="ZoneTexte 2"/>
          <p:cNvSpPr txBox="1"/>
          <p:nvPr/>
        </p:nvSpPr>
        <p:spPr>
          <a:xfrm>
            <a:off x="182461" y="188640"/>
            <a:ext cx="2221762" cy="1323439"/>
          </a:xfrm>
          <a:prstGeom prst="rect">
            <a:avLst/>
          </a:prstGeom>
          <a:noFill/>
        </p:spPr>
        <p:txBody>
          <a:bodyPr wrap="none" rtlCol="0">
            <a:spAutoFit/>
          </a:bodyPr>
          <a:lstStyle/>
          <a:p>
            <a:pPr algn="ctr"/>
            <a:endParaRPr lang="fr-FR" sz="2000" b="1" dirty="0" smtClean="0">
              <a:solidFill>
                <a:schemeClr val="accent1">
                  <a:lumMod val="50000"/>
                </a:schemeClr>
              </a:solidFill>
            </a:endParaRPr>
          </a:p>
          <a:p>
            <a:pPr algn="ctr"/>
            <a:r>
              <a:rPr lang="fr-FR" sz="2000" b="1" dirty="0">
                <a:solidFill>
                  <a:schemeClr val="accent1">
                    <a:lumMod val="50000"/>
                  </a:schemeClr>
                </a:solidFill>
              </a:rPr>
              <a:t>26 </a:t>
            </a:r>
            <a:r>
              <a:rPr lang="fr-FR" sz="2000" b="1" dirty="0" smtClean="0">
                <a:solidFill>
                  <a:schemeClr val="accent1">
                    <a:lumMod val="50000"/>
                  </a:schemeClr>
                </a:solidFill>
              </a:rPr>
              <a:t>Doyens</a:t>
            </a:r>
          </a:p>
          <a:p>
            <a:pPr algn="ctr"/>
            <a:endParaRPr lang="fr-FR" sz="2000" b="1" dirty="0">
              <a:solidFill>
                <a:schemeClr val="accent1">
                  <a:lumMod val="50000"/>
                </a:schemeClr>
              </a:solidFill>
            </a:endParaRPr>
          </a:p>
          <a:p>
            <a:pPr algn="ctr"/>
            <a:r>
              <a:rPr lang="fr-FR" sz="2000" b="1" dirty="0" smtClean="0">
                <a:solidFill>
                  <a:schemeClr val="accent1">
                    <a:lumMod val="50000"/>
                  </a:schemeClr>
                </a:solidFill>
              </a:rPr>
              <a:t>26 Coordonnateurs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748" y="0"/>
            <a:ext cx="1995252" cy="6658069"/>
          </a:xfrm>
          <a:prstGeom prst="rect">
            <a:avLst/>
          </a:prstGeom>
        </p:spPr>
      </p:pic>
      <p:pic>
        <p:nvPicPr>
          <p:cNvPr id="4" name="Image 3"/>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368" y="-171400"/>
            <a:ext cx="2822448" cy="701040"/>
          </a:xfrm>
          <a:prstGeom prst="rect">
            <a:avLst/>
          </a:prstGeom>
        </p:spPr>
      </p:pic>
      <p:sp>
        <p:nvSpPr>
          <p:cNvPr id="5" name="Flèche vers le bas 4"/>
          <p:cNvSpPr/>
          <p:nvPr/>
        </p:nvSpPr>
        <p:spPr>
          <a:xfrm>
            <a:off x="1043608" y="934541"/>
            <a:ext cx="576064" cy="118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50314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402650"/>
            <a:ext cx="6624736" cy="6002616"/>
          </a:xfrm>
          <a:prstGeom prst="rect">
            <a:avLst/>
          </a:prstGeom>
        </p:spPr>
      </p:pic>
      <p:sp>
        <p:nvSpPr>
          <p:cNvPr id="2" name="ZoneTexte 1"/>
          <p:cNvSpPr txBox="1"/>
          <p:nvPr/>
        </p:nvSpPr>
        <p:spPr>
          <a:xfrm>
            <a:off x="1259632" y="4365104"/>
            <a:ext cx="861545" cy="253916"/>
          </a:xfrm>
          <a:prstGeom prst="rect">
            <a:avLst/>
          </a:prstGeom>
          <a:solidFill>
            <a:srgbClr val="F73968"/>
          </a:solidFill>
        </p:spPr>
        <p:txBody>
          <a:bodyPr wrap="square" rtlCol="0">
            <a:spAutoFit/>
          </a:bodyPr>
          <a:lstStyle/>
          <a:p>
            <a:r>
              <a:rPr lang="fr-FR" sz="1050" b="1" i="1">
                <a:solidFill>
                  <a:schemeClr val="bg1"/>
                </a:solidFill>
                <a:latin typeface="Times New Roman" charset="0"/>
                <a:ea typeface="Times New Roman" charset="0"/>
                <a:cs typeface="Times New Roman" charset="0"/>
              </a:rPr>
              <a:t>ANTILLES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748" y="0"/>
            <a:ext cx="1995252" cy="6658069"/>
          </a:xfrm>
          <a:prstGeom prst="rect">
            <a:avLst/>
          </a:prstGeom>
        </p:spPr>
      </p:pic>
      <p:sp>
        <p:nvSpPr>
          <p:cNvPr id="4" name="Accolade ouvrante 3"/>
          <p:cNvSpPr/>
          <p:nvPr/>
        </p:nvSpPr>
        <p:spPr>
          <a:xfrm>
            <a:off x="6948264" y="0"/>
            <a:ext cx="144016" cy="953950"/>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ccolade ouvrante 11"/>
          <p:cNvSpPr/>
          <p:nvPr/>
        </p:nvSpPr>
        <p:spPr>
          <a:xfrm>
            <a:off x="6948264" y="1071962"/>
            <a:ext cx="200484" cy="1348925"/>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Accolade ouvrante 12"/>
          <p:cNvSpPr/>
          <p:nvPr/>
        </p:nvSpPr>
        <p:spPr>
          <a:xfrm>
            <a:off x="6920030" y="4941168"/>
            <a:ext cx="200484" cy="1348925"/>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Forme libre 2"/>
          <p:cNvSpPr/>
          <p:nvPr/>
        </p:nvSpPr>
        <p:spPr>
          <a:xfrm>
            <a:off x="825910" y="1941437"/>
            <a:ext cx="3348116" cy="1716163"/>
          </a:xfrm>
          <a:custGeom>
            <a:avLst/>
            <a:gdLst>
              <a:gd name="connsiteX0" fmla="*/ 1371600 w 3348116"/>
              <a:gd name="connsiteY0" fmla="*/ 1671918 h 1716163"/>
              <a:gd name="connsiteX1" fmla="*/ 1283109 w 3348116"/>
              <a:gd name="connsiteY1" fmla="*/ 1612924 h 1716163"/>
              <a:gd name="connsiteX2" fmla="*/ 1194619 w 3348116"/>
              <a:gd name="connsiteY2" fmla="*/ 1553931 h 1716163"/>
              <a:gd name="connsiteX3" fmla="*/ 1091380 w 3348116"/>
              <a:gd name="connsiteY3" fmla="*/ 1435944 h 1716163"/>
              <a:gd name="connsiteX4" fmla="*/ 1061884 w 3348116"/>
              <a:gd name="connsiteY4" fmla="*/ 1391698 h 1716163"/>
              <a:gd name="connsiteX5" fmla="*/ 1032387 w 3348116"/>
              <a:gd name="connsiteY5" fmla="*/ 1303208 h 1716163"/>
              <a:gd name="connsiteX6" fmla="*/ 1091380 w 3348116"/>
              <a:gd name="connsiteY6" fmla="*/ 1229466 h 1716163"/>
              <a:gd name="connsiteX7" fmla="*/ 1047135 w 3348116"/>
              <a:gd name="connsiteY7" fmla="*/ 1199969 h 1716163"/>
              <a:gd name="connsiteX8" fmla="*/ 1032387 w 3348116"/>
              <a:gd name="connsiteY8" fmla="*/ 1155724 h 1716163"/>
              <a:gd name="connsiteX9" fmla="*/ 1047135 w 3348116"/>
              <a:gd name="connsiteY9" fmla="*/ 1111479 h 1716163"/>
              <a:gd name="connsiteX10" fmla="*/ 1091380 w 3348116"/>
              <a:gd name="connsiteY10" fmla="*/ 1096731 h 1716163"/>
              <a:gd name="connsiteX11" fmla="*/ 1194619 w 3348116"/>
              <a:gd name="connsiteY11" fmla="*/ 1081982 h 1716163"/>
              <a:gd name="connsiteX12" fmla="*/ 1179871 w 3348116"/>
              <a:gd name="connsiteY12" fmla="*/ 1037737 h 1716163"/>
              <a:gd name="connsiteX13" fmla="*/ 1091380 w 3348116"/>
              <a:gd name="connsiteY13" fmla="*/ 978744 h 1716163"/>
              <a:gd name="connsiteX14" fmla="*/ 1047135 w 3348116"/>
              <a:gd name="connsiteY14" fmla="*/ 1008240 h 1716163"/>
              <a:gd name="connsiteX15" fmla="*/ 958645 w 3348116"/>
              <a:gd name="connsiteY15" fmla="*/ 1037737 h 1716163"/>
              <a:gd name="connsiteX16" fmla="*/ 914400 w 3348116"/>
              <a:gd name="connsiteY16" fmla="*/ 1022989 h 1716163"/>
              <a:gd name="connsiteX17" fmla="*/ 958645 w 3348116"/>
              <a:gd name="connsiteY17" fmla="*/ 934498 h 1716163"/>
              <a:gd name="connsiteX18" fmla="*/ 870155 w 3348116"/>
              <a:gd name="connsiteY18" fmla="*/ 875505 h 1716163"/>
              <a:gd name="connsiteX19" fmla="*/ 825909 w 3348116"/>
              <a:gd name="connsiteY19" fmla="*/ 846008 h 1716163"/>
              <a:gd name="connsiteX20" fmla="*/ 796413 w 3348116"/>
              <a:gd name="connsiteY20" fmla="*/ 801763 h 1716163"/>
              <a:gd name="connsiteX21" fmla="*/ 678425 w 3348116"/>
              <a:gd name="connsiteY21" fmla="*/ 831260 h 1716163"/>
              <a:gd name="connsiteX22" fmla="*/ 575187 w 3348116"/>
              <a:gd name="connsiteY22" fmla="*/ 787015 h 1716163"/>
              <a:gd name="connsiteX23" fmla="*/ 501445 w 3348116"/>
              <a:gd name="connsiteY23" fmla="*/ 698524 h 1716163"/>
              <a:gd name="connsiteX24" fmla="*/ 457200 w 3348116"/>
              <a:gd name="connsiteY24" fmla="*/ 669028 h 1716163"/>
              <a:gd name="connsiteX25" fmla="*/ 368709 w 3348116"/>
              <a:gd name="connsiteY25" fmla="*/ 639531 h 1716163"/>
              <a:gd name="connsiteX26" fmla="*/ 265471 w 3348116"/>
              <a:gd name="connsiteY26" fmla="*/ 654279 h 1716163"/>
              <a:gd name="connsiteX27" fmla="*/ 235974 w 3348116"/>
              <a:gd name="connsiteY27" fmla="*/ 698524 h 1716163"/>
              <a:gd name="connsiteX28" fmla="*/ 103238 w 3348116"/>
              <a:gd name="connsiteY28" fmla="*/ 669028 h 1716163"/>
              <a:gd name="connsiteX29" fmla="*/ 0 w 3348116"/>
              <a:gd name="connsiteY29" fmla="*/ 565789 h 1716163"/>
              <a:gd name="connsiteX30" fmla="*/ 14748 w 3348116"/>
              <a:gd name="connsiteY30" fmla="*/ 521544 h 1716163"/>
              <a:gd name="connsiteX31" fmla="*/ 162232 w 3348116"/>
              <a:gd name="connsiteY31" fmla="*/ 506795 h 1716163"/>
              <a:gd name="connsiteX32" fmla="*/ 206477 w 3348116"/>
              <a:gd name="connsiteY32" fmla="*/ 492047 h 1716163"/>
              <a:gd name="connsiteX33" fmla="*/ 162232 w 3348116"/>
              <a:gd name="connsiteY33" fmla="*/ 462550 h 1716163"/>
              <a:gd name="connsiteX34" fmla="*/ 117987 w 3348116"/>
              <a:gd name="connsiteY34" fmla="*/ 447802 h 1716163"/>
              <a:gd name="connsiteX35" fmla="*/ 103238 w 3348116"/>
              <a:gd name="connsiteY35" fmla="*/ 403557 h 1716163"/>
              <a:gd name="connsiteX36" fmla="*/ 250722 w 3348116"/>
              <a:gd name="connsiteY36" fmla="*/ 285569 h 1716163"/>
              <a:gd name="connsiteX37" fmla="*/ 235974 w 3348116"/>
              <a:gd name="connsiteY37" fmla="*/ 241324 h 1716163"/>
              <a:gd name="connsiteX38" fmla="*/ 191729 w 3348116"/>
              <a:gd name="connsiteY38" fmla="*/ 256073 h 1716163"/>
              <a:gd name="connsiteX39" fmla="*/ 132735 w 3348116"/>
              <a:gd name="connsiteY39" fmla="*/ 344563 h 1716163"/>
              <a:gd name="connsiteX40" fmla="*/ 73742 w 3348116"/>
              <a:gd name="connsiteY40" fmla="*/ 329815 h 1716163"/>
              <a:gd name="connsiteX41" fmla="*/ 58993 w 3348116"/>
              <a:gd name="connsiteY41" fmla="*/ 197079 h 1716163"/>
              <a:gd name="connsiteX42" fmla="*/ 73742 w 3348116"/>
              <a:gd name="connsiteY42" fmla="*/ 152834 h 1716163"/>
              <a:gd name="connsiteX43" fmla="*/ 117987 w 3348116"/>
              <a:gd name="connsiteY43" fmla="*/ 108589 h 1716163"/>
              <a:gd name="connsiteX44" fmla="*/ 206477 w 3348116"/>
              <a:gd name="connsiteY44" fmla="*/ 49595 h 1716163"/>
              <a:gd name="connsiteX45" fmla="*/ 516193 w 3348116"/>
              <a:gd name="connsiteY45" fmla="*/ 49595 h 1716163"/>
              <a:gd name="connsiteX46" fmla="*/ 545690 w 3348116"/>
              <a:gd name="connsiteY46" fmla="*/ 5350 h 1716163"/>
              <a:gd name="connsiteX47" fmla="*/ 840658 w 3348116"/>
              <a:gd name="connsiteY47" fmla="*/ 49595 h 1716163"/>
              <a:gd name="connsiteX48" fmla="*/ 855406 w 3348116"/>
              <a:gd name="connsiteY48" fmla="*/ 93840 h 1716163"/>
              <a:gd name="connsiteX49" fmla="*/ 884903 w 3348116"/>
              <a:gd name="connsiteY49" fmla="*/ 138086 h 1716163"/>
              <a:gd name="connsiteX50" fmla="*/ 899651 w 3348116"/>
              <a:gd name="connsiteY50" fmla="*/ 182331 h 1716163"/>
              <a:gd name="connsiteX51" fmla="*/ 958645 w 3348116"/>
              <a:gd name="connsiteY51" fmla="*/ 270821 h 1716163"/>
              <a:gd name="connsiteX52" fmla="*/ 1047135 w 3348116"/>
              <a:gd name="connsiteY52" fmla="*/ 241324 h 1716163"/>
              <a:gd name="connsiteX53" fmla="*/ 1091380 w 3348116"/>
              <a:gd name="connsiteY53" fmla="*/ 226576 h 1716163"/>
              <a:gd name="connsiteX54" fmla="*/ 1165122 w 3348116"/>
              <a:gd name="connsiteY54" fmla="*/ 152834 h 1716163"/>
              <a:gd name="connsiteX55" fmla="*/ 1253613 w 3348116"/>
              <a:gd name="connsiteY55" fmla="*/ 182331 h 1716163"/>
              <a:gd name="connsiteX56" fmla="*/ 1371600 w 3348116"/>
              <a:gd name="connsiteY56" fmla="*/ 197079 h 1716163"/>
              <a:gd name="connsiteX57" fmla="*/ 1415845 w 3348116"/>
              <a:gd name="connsiteY57" fmla="*/ 241324 h 1716163"/>
              <a:gd name="connsiteX58" fmla="*/ 1489587 w 3348116"/>
              <a:gd name="connsiteY58" fmla="*/ 315066 h 1716163"/>
              <a:gd name="connsiteX59" fmla="*/ 1578077 w 3348116"/>
              <a:gd name="connsiteY59" fmla="*/ 344563 h 1716163"/>
              <a:gd name="connsiteX60" fmla="*/ 1666567 w 3348116"/>
              <a:gd name="connsiteY60" fmla="*/ 374060 h 1716163"/>
              <a:gd name="connsiteX61" fmla="*/ 1710813 w 3348116"/>
              <a:gd name="connsiteY61" fmla="*/ 388808 h 1716163"/>
              <a:gd name="connsiteX62" fmla="*/ 1769806 w 3348116"/>
              <a:gd name="connsiteY62" fmla="*/ 374060 h 1716163"/>
              <a:gd name="connsiteX63" fmla="*/ 1858296 w 3348116"/>
              <a:gd name="connsiteY63" fmla="*/ 359311 h 1716163"/>
              <a:gd name="connsiteX64" fmla="*/ 1946787 w 3348116"/>
              <a:gd name="connsiteY64" fmla="*/ 285569 h 1716163"/>
              <a:gd name="connsiteX65" fmla="*/ 2020529 w 3348116"/>
              <a:gd name="connsiteY65" fmla="*/ 344563 h 1716163"/>
              <a:gd name="connsiteX66" fmla="*/ 2109019 w 3348116"/>
              <a:gd name="connsiteY66" fmla="*/ 315066 h 1716163"/>
              <a:gd name="connsiteX67" fmla="*/ 2153264 w 3348116"/>
              <a:gd name="connsiteY67" fmla="*/ 300318 h 1716163"/>
              <a:gd name="connsiteX68" fmla="*/ 2227006 w 3348116"/>
              <a:gd name="connsiteY68" fmla="*/ 359311 h 1716163"/>
              <a:gd name="connsiteX69" fmla="*/ 2315496 w 3348116"/>
              <a:gd name="connsiteY69" fmla="*/ 418305 h 1716163"/>
              <a:gd name="connsiteX70" fmla="*/ 2374490 w 3348116"/>
              <a:gd name="connsiteY70" fmla="*/ 477298 h 1716163"/>
              <a:gd name="connsiteX71" fmla="*/ 2403987 w 3348116"/>
              <a:gd name="connsiteY71" fmla="*/ 388808 h 1716163"/>
              <a:gd name="connsiteX72" fmla="*/ 2418735 w 3348116"/>
              <a:gd name="connsiteY72" fmla="*/ 344563 h 1716163"/>
              <a:gd name="connsiteX73" fmla="*/ 2374490 w 3348116"/>
              <a:gd name="connsiteY73" fmla="*/ 329815 h 1716163"/>
              <a:gd name="connsiteX74" fmla="*/ 2344993 w 3348116"/>
              <a:gd name="connsiteY74" fmla="*/ 241324 h 1716163"/>
              <a:gd name="connsiteX75" fmla="*/ 2536722 w 3348116"/>
              <a:gd name="connsiteY75" fmla="*/ 152834 h 1716163"/>
              <a:gd name="connsiteX76" fmla="*/ 2580967 w 3348116"/>
              <a:gd name="connsiteY76" fmla="*/ 108589 h 1716163"/>
              <a:gd name="connsiteX77" fmla="*/ 2625213 w 3348116"/>
              <a:gd name="connsiteY77" fmla="*/ 79092 h 1716163"/>
              <a:gd name="connsiteX78" fmla="*/ 2654709 w 3348116"/>
              <a:gd name="connsiteY78" fmla="*/ 34847 h 1716163"/>
              <a:gd name="connsiteX79" fmla="*/ 2669458 w 3348116"/>
              <a:gd name="connsiteY79" fmla="*/ 79092 h 1716163"/>
              <a:gd name="connsiteX80" fmla="*/ 2684206 w 3348116"/>
              <a:gd name="connsiteY80" fmla="*/ 197079 h 1716163"/>
              <a:gd name="connsiteX81" fmla="*/ 2743200 w 3348116"/>
              <a:gd name="connsiteY81" fmla="*/ 329815 h 1716163"/>
              <a:gd name="connsiteX82" fmla="*/ 2831690 w 3348116"/>
              <a:gd name="connsiteY82" fmla="*/ 388808 h 1716163"/>
              <a:gd name="connsiteX83" fmla="*/ 2846438 w 3348116"/>
              <a:gd name="connsiteY83" fmla="*/ 433053 h 1716163"/>
              <a:gd name="connsiteX84" fmla="*/ 2890684 w 3348116"/>
              <a:gd name="connsiteY84" fmla="*/ 462550 h 1716163"/>
              <a:gd name="connsiteX85" fmla="*/ 3008671 w 3348116"/>
              <a:gd name="connsiteY85" fmla="*/ 492047 h 1716163"/>
              <a:gd name="connsiteX86" fmla="*/ 3052916 w 3348116"/>
              <a:gd name="connsiteY86" fmla="*/ 521544 h 1716163"/>
              <a:gd name="connsiteX87" fmla="*/ 3141406 w 3348116"/>
              <a:gd name="connsiteY87" fmla="*/ 551040 h 1716163"/>
              <a:gd name="connsiteX88" fmla="*/ 3185651 w 3348116"/>
              <a:gd name="connsiteY88" fmla="*/ 565789 h 1716163"/>
              <a:gd name="connsiteX89" fmla="*/ 3229896 w 3348116"/>
              <a:gd name="connsiteY89" fmla="*/ 595286 h 1716163"/>
              <a:gd name="connsiteX90" fmla="*/ 3274142 w 3348116"/>
              <a:gd name="connsiteY90" fmla="*/ 683776 h 1716163"/>
              <a:gd name="connsiteX91" fmla="*/ 3288890 w 3348116"/>
              <a:gd name="connsiteY91" fmla="*/ 728021 h 1716163"/>
              <a:gd name="connsiteX92" fmla="*/ 3244645 w 3348116"/>
              <a:gd name="connsiteY92" fmla="*/ 772266 h 1716163"/>
              <a:gd name="connsiteX93" fmla="*/ 3215148 w 3348116"/>
              <a:gd name="connsiteY93" fmla="*/ 860757 h 1716163"/>
              <a:gd name="connsiteX94" fmla="*/ 3229896 w 3348116"/>
              <a:gd name="connsiteY94" fmla="*/ 934498 h 1716163"/>
              <a:gd name="connsiteX95" fmla="*/ 3244645 w 3348116"/>
              <a:gd name="connsiteY95" fmla="*/ 978744 h 1716163"/>
              <a:gd name="connsiteX96" fmla="*/ 3259393 w 3348116"/>
              <a:gd name="connsiteY96" fmla="*/ 1081982 h 1716163"/>
              <a:gd name="connsiteX97" fmla="*/ 3274142 w 3348116"/>
              <a:gd name="connsiteY97" fmla="*/ 1126228 h 1716163"/>
              <a:gd name="connsiteX98" fmla="*/ 3318387 w 3348116"/>
              <a:gd name="connsiteY98" fmla="*/ 1155724 h 1716163"/>
              <a:gd name="connsiteX99" fmla="*/ 3347884 w 3348116"/>
              <a:gd name="connsiteY99" fmla="*/ 1199969 h 1716163"/>
              <a:gd name="connsiteX100" fmla="*/ 3318387 w 3348116"/>
              <a:gd name="connsiteY100" fmla="*/ 1347453 h 1716163"/>
              <a:gd name="connsiteX101" fmla="*/ 3288890 w 3348116"/>
              <a:gd name="connsiteY101" fmla="*/ 1391698 h 1716163"/>
              <a:gd name="connsiteX102" fmla="*/ 3244645 w 3348116"/>
              <a:gd name="connsiteY102" fmla="*/ 1406447 h 1716163"/>
              <a:gd name="connsiteX103" fmla="*/ 3200400 w 3348116"/>
              <a:gd name="connsiteY103" fmla="*/ 1450692 h 1716163"/>
              <a:gd name="connsiteX104" fmla="*/ 3170903 w 3348116"/>
              <a:gd name="connsiteY104" fmla="*/ 1494937 h 1716163"/>
              <a:gd name="connsiteX105" fmla="*/ 3126658 w 3348116"/>
              <a:gd name="connsiteY105" fmla="*/ 1524434 h 1716163"/>
              <a:gd name="connsiteX106" fmla="*/ 2979174 w 3348116"/>
              <a:gd name="connsiteY106" fmla="*/ 1568679 h 1716163"/>
              <a:gd name="connsiteX107" fmla="*/ 2890684 w 3348116"/>
              <a:gd name="connsiteY107" fmla="*/ 1598176 h 1716163"/>
              <a:gd name="connsiteX108" fmla="*/ 2846438 w 3348116"/>
              <a:gd name="connsiteY108" fmla="*/ 1612924 h 1716163"/>
              <a:gd name="connsiteX109" fmla="*/ 2802193 w 3348116"/>
              <a:gd name="connsiteY109" fmla="*/ 1627673 h 1716163"/>
              <a:gd name="connsiteX110" fmla="*/ 2684206 w 3348116"/>
              <a:gd name="connsiteY110" fmla="*/ 1642421 h 1716163"/>
              <a:gd name="connsiteX111" fmla="*/ 2625213 w 3348116"/>
              <a:gd name="connsiteY111" fmla="*/ 1657169 h 1716163"/>
              <a:gd name="connsiteX112" fmla="*/ 2536722 w 3348116"/>
              <a:gd name="connsiteY112" fmla="*/ 1686666 h 1716163"/>
              <a:gd name="connsiteX113" fmla="*/ 2507225 w 3348116"/>
              <a:gd name="connsiteY113" fmla="*/ 1642421 h 1716163"/>
              <a:gd name="connsiteX114" fmla="*/ 2462980 w 3348116"/>
              <a:gd name="connsiteY114" fmla="*/ 1612924 h 1716163"/>
              <a:gd name="connsiteX115" fmla="*/ 2448232 w 3348116"/>
              <a:gd name="connsiteY115" fmla="*/ 1568679 h 1716163"/>
              <a:gd name="connsiteX116" fmla="*/ 2359742 w 3348116"/>
              <a:gd name="connsiteY116" fmla="*/ 1494937 h 1716163"/>
              <a:gd name="connsiteX117" fmla="*/ 2330245 w 3348116"/>
              <a:gd name="connsiteY117" fmla="*/ 1450692 h 1716163"/>
              <a:gd name="connsiteX118" fmla="*/ 2286000 w 3348116"/>
              <a:gd name="connsiteY118" fmla="*/ 1362202 h 1716163"/>
              <a:gd name="connsiteX119" fmla="*/ 2182761 w 3348116"/>
              <a:gd name="connsiteY119" fmla="*/ 1332705 h 1716163"/>
              <a:gd name="connsiteX120" fmla="*/ 2109019 w 3348116"/>
              <a:gd name="connsiteY120" fmla="*/ 1258963 h 1716163"/>
              <a:gd name="connsiteX121" fmla="*/ 2020529 w 3348116"/>
              <a:gd name="connsiteY121" fmla="*/ 1199969 h 1716163"/>
              <a:gd name="connsiteX122" fmla="*/ 1932038 w 3348116"/>
              <a:gd name="connsiteY122" fmla="*/ 1214718 h 1716163"/>
              <a:gd name="connsiteX123" fmla="*/ 1843548 w 3348116"/>
              <a:gd name="connsiteY123" fmla="*/ 1258963 h 1716163"/>
              <a:gd name="connsiteX124" fmla="*/ 1651819 w 3348116"/>
              <a:gd name="connsiteY124" fmla="*/ 1273711 h 1716163"/>
              <a:gd name="connsiteX125" fmla="*/ 1651819 w 3348116"/>
              <a:gd name="connsiteY125" fmla="*/ 1450692 h 1716163"/>
              <a:gd name="connsiteX126" fmla="*/ 1681316 w 3348116"/>
              <a:gd name="connsiteY126" fmla="*/ 1553931 h 1716163"/>
              <a:gd name="connsiteX127" fmla="*/ 1725561 w 3348116"/>
              <a:gd name="connsiteY127" fmla="*/ 1598176 h 1716163"/>
              <a:gd name="connsiteX128" fmla="*/ 1740309 w 3348116"/>
              <a:gd name="connsiteY128" fmla="*/ 1642421 h 1716163"/>
              <a:gd name="connsiteX129" fmla="*/ 1607574 w 3348116"/>
              <a:gd name="connsiteY129" fmla="*/ 1686666 h 1716163"/>
              <a:gd name="connsiteX130" fmla="*/ 1563329 w 3348116"/>
              <a:gd name="connsiteY130" fmla="*/ 1701415 h 1716163"/>
              <a:gd name="connsiteX131" fmla="*/ 1519084 w 3348116"/>
              <a:gd name="connsiteY131" fmla="*/ 1716163 h 1716163"/>
              <a:gd name="connsiteX132" fmla="*/ 1401096 w 3348116"/>
              <a:gd name="connsiteY132" fmla="*/ 1701415 h 1716163"/>
              <a:gd name="connsiteX133" fmla="*/ 1371600 w 3348116"/>
              <a:gd name="connsiteY133" fmla="*/ 1671918 h 17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348116" h="1716163">
                <a:moveTo>
                  <a:pt x="1371600" y="1671918"/>
                </a:moveTo>
                <a:cubicBezTo>
                  <a:pt x="1351935" y="1657169"/>
                  <a:pt x="1364591" y="1684220"/>
                  <a:pt x="1283109" y="1612924"/>
                </a:cubicBezTo>
                <a:cubicBezTo>
                  <a:pt x="1256430" y="1589580"/>
                  <a:pt x="1194619" y="1553931"/>
                  <a:pt x="1194619" y="1553931"/>
                </a:cubicBezTo>
                <a:cubicBezTo>
                  <a:pt x="1125793" y="1450692"/>
                  <a:pt x="1165122" y="1485104"/>
                  <a:pt x="1091380" y="1435944"/>
                </a:cubicBezTo>
                <a:cubicBezTo>
                  <a:pt x="1081548" y="1421195"/>
                  <a:pt x="1069083" y="1407896"/>
                  <a:pt x="1061884" y="1391698"/>
                </a:cubicBezTo>
                <a:cubicBezTo>
                  <a:pt x="1049256" y="1363285"/>
                  <a:pt x="1032387" y="1303208"/>
                  <a:pt x="1032387" y="1303208"/>
                </a:cubicBezTo>
                <a:cubicBezTo>
                  <a:pt x="1049261" y="1291959"/>
                  <a:pt x="1106377" y="1266959"/>
                  <a:pt x="1091380" y="1229466"/>
                </a:cubicBezTo>
                <a:cubicBezTo>
                  <a:pt x="1084797" y="1213008"/>
                  <a:pt x="1061883" y="1209801"/>
                  <a:pt x="1047135" y="1199969"/>
                </a:cubicBezTo>
                <a:cubicBezTo>
                  <a:pt x="1042219" y="1185221"/>
                  <a:pt x="1032387" y="1171270"/>
                  <a:pt x="1032387" y="1155724"/>
                </a:cubicBezTo>
                <a:cubicBezTo>
                  <a:pt x="1032387" y="1140178"/>
                  <a:pt x="1036142" y="1122472"/>
                  <a:pt x="1047135" y="1111479"/>
                </a:cubicBezTo>
                <a:cubicBezTo>
                  <a:pt x="1058128" y="1100486"/>
                  <a:pt x="1076136" y="1099780"/>
                  <a:pt x="1091380" y="1096731"/>
                </a:cubicBezTo>
                <a:cubicBezTo>
                  <a:pt x="1125467" y="1089913"/>
                  <a:pt x="1160206" y="1086898"/>
                  <a:pt x="1194619" y="1081982"/>
                </a:cubicBezTo>
                <a:cubicBezTo>
                  <a:pt x="1189703" y="1067234"/>
                  <a:pt x="1190864" y="1048730"/>
                  <a:pt x="1179871" y="1037737"/>
                </a:cubicBezTo>
                <a:cubicBezTo>
                  <a:pt x="1154803" y="1012670"/>
                  <a:pt x="1091380" y="978744"/>
                  <a:pt x="1091380" y="978744"/>
                </a:cubicBezTo>
                <a:cubicBezTo>
                  <a:pt x="1076632" y="988576"/>
                  <a:pt x="1063332" y="1001041"/>
                  <a:pt x="1047135" y="1008240"/>
                </a:cubicBezTo>
                <a:cubicBezTo>
                  <a:pt x="1018723" y="1020868"/>
                  <a:pt x="958645" y="1037737"/>
                  <a:pt x="958645" y="1037737"/>
                </a:cubicBezTo>
                <a:cubicBezTo>
                  <a:pt x="943897" y="1032821"/>
                  <a:pt x="921353" y="1036894"/>
                  <a:pt x="914400" y="1022989"/>
                </a:cubicBezTo>
                <a:cubicBezTo>
                  <a:pt x="905677" y="1005543"/>
                  <a:pt x="953678" y="941949"/>
                  <a:pt x="958645" y="934498"/>
                </a:cubicBezTo>
                <a:lnTo>
                  <a:pt x="870155" y="875505"/>
                </a:lnTo>
                <a:lnTo>
                  <a:pt x="825909" y="846008"/>
                </a:lnTo>
                <a:cubicBezTo>
                  <a:pt x="816077" y="831260"/>
                  <a:pt x="813456" y="806633"/>
                  <a:pt x="796413" y="801763"/>
                </a:cubicBezTo>
                <a:cubicBezTo>
                  <a:pt x="777245" y="796286"/>
                  <a:pt x="703151" y="823018"/>
                  <a:pt x="678425" y="831260"/>
                </a:cubicBezTo>
                <a:cubicBezTo>
                  <a:pt x="633297" y="819977"/>
                  <a:pt x="609136" y="820964"/>
                  <a:pt x="575187" y="787015"/>
                </a:cubicBezTo>
                <a:cubicBezTo>
                  <a:pt x="459176" y="671004"/>
                  <a:pt x="646409" y="819326"/>
                  <a:pt x="501445" y="698524"/>
                </a:cubicBezTo>
                <a:cubicBezTo>
                  <a:pt x="487828" y="687177"/>
                  <a:pt x="473397" y="676227"/>
                  <a:pt x="457200" y="669028"/>
                </a:cubicBezTo>
                <a:cubicBezTo>
                  <a:pt x="428787" y="656400"/>
                  <a:pt x="368709" y="639531"/>
                  <a:pt x="368709" y="639531"/>
                </a:cubicBezTo>
                <a:cubicBezTo>
                  <a:pt x="334296" y="644447"/>
                  <a:pt x="297237" y="640161"/>
                  <a:pt x="265471" y="654279"/>
                </a:cubicBezTo>
                <a:cubicBezTo>
                  <a:pt x="249273" y="661478"/>
                  <a:pt x="253170" y="694225"/>
                  <a:pt x="235974" y="698524"/>
                </a:cubicBezTo>
                <a:cubicBezTo>
                  <a:pt x="206311" y="705940"/>
                  <a:pt x="137297" y="680381"/>
                  <a:pt x="103238" y="669028"/>
                </a:cubicBezTo>
                <a:cubicBezTo>
                  <a:pt x="65815" y="556756"/>
                  <a:pt x="104231" y="586635"/>
                  <a:pt x="0" y="565789"/>
                </a:cubicBezTo>
                <a:cubicBezTo>
                  <a:pt x="4916" y="551041"/>
                  <a:pt x="138" y="526857"/>
                  <a:pt x="14748" y="521544"/>
                </a:cubicBezTo>
                <a:cubicBezTo>
                  <a:pt x="61180" y="504660"/>
                  <a:pt x="113400" y="514308"/>
                  <a:pt x="162232" y="506795"/>
                </a:cubicBezTo>
                <a:cubicBezTo>
                  <a:pt x="177597" y="504431"/>
                  <a:pt x="191729" y="496963"/>
                  <a:pt x="206477" y="492047"/>
                </a:cubicBezTo>
                <a:cubicBezTo>
                  <a:pt x="191729" y="482215"/>
                  <a:pt x="178086" y="470477"/>
                  <a:pt x="162232" y="462550"/>
                </a:cubicBezTo>
                <a:cubicBezTo>
                  <a:pt x="148327" y="455598"/>
                  <a:pt x="128980" y="458795"/>
                  <a:pt x="117987" y="447802"/>
                </a:cubicBezTo>
                <a:cubicBezTo>
                  <a:pt x="106994" y="436809"/>
                  <a:pt x="108154" y="418305"/>
                  <a:pt x="103238" y="403557"/>
                </a:cubicBezTo>
                <a:cubicBezTo>
                  <a:pt x="286329" y="386912"/>
                  <a:pt x="281961" y="441762"/>
                  <a:pt x="250722" y="285569"/>
                </a:cubicBezTo>
                <a:cubicBezTo>
                  <a:pt x="247673" y="270325"/>
                  <a:pt x="240890" y="256072"/>
                  <a:pt x="235974" y="241324"/>
                </a:cubicBezTo>
                <a:cubicBezTo>
                  <a:pt x="221226" y="246240"/>
                  <a:pt x="202722" y="245080"/>
                  <a:pt x="191729" y="256073"/>
                </a:cubicBezTo>
                <a:cubicBezTo>
                  <a:pt x="166662" y="281140"/>
                  <a:pt x="132735" y="344563"/>
                  <a:pt x="132735" y="344563"/>
                </a:cubicBezTo>
                <a:cubicBezTo>
                  <a:pt x="113071" y="339647"/>
                  <a:pt x="90607" y="341059"/>
                  <a:pt x="73742" y="329815"/>
                </a:cubicBezTo>
                <a:cubicBezTo>
                  <a:pt x="23264" y="296163"/>
                  <a:pt x="48742" y="243206"/>
                  <a:pt x="58993" y="197079"/>
                </a:cubicBezTo>
                <a:cubicBezTo>
                  <a:pt x="62365" y="181903"/>
                  <a:pt x="65118" y="165769"/>
                  <a:pt x="73742" y="152834"/>
                </a:cubicBezTo>
                <a:cubicBezTo>
                  <a:pt x="85312" y="135480"/>
                  <a:pt x="101523" y="121394"/>
                  <a:pt x="117987" y="108589"/>
                </a:cubicBezTo>
                <a:cubicBezTo>
                  <a:pt x="145970" y="86824"/>
                  <a:pt x="206477" y="49595"/>
                  <a:pt x="206477" y="49595"/>
                </a:cubicBezTo>
                <a:cubicBezTo>
                  <a:pt x="268394" y="54358"/>
                  <a:pt x="439308" y="80349"/>
                  <a:pt x="516193" y="49595"/>
                </a:cubicBezTo>
                <a:cubicBezTo>
                  <a:pt x="532651" y="43012"/>
                  <a:pt x="535858" y="20098"/>
                  <a:pt x="545690" y="5350"/>
                </a:cubicBezTo>
                <a:cubicBezTo>
                  <a:pt x="550655" y="5642"/>
                  <a:pt x="782534" y="-23060"/>
                  <a:pt x="840658" y="49595"/>
                </a:cubicBezTo>
                <a:cubicBezTo>
                  <a:pt x="850369" y="61734"/>
                  <a:pt x="848454" y="79935"/>
                  <a:pt x="855406" y="93840"/>
                </a:cubicBezTo>
                <a:cubicBezTo>
                  <a:pt x="863333" y="109694"/>
                  <a:pt x="875071" y="123337"/>
                  <a:pt x="884903" y="138086"/>
                </a:cubicBezTo>
                <a:cubicBezTo>
                  <a:pt x="889819" y="152834"/>
                  <a:pt x="892101" y="168741"/>
                  <a:pt x="899651" y="182331"/>
                </a:cubicBezTo>
                <a:cubicBezTo>
                  <a:pt x="916867" y="213320"/>
                  <a:pt x="958645" y="270821"/>
                  <a:pt x="958645" y="270821"/>
                </a:cubicBezTo>
                <a:lnTo>
                  <a:pt x="1047135" y="241324"/>
                </a:lnTo>
                <a:lnTo>
                  <a:pt x="1091380" y="226576"/>
                </a:lnTo>
                <a:cubicBezTo>
                  <a:pt x="1104489" y="206912"/>
                  <a:pt x="1132349" y="152834"/>
                  <a:pt x="1165122" y="152834"/>
                </a:cubicBezTo>
                <a:cubicBezTo>
                  <a:pt x="1196215" y="152834"/>
                  <a:pt x="1222761" y="178475"/>
                  <a:pt x="1253613" y="182331"/>
                </a:cubicBezTo>
                <a:lnTo>
                  <a:pt x="1371600" y="197079"/>
                </a:lnTo>
                <a:cubicBezTo>
                  <a:pt x="1386348" y="211827"/>
                  <a:pt x="1402492" y="225301"/>
                  <a:pt x="1415845" y="241324"/>
                </a:cubicBezTo>
                <a:cubicBezTo>
                  <a:pt x="1453439" y="286436"/>
                  <a:pt x="1432329" y="289618"/>
                  <a:pt x="1489587" y="315066"/>
                </a:cubicBezTo>
                <a:cubicBezTo>
                  <a:pt x="1517999" y="327694"/>
                  <a:pt x="1548580" y="334731"/>
                  <a:pt x="1578077" y="344563"/>
                </a:cubicBezTo>
                <a:lnTo>
                  <a:pt x="1666567" y="374060"/>
                </a:lnTo>
                <a:lnTo>
                  <a:pt x="1710813" y="388808"/>
                </a:lnTo>
                <a:cubicBezTo>
                  <a:pt x="1730477" y="383892"/>
                  <a:pt x="1749930" y="378035"/>
                  <a:pt x="1769806" y="374060"/>
                </a:cubicBezTo>
                <a:cubicBezTo>
                  <a:pt x="1799129" y="368195"/>
                  <a:pt x="1829927" y="368767"/>
                  <a:pt x="1858296" y="359311"/>
                </a:cubicBezTo>
                <a:cubicBezTo>
                  <a:pt x="1889100" y="349043"/>
                  <a:pt x="1926247" y="306110"/>
                  <a:pt x="1946787" y="285569"/>
                </a:cubicBezTo>
                <a:cubicBezTo>
                  <a:pt x="1965702" y="313941"/>
                  <a:pt x="1976312" y="349476"/>
                  <a:pt x="2020529" y="344563"/>
                </a:cubicBezTo>
                <a:cubicBezTo>
                  <a:pt x="2051431" y="341129"/>
                  <a:pt x="2079522" y="324898"/>
                  <a:pt x="2109019" y="315066"/>
                </a:cubicBezTo>
                <a:lnTo>
                  <a:pt x="2153264" y="300318"/>
                </a:lnTo>
                <a:cubicBezTo>
                  <a:pt x="2237801" y="427122"/>
                  <a:pt x="2125236" y="277894"/>
                  <a:pt x="2227006" y="359311"/>
                </a:cubicBezTo>
                <a:cubicBezTo>
                  <a:pt x="2319598" y="433385"/>
                  <a:pt x="2180014" y="384435"/>
                  <a:pt x="2315496" y="418305"/>
                </a:cubicBezTo>
                <a:cubicBezTo>
                  <a:pt x="2315496" y="418305"/>
                  <a:pt x="2335162" y="516626"/>
                  <a:pt x="2374490" y="477298"/>
                </a:cubicBezTo>
                <a:cubicBezTo>
                  <a:pt x="2396476" y="455312"/>
                  <a:pt x="2394155" y="418305"/>
                  <a:pt x="2403987" y="388808"/>
                </a:cubicBezTo>
                <a:lnTo>
                  <a:pt x="2418735" y="344563"/>
                </a:lnTo>
                <a:cubicBezTo>
                  <a:pt x="2403987" y="339647"/>
                  <a:pt x="2383526" y="342465"/>
                  <a:pt x="2374490" y="329815"/>
                </a:cubicBezTo>
                <a:cubicBezTo>
                  <a:pt x="2356418" y="304514"/>
                  <a:pt x="2344993" y="241324"/>
                  <a:pt x="2344993" y="241324"/>
                </a:cubicBezTo>
                <a:cubicBezTo>
                  <a:pt x="2374665" y="92972"/>
                  <a:pt x="2326938" y="208776"/>
                  <a:pt x="2536722" y="152834"/>
                </a:cubicBezTo>
                <a:cubicBezTo>
                  <a:pt x="2556875" y="147460"/>
                  <a:pt x="2564944" y="121941"/>
                  <a:pt x="2580967" y="108589"/>
                </a:cubicBezTo>
                <a:cubicBezTo>
                  <a:pt x="2594584" y="97241"/>
                  <a:pt x="2610464" y="88924"/>
                  <a:pt x="2625213" y="79092"/>
                </a:cubicBezTo>
                <a:cubicBezTo>
                  <a:pt x="2635045" y="64344"/>
                  <a:pt x="2636984" y="34847"/>
                  <a:pt x="2654709" y="34847"/>
                </a:cubicBezTo>
                <a:cubicBezTo>
                  <a:pt x="2670255" y="34847"/>
                  <a:pt x="2666677" y="63797"/>
                  <a:pt x="2669458" y="79092"/>
                </a:cubicBezTo>
                <a:cubicBezTo>
                  <a:pt x="2676548" y="118088"/>
                  <a:pt x="2675901" y="158324"/>
                  <a:pt x="2684206" y="197079"/>
                </a:cubicBezTo>
                <a:cubicBezTo>
                  <a:pt x="2700833" y="274671"/>
                  <a:pt x="2706989" y="275498"/>
                  <a:pt x="2743200" y="329815"/>
                </a:cubicBezTo>
                <a:cubicBezTo>
                  <a:pt x="2776912" y="430953"/>
                  <a:pt x="2724907" y="317620"/>
                  <a:pt x="2831690" y="388808"/>
                </a:cubicBezTo>
                <a:cubicBezTo>
                  <a:pt x="2844625" y="397431"/>
                  <a:pt x="2836726" y="420914"/>
                  <a:pt x="2846438" y="433053"/>
                </a:cubicBezTo>
                <a:cubicBezTo>
                  <a:pt x="2857511" y="446894"/>
                  <a:pt x="2874830" y="454623"/>
                  <a:pt x="2890684" y="462550"/>
                </a:cubicBezTo>
                <a:cubicBezTo>
                  <a:pt x="2920916" y="477666"/>
                  <a:pt x="2980627" y="486438"/>
                  <a:pt x="3008671" y="492047"/>
                </a:cubicBezTo>
                <a:cubicBezTo>
                  <a:pt x="3023419" y="501879"/>
                  <a:pt x="3036718" y="514345"/>
                  <a:pt x="3052916" y="521544"/>
                </a:cubicBezTo>
                <a:cubicBezTo>
                  <a:pt x="3081328" y="534172"/>
                  <a:pt x="3111909" y="541208"/>
                  <a:pt x="3141406" y="551040"/>
                </a:cubicBezTo>
                <a:cubicBezTo>
                  <a:pt x="3156154" y="555956"/>
                  <a:pt x="3172716" y="557165"/>
                  <a:pt x="3185651" y="565789"/>
                </a:cubicBezTo>
                <a:lnTo>
                  <a:pt x="3229896" y="595286"/>
                </a:lnTo>
                <a:cubicBezTo>
                  <a:pt x="3266970" y="706504"/>
                  <a:pt x="3216958" y="569408"/>
                  <a:pt x="3274142" y="683776"/>
                </a:cubicBezTo>
                <a:cubicBezTo>
                  <a:pt x="3281094" y="697681"/>
                  <a:pt x="3283974" y="713273"/>
                  <a:pt x="3288890" y="728021"/>
                </a:cubicBezTo>
                <a:cubicBezTo>
                  <a:pt x="3274142" y="742769"/>
                  <a:pt x="3254774" y="754033"/>
                  <a:pt x="3244645" y="772266"/>
                </a:cubicBezTo>
                <a:cubicBezTo>
                  <a:pt x="3229545" y="799446"/>
                  <a:pt x="3215148" y="860757"/>
                  <a:pt x="3215148" y="860757"/>
                </a:cubicBezTo>
                <a:cubicBezTo>
                  <a:pt x="3220064" y="885337"/>
                  <a:pt x="3223816" y="910179"/>
                  <a:pt x="3229896" y="934498"/>
                </a:cubicBezTo>
                <a:cubicBezTo>
                  <a:pt x="3233667" y="949580"/>
                  <a:pt x="3241596" y="963499"/>
                  <a:pt x="3244645" y="978744"/>
                </a:cubicBezTo>
                <a:cubicBezTo>
                  <a:pt x="3251462" y="1012831"/>
                  <a:pt x="3252576" y="1047895"/>
                  <a:pt x="3259393" y="1081982"/>
                </a:cubicBezTo>
                <a:cubicBezTo>
                  <a:pt x="3262442" y="1097227"/>
                  <a:pt x="3264430" y="1114088"/>
                  <a:pt x="3274142" y="1126228"/>
                </a:cubicBezTo>
                <a:cubicBezTo>
                  <a:pt x="3285215" y="1140069"/>
                  <a:pt x="3303639" y="1145892"/>
                  <a:pt x="3318387" y="1155724"/>
                </a:cubicBezTo>
                <a:cubicBezTo>
                  <a:pt x="3328219" y="1170472"/>
                  <a:pt x="3346120" y="1182332"/>
                  <a:pt x="3347884" y="1199969"/>
                </a:cubicBezTo>
                <a:cubicBezTo>
                  <a:pt x="3350148" y="1222612"/>
                  <a:pt x="3335536" y="1313155"/>
                  <a:pt x="3318387" y="1347453"/>
                </a:cubicBezTo>
                <a:cubicBezTo>
                  <a:pt x="3310460" y="1363307"/>
                  <a:pt x="3302731" y="1380625"/>
                  <a:pt x="3288890" y="1391698"/>
                </a:cubicBezTo>
                <a:cubicBezTo>
                  <a:pt x="3276751" y="1401410"/>
                  <a:pt x="3259393" y="1401531"/>
                  <a:pt x="3244645" y="1406447"/>
                </a:cubicBezTo>
                <a:cubicBezTo>
                  <a:pt x="3229897" y="1421195"/>
                  <a:pt x="3213753" y="1434669"/>
                  <a:pt x="3200400" y="1450692"/>
                </a:cubicBezTo>
                <a:cubicBezTo>
                  <a:pt x="3189052" y="1464309"/>
                  <a:pt x="3183437" y="1482403"/>
                  <a:pt x="3170903" y="1494937"/>
                </a:cubicBezTo>
                <a:cubicBezTo>
                  <a:pt x="3158369" y="1507471"/>
                  <a:pt x="3142856" y="1517235"/>
                  <a:pt x="3126658" y="1524434"/>
                </a:cubicBezTo>
                <a:cubicBezTo>
                  <a:pt x="3054455" y="1556525"/>
                  <a:pt x="3045177" y="1548878"/>
                  <a:pt x="2979174" y="1568679"/>
                </a:cubicBezTo>
                <a:cubicBezTo>
                  <a:pt x="2949393" y="1577613"/>
                  <a:pt x="2920181" y="1588344"/>
                  <a:pt x="2890684" y="1598176"/>
                </a:cubicBezTo>
                <a:lnTo>
                  <a:pt x="2846438" y="1612924"/>
                </a:lnTo>
                <a:cubicBezTo>
                  <a:pt x="2831690" y="1617840"/>
                  <a:pt x="2817619" y="1625745"/>
                  <a:pt x="2802193" y="1627673"/>
                </a:cubicBezTo>
                <a:lnTo>
                  <a:pt x="2684206" y="1642421"/>
                </a:lnTo>
                <a:cubicBezTo>
                  <a:pt x="2664542" y="1647337"/>
                  <a:pt x="2644628" y="1651345"/>
                  <a:pt x="2625213" y="1657169"/>
                </a:cubicBezTo>
                <a:cubicBezTo>
                  <a:pt x="2595432" y="1666103"/>
                  <a:pt x="2536722" y="1686666"/>
                  <a:pt x="2536722" y="1686666"/>
                </a:cubicBezTo>
                <a:cubicBezTo>
                  <a:pt x="2526890" y="1671918"/>
                  <a:pt x="2519759" y="1654955"/>
                  <a:pt x="2507225" y="1642421"/>
                </a:cubicBezTo>
                <a:cubicBezTo>
                  <a:pt x="2494691" y="1629887"/>
                  <a:pt x="2474053" y="1626765"/>
                  <a:pt x="2462980" y="1612924"/>
                </a:cubicBezTo>
                <a:cubicBezTo>
                  <a:pt x="2453269" y="1600785"/>
                  <a:pt x="2456855" y="1581614"/>
                  <a:pt x="2448232" y="1568679"/>
                </a:cubicBezTo>
                <a:cubicBezTo>
                  <a:pt x="2425521" y="1534612"/>
                  <a:pt x="2392389" y="1516702"/>
                  <a:pt x="2359742" y="1494937"/>
                </a:cubicBezTo>
                <a:cubicBezTo>
                  <a:pt x="2349910" y="1480189"/>
                  <a:pt x="2338172" y="1466546"/>
                  <a:pt x="2330245" y="1450692"/>
                </a:cubicBezTo>
                <a:cubicBezTo>
                  <a:pt x="2312433" y="1415070"/>
                  <a:pt x="2321220" y="1390379"/>
                  <a:pt x="2286000" y="1362202"/>
                </a:cubicBezTo>
                <a:cubicBezTo>
                  <a:pt x="2276380" y="1354506"/>
                  <a:pt x="2186618" y="1333669"/>
                  <a:pt x="2182761" y="1332705"/>
                </a:cubicBezTo>
                <a:cubicBezTo>
                  <a:pt x="2128683" y="1251589"/>
                  <a:pt x="2182761" y="1320415"/>
                  <a:pt x="2109019" y="1258963"/>
                </a:cubicBezTo>
                <a:cubicBezTo>
                  <a:pt x="2035369" y="1197587"/>
                  <a:pt x="2098285" y="1225889"/>
                  <a:pt x="2020529" y="1199969"/>
                </a:cubicBezTo>
                <a:cubicBezTo>
                  <a:pt x="1991032" y="1204885"/>
                  <a:pt x="1960407" y="1205261"/>
                  <a:pt x="1932038" y="1214718"/>
                </a:cubicBezTo>
                <a:cubicBezTo>
                  <a:pt x="1852989" y="1241068"/>
                  <a:pt x="1923789" y="1248933"/>
                  <a:pt x="1843548" y="1258963"/>
                </a:cubicBezTo>
                <a:cubicBezTo>
                  <a:pt x="1779944" y="1266913"/>
                  <a:pt x="1715729" y="1268795"/>
                  <a:pt x="1651819" y="1273711"/>
                </a:cubicBezTo>
                <a:cubicBezTo>
                  <a:pt x="1624507" y="1355650"/>
                  <a:pt x="1631021" y="1315505"/>
                  <a:pt x="1651819" y="1450692"/>
                </a:cubicBezTo>
                <a:cubicBezTo>
                  <a:pt x="1652803" y="1457087"/>
                  <a:pt x="1673605" y="1542365"/>
                  <a:pt x="1681316" y="1553931"/>
                </a:cubicBezTo>
                <a:cubicBezTo>
                  <a:pt x="1692886" y="1571285"/>
                  <a:pt x="1710813" y="1583428"/>
                  <a:pt x="1725561" y="1598176"/>
                </a:cubicBezTo>
                <a:cubicBezTo>
                  <a:pt x="1730477" y="1612924"/>
                  <a:pt x="1751302" y="1631428"/>
                  <a:pt x="1740309" y="1642421"/>
                </a:cubicBezTo>
                <a:cubicBezTo>
                  <a:pt x="1740306" y="1642424"/>
                  <a:pt x="1629698" y="1679291"/>
                  <a:pt x="1607574" y="1686666"/>
                </a:cubicBezTo>
                <a:lnTo>
                  <a:pt x="1563329" y="1701415"/>
                </a:lnTo>
                <a:lnTo>
                  <a:pt x="1519084" y="1716163"/>
                </a:lnTo>
                <a:cubicBezTo>
                  <a:pt x="1479755" y="1711247"/>
                  <a:pt x="1440092" y="1708505"/>
                  <a:pt x="1401096" y="1701415"/>
                </a:cubicBezTo>
                <a:cubicBezTo>
                  <a:pt x="1372460" y="1696208"/>
                  <a:pt x="1391265" y="1686667"/>
                  <a:pt x="1371600" y="1671918"/>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p:cNvSpPr/>
          <p:nvPr/>
        </p:nvSpPr>
        <p:spPr>
          <a:xfrm>
            <a:off x="2050026" y="663677"/>
            <a:ext cx="2610464" cy="1666568"/>
          </a:xfrm>
          <a:custGeom>
            <a:avLst/>
            <a:gdLst>
              <a:gd name="connsiteX0" fmla="*/ 1076632 w 2610464"/>
              <a:gd name="connsiteY0" fmla="*/ 1460091 h 1666568"/>
              <a:gd name="connsiteX1" fmla="*/ 1091380 w 2610464"/>
              <a:gd name="connsiteY1" fmla="*/ 1563329 h 1666568"/>
              <a:gd name="connsiteX2" fmla="*/ 1106129 w 2610464"/>
              <a:gd name="connsiteY2" fmla="*/ 1607575 h 1666568"/>
              <a:gd name="connsiteX3" fmla="*/ 1091380 w 2610464"/>
              <a:gd name="connsiteY3" fmla="*/ 1666568 h 1666568"/>
              <a:gd name="connsiteX4" fmla="*/ 988142 w 2610464"/>
              <a:gd name="connsiteY4" fmla="*/ 1563329 h 1666568"/>
              <a:gd name="connsiteX5" fmla="*/ 825909 w 2610464"/>
              <a:gd name="connsiteY5" fmla="*/ 1578078 h 1666568"/>
              <a:gd name="connsiteX6" fmla="*/ 737419 w 2610464"/>
              <a:gd name="connsiteY6" fmla="*/ 1533833 h 1666568"/>
              <a:gd name="connsiteX7" fmla="*/ 693174 w 2610464"/>
              <a:gd name="connsiteY7" fmla="*/ 1519084 h 1666568"/>
              <a:gd name="connsiteX8" fmla="*/ 648929 w 2610464"/>
              <a:gd name="connsiteY8" fmla="*/ 1548581 h 1666568"/>
              <a:gd name="connsiteX9" fmla="*/ 619432 w 2610464"/>
              <a:gd name="connsiteY9" fmla="*/ 1592826 h 1666568"/>
              <a:gd name="connsiteX10" fmla="*/ 575187 w 2610464"/>
              <a:gd name="connsiteY10" fmla="*/ 1607575 h 1666568"/>
              <a:gd name="connsiteX11" fmla="*/ 457200 w 2610464"/>
              <a:gd name="connsiteY11" fmla="*/ 1592826 h 1666568"/>
              <a:gd name="connsiteX12" fmla="*/ 368709 w 2610464"/>
              <a:gd name="connsiteY12" fmla="*/ 1563329 h 1666568"/>
              <a:gd name="connsiteX13" fmla="*/ 265471 w 2610464"/>
              <a:gd name="connsiteY13" fmla="*/ 1548581 h 1666568"/>
              <a:gd name="connsiteX14" fmla="*/ 235974 w 2610464"/>
              <a:gd name="connsiteY14" fmla="*/ 1504336 h 1666568"/>
              <a:gd name="connsiteX15" fmla="*/ 147484 w 2610464"/>
              <a:gd name="connsiteY15" fmla="*/ 1445342 h 1666568"/>
              <a:gd name="connsiteX16" fmla="*/ 147484 w 2610464"/>
              <a:gd name="connsiteY16" fmla="*/ 1165123 h 1666568"/>
              <a:gd name="connsiteX17" fmla="*/ 117987 w 2610464"/>
              <a:gd name="connsiteY17" fmla="*/ 1047136 h 1666568"/>
              <a:gd name="connsiteX18" fmla="*/ 73742 w 2610464"/>
              <a:gd name="connsiteY18" fmla="*/ 1017639 h 1666568"/>
              <a:gd name="connsiteX19" fmla="*/ 44245 w 2610464"/>
              <a:gd name="connsiteY19" fmla="*/ 929149 h 1666568"/>
              <a:gd name="connsiteX20" fmla="*/ 29497 w 2610464"/>
              <a:gd name="connsiteY20" fmla="*/ 855407 h 1666568"/>
              <a:gd name="connsiteX21" fmla="*/ 0 w 2610464"/>
              <a:gd name="connsiteY21" fmla="*/ 811162 h 1666568"/>
              <a:gd name="connsiteX22" fmla="*/ 339213 w 2610464"/>
              <a:gd name="connsiteY22" fmla="*/ 811162 h 1666568"/>
              <a:gd name="connsiteX23" fmla="*/ 324464 w 2610464"/>
              <a:gd name="connsiteY23" fmla="*/ 870155 h 1666568"/>
              <a:gd name="connsiteX24" fmla="*/ 339213 w 2610464"/>
              <a:gd name="connsiteY24" fmla="*/ 914400 h 1666568"/>
              <a:gd name="connsiteX25" fmla="*/ 545690 w 2610464"/>
              <a:gd name="connsiteY25" fmla="*/ 1047136 h 1666568"/>
              <a:gd name="connsiteX26" fmla="*/ 707922 w 2610464"/>
              <a:gd name="connsiteY26" fmla="*/ 1076633 h 1666568"/>
              <a:gd name="connsiteX27" fmla="*/ 870155 w 2610464"/>
              <a:gd name="connsiteY27" fmla="*/ 1061884 h 1666568"/>
              <a:gd name="connsiteX28" fmla="*/ 958645 w 2610464"/>
              <a:gd name="connsiteY28" fmla="*/ 1002891 h 1666568"/>
              <a:gd name="connsiteX29" fmla="*/ 929148 w 2610464"/>
              <a:gd name="connsiteY29" fmla="*/ 988142 h 1666568"/>
              <a:gd name="connsiteX30" fmla="*/ 781664 w 2610464"/>
              <a:gd name="connsiteY30" fmla="*/ 943897 h 1666568"/>
              <a:gd name="connsiteX31" fmla="*/ 737419 w 2610464"/>
              <a:gd name="connsiteY31" fmla="*/ 929149 h 1666568"/>
              <a:gd name="connsiteX32" fmla="*/ 722671 w 2610464"/>
              <a:gd name="connsiteY32" fmla="*/ 884904 h 1666568"/>
              <a:gd name="connsiteX33" fmla="*/ 737419 w 2610464"/>
              <a:gd name="connsiteY33" fmla="*/ 840658 h 1666568"/>
              <a:gd name="connsiteX34" fmla="*/ 781664 w 2610464"/>
              <a:gd name="connsiteY34" fmla="*/ 796413 h 1666568"/>
              <a:gd name="connsiteX35" fmla="*/ 943897 w 2610464"/>
              <a:gd name="connsiteY35" fmla="*/ 766917 h 1666568"/>
              <a:gd name="connsiteX36" fmla="*/ 1017639 w 2610464"/>
              <a:gd name="connsiteY36" fmla="*/ 752168 h 1666568"/>
              <a:gd name="connsiteX37" fmla="*/ 1106129 w 2610464"/>
              <a:gd name="connsiteY37" fmla="*/ 722671 h 1666568"/>
              <a:gd name="connsiteX38" fmla="*/ 1150374 w 2610464"/>
              <a:gd name="connsiteY38" fmla="*/ 707923 h 1666568"/>
              <a:gd name="connsiteX39" fmla="*/ 1194619 w 2610464"/>
              <a:gd name="connsiteY39" fmla="*/ 693175 h 1666568"/>
              <a:gd name="connsiteX40" fmla="*/ 1238864 w 2610464"/>
              <a:gd name="connsiteY40" fmla="*/ 663678 h 1666568"/>
              <a:gd name="connsiteX41" fmla="*/ 1327355 w 2610464"/>
              <a:gd name="connsiteY41" fmla="*/ 619433 h 1666568"/>
              <a:gd name="connsiteX42" fmla="*/ 1445342 w 2610464"/>
              <a:gd name="connsiteY42" fmla="*/ 486697 h 1666568"/>
              <a:gd name="connsiteX43" fmla="*/ 1445342 w 2610464"/>
              <a:gd name="connsiteY43" fmla="*/ 339213 h 1666568"/>
              <a:gd name="connsiteX44" fmla="*/ 1460090 w 2610464"/>
              <a:gd name="connsiteY44" fmla="*/ 117988 h 1666568"/>
              <a:gd name="connsiteX45" fmla="*/ 1548580 w 2610464"/>
              <a:gd name="connsiteY45" fmla="*/ 58994 h 1666568"/>
              <a:gd name="connsiteX46" fmla="*/ 1666568 w 2610464"/>
              <a:gd name="connsiteY46" fmla="*/ 29497 h 1666568"/>
              <a:gd name="connsiteX47" fmla="*/ 1769806 w 2610464"/>
              <a:gd name="connsiteY47" fmla="*/ 0 h 1666568"/>
              <a:gd name="connsiteX48" fmla="*/ 1902542 w 2610464"/>
              <a:gd name="connsiteY48" fmla="*/ 14749 h 1666568"/>
              <a:gd name="connsiteX49" fmla="*/ 1946787 w 2610464"/>
              <a:gd name="connsiteY49" fmla="*/ 29497 h 1666568"/>
              <a:gd name="connsiteX50" fmla="*/ 1961535 w 2610464"/>
              <a:gd name="connsiteY50" fmla="*/ 73742 h 1666568"/>
              <a:gd name="connsiteX51" fmla="*/ 2094271 w 2610464"/>
              <a:gd name="connsiteY51" fmla="*/ 147484 h 1666568"/>
              <a:gd name="connsiteX52" fmla="*/ 2109019 w 2610464"/>
              <a:gd name="connsiteY52" fmla="*/ 250723 h 1666568"/>
              <a:gd name="connsiteX53" fmla="*/ 2153264 w 2610464"/>
              <a:gd name="connsiteY53" fmla="*/ 280220 h 1666568"/>
              <a:gd name="connsiteX54" fmla="*/ 2286000 w 2610464"/>
              <a:gd name="connsiteY54" fmla="*/ 339213 h 1666568"/>
              <a:gd name="connsiteX55" fmla="*/ 2330245 w 2610464"/>
              <a:gd name="connsiteY55" fmla="*/ 383458 h 1666568"/>
              <a:gd name="connsiteX56" fmla="*/ 2359742 w 2610464"/>
              <a:gd name="connsiteY56" fmla="*/ 471949 h 1666568"/>
              <a:gd name="connsiteX57" fmla="*/ 2448232 w 2610464"/>
              <a:gd name="connsiteY57" fmla="*/ 501446 h 1666568"/>
              <a:gd name="connsiteX58" fmla="*/ 2477729 w 2610464"/>
              <a:gd name="connsiteY58" fmla="*/ 545691 h 1666568"/>
              <a:gd name="connsiteX59" fmla="*/ 2507226 w 2610464"/>
              <a:gd name="connsiteY59" fmla="*/ 634181 h 1666568"/>
              <a:gd name="connsiteX60" fmla="*/ 2610464 w 2610464"/>
              <a:gd name="connsiteY60" fmla="*/ 663678 h 1666568"/>
              <a:gd name="connsiteX61" fmla="*/ 2580968 w 2610464"/>
              <a:gd name="connsiteY61" fmla="*/ 707923 h 1666568"/>
              <a:gd name="connsiteX62" fmla="*/ 2566219 w 2610464"/>
              <a:gd name="connsiteY62" fmla="*/ 752168 h 1666568"/>
              <a:gd name="connsiteX63" fmla="*/ 2507226 w 2610464"/>
              <a:gd name="connsiteY63" fmla="*/ 840658 h 1666568"/>
              <a:gd name="connsiteX64" fmla="*/ 2477729 w 2610464"/>
              <a:gd name="connsiteY64" fmla="*/ 884904 h 1666568"/>
              <a:gd name="connsiteX65" fmla="*/ 2448232 w 2610464"/>
              <a:gd name="connsiteY65" fmla="*/ 973394 h 1666568"/>
              <a:gd name="connsiteX66" fmla="*/ 2433484 w 2610464"/>
              <a:gd name="connsiteY66" fmla="*/ 1047136 h 1666568"/>
              <a:gd name="connsiteX67" fmla="*/ 2403987 w 2610464"/>
              <a:gd name="connsiteY67" fmla="*/ 1091381 h 1666568"/>
              <a:gd name="connsiteX68" fmla="*/ 2315497 w 2610464"/>
              <a:gd name="connsiteY68" fmla="*/ 1150375 h 1666568"/>
              <a:gd name="connsiteX69" fmla="*/ 2286000 w 2610464"/>
              <a:gd name="connsiteY69" fmla="*/ 1238865 h 1666568"/>
              <a:gd name="connsiteX70" fmla="*/ 2271251 w 2610464"/>
              <a:gd name="connsiteY70" fmla="*/ 1283110 h 1666568"/>
              <a:gd name="connsiteX71" fmla="*/ 2212258 w 2610464"/>
              <a:gd name="connsiteY71" fmla="*/ 1371600 h 1666568"/>
              <a:gd name="connsiteX72" fmla="*/ 2079522 w 2610464"/>
              <a:gd name="connsiteY72" fmla="*/ 1297858 h 1666568"/>
              <a:gd name="connsiteX73" fmla="*/ 2035277 w 2610464"/>
              <a:gd name="connsiteY73" fmla="*/ 1268362 h 1666568"/>
              <a:gd name="connsiteX74" fmla="*/ 1578077 w 2610464"/>
              <a:gd name="connsiteY74" fmla="*/ 1224117 h 1666568"/>
              <a:gd name="connsiteX75" fmla="*/ 1445342 w 2610464"/>
              <a:gd name="connsiteY75" fmla="*/ 1150375 h 1666568"/>
              <a:gd name="connsiteX76" fmla="*/ 1430593 w 2610464"/>
              <a:gd name="connsiteY76" fmla="*/ 1209368 h 1666568"/>
              <a:gd name="connsiteX77" fmla="*/ 1415845 w 2610464"/>
              <a:gd name="connsiteY77" fmla="*/ 1253613 h 1666568"/>
              <a:gd name="connsiteX78" fmla="*/ 1371600 w 2610464"/>
              <a:gd name="connsiteY78" fmla="*/ 1386349 h 1666568"/>
              <a:gd name="connsiteX79" fmla="*/ 1327355 w 2610464"/>
              <a:gd name="connsiteY79" fmla="*/ 1415846 h 1666568"/>
              <a:gd name="connsiteX80" fmla="*/ 1297858 w 2610464"/>
              <a:gd name="connsiteY80" fmla="*/ 1460091 h 1666568"/>
              <a:gd name="connsiteX81" fmla="*/ 1179871 w 2610464"/>
              <a:gd name="connsiteY81" fmla="*/ 1474839 h 1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10464" h="1666568">
                <a:moveTo>
                  <a:pt x="1076632" y="1460091"/>
                </a:moveTo>
                <a:cubicBezTo>
                  <a:pt x="1081548" y="1494504"/>
                  <a:pt x="1084563" y="1529242"/>
                  <a:pt x="1091380" y="1563329"/>
                </a:cubicBezTo>
                <a:cubicBezTo>
                  <a:pt x="1094429" y="1578574"/>
                  <a:pt x="1106129" y="1592029"/>
                  <a:pt x="1106129" y="1607575"/>
                </a:cubicBezTo>
                <a:cubicBezTo>
                  <a:pt x="1106129" y="1627845"/>
                  <a:pt x="1096296" y="1646904"/>
                  <a:pt x="1091380" y="1666568"/>
                </a:cubicBezTo>
                <a:cubicBezTo>
                  <a:pt x="1023764" y="1565143"/>
                  <a:pt x="1066018" y="1589289"/>
                  <a:pt x="988142" y="1563329"/>
                </a:cubicBezTo>
                <a:cubicBezTo>
                  <a:pt x="934064" y="1568245"/>
                  <a:pt x="880210" y="1578078"/>
                  <a:pt x="825909" y="1578078"/>
                </a:cubicBezTo>
                <a:cubicBezTo>
                  <a:pt x="788842" y="1578078"/>
                  <a:pt x="767243" y="1548745"/>
                  <a:pt x="737419" y="1533833"/>
                </a:cubicBezTo>
                <a:cubicBezTo>
                  <a:pt x="723514" y="1526881"/>
                  <a:pt x="707922" y="1524000"/>
                  <a:pt x="693174" y="1519084"/>
                </a:cubicBezTo>
                <a:cubicBezTo>
                  <a:pt x="678426" y="1528916"/>
                  <a:pt x="661463" y="1536047"/>
                  <a:pt x="648929" y="1548581"/>
                </a:cubicBezTo>
                <a:cubicBezTo>
                  <a:pt x="636395" y="1561115"/>
                  <a:pt x="633273" y="1581753"/>
                  <a:pt x="619432" y="1592826"/>
                </a:cubicBezTo>
                <a:cubicBezTo>
                  <a:pt x="607293" y="1602538"/>
                  <a:pt x="589935" y="1602659"/>
                  <a:pt x="575187" y="1607575"/>
                </a:cubicBezTo>
                <a:cubicBezTo>
                  <a:pt x="535858" y="1602659"/>
                  <a:pt x="495955" y="1601131"/>
                  <a:pt x="457200" y="1592826"/>
                </a:cubicBezTo>
                <a:cubicBezTo>
                  <a:pt x="426798" y="1586311"/>
                  <a:pt x="399489" y="1567726"/>
                  <a:pt x="368709" y="1563329"/>
                </a:cubicBezTo>
                <a:lnTo>
                  <a:pt x="265471" y="1548581"/>
                </a:lnTo>
                <a:cubicBezTo>
                  <a:pt x="255639" y="1533833"/>
                  <a:pt x="249314" y="1516008"/>
                  <a:pt x="235974" y="1504336"/>
                </a:cubicBezTo>
                <a:cubicBezTo>
                  <a:pt x="209295" y="1480991"/>
                  <a:pt x="147484" y="1445342"/>
                  <a:pt x="147484" y="1445342"/>
                </a:cubicBezTo>
                <a:cubicBezTo>
                  <a:pt x="104711" y="1317029"/>
                  <a:pt x="147484" y="1463767"/>
                  <a:pt x="147484" y="1165123"/>
                </a:cubicBezTo>
                <a:cubicBezTo>
                  <a:pt x="147484" y="1162371"/>
                  <a:pt x="129624" y="1061683"/>
                  <a:pt x="117987" y="1047136"/>
                </a:cubicBezTo>
                <a:cubicBezTo>
                  <a:pt x="106914" y="1033295"/>
                  <a:pt x="88490" y="1027471"/>
                  <a:pt x="73742" y="1017639"/>
                </a:cubicBezTo>
                <a:cubicBezTo>
                  <a:pt x="63910" y="988142"/>
                  <a:pt x="50343" y="959637"/>
                  <a:pt x="44245" y="929149"/>
                </a:cubicBezTo>
                <a:cubicBezTo>
                  <a:pt x="39329" y="904568"/>
                  <a:pt x="38299" y="878878"/>
                  <a:pt x="29497" y="855407"/>
                </a:cubicBezTo>
                <a:cubicBezTo>
                  <a:pt x="23273" y="838810"/>
                  <a:pt x="9832" y="825910"/>
                  <a:pt x="0" y="811162"/>
                </a:cubicBezTo>
                <a:cubicBezTo>
                  <a:pt x="120117" y="771121"/>
                  <a:pt x="139671" y="758651"/>
                  <a:pt x="339213" y="811162"/>
                </a:cubicBezTo>
                <a:cubicBezTo>
                  <a:pt x="358815" y="816320"/>
                  <a:pt x="329380" y="850491"/>
                  <a:pt x="324464" y="870155"/>
                </a:cubicBezTo>
                <a:cubicBezTo>
                  <a:pt x="329380" y="884903"/>
                  <a:pt x="336432" y="899105"/>
                  <a:pt x="339213" y="914400"/>
                </a:cubicBezTo>
                <a:cubicBezTo>
                  <a:pt x="372376" y="1096796"/>
                  <a:pt x="297518" y="1028046"/>
                  <a:pt x="545690" y="1047136"/>
                </a:cubicBezTo>
                <a:cubicBezTo>
                  <a:pt x="569660" y="1051930"/>
                  <a:pt x="689059" y="1076633"/>
                  <a:pt x="707922" y="1076633"/>
                </a:cubicBezTo>
                <a:cubicBezTo>
                  <a:pt x="762223" y="1076633"/>
                  <a:pt x="816077" y="1066800"/>
                  <a:pt x="870155" y="1061884"/>
                </a:cubicBezTo>
                <a:lnTo>
                  <a:pt x="958645" y="1002891"/>
                </a:lnTo>
                <a:cubicBezTo>
                  <a:pt x="1023748" y="959489"/>
                  <a:pt x="1020270" y="969918"/>
                  <a:pt x="929148" y="988142"/>
                </a:cubicBezTo>
                <a:cubicBezTo>
                  <a:pt x="839989" y="965853"/>
                  <a:pt x="889388" y="979805"/>
                  <a:pt x="781664" y="943897"/>
                </a:cubicBezTo>
                <a:lnTo>
                  <a:pt x="737419" y="929149"/>
                </a:lnTo>
                <a:cubicBezTo>
                  <a:pt x="732503" y="914401"/>
                  <a:pt x="722671" y="900450"/>
                  <a:pt x="722671" y="884904"/>
                </a:cubicBezTo>
                <a:cubicBezTo>
                  <a:pt x="722671" y="869358"/>
                  <a:pt x="728796" y="853593"/>
                  <a:pt x="737419" y="840658"/>
                </a:cubicBezTo>
                <a:cubicBezTo>
                  <a:pt x="748988" y="823304"/>
                  <a:pt x="763555" y="806761"/>
                  <a:pt x="781664" y="796413"/>
                </a:cubicBezTo>
                <a:cubicBezTo>
                  <a:pt x="804982" y="783089"/>
                  <a:pt x="939613" y="767631"/>
                  <a:pt x="943897" y="766917"/>
                </a:cubicBezTo>
                <a:cubicBezTo>
                  <a:pt x="968623" y="762796"/>
                  <a:pt x="993455" y="758764"/>
                  <a:pt x="1017639" y="752168"/>
                </a:cubicBezTo>
                <a:cubicBezTo>
                  <a:pt x="1047636" y="743987"/>
                  <a:pt x="1076632" y="732503"/>
                  <a:pt x="1106129" y="722671"/>
                </a:cubicBezTo>
                <a:lnTo>
                  <a:pt x="1150374" y="707923"/>
                </a:lnTo>
                <a:lnTo>
                  <a:pt x="1194619" y="693175"/>
                </a:lnTo>
                <a:cubicBezTo>
                  <a:pt x="1209367" y="683343"/>
                  <a:pt x="1223010" y="671605"/>
                  <a:pt x="1238864" y="663678"/>
                </a:cubicBezTo>
                <a:cubicBezTo>
                  <a:pt x="1297432" y="634393"/>
                  <a:pt x="1273016" y="667734"/>
                  <a:pt x="1327355" y="619433"/>
                </a:cubicBezTo>
                <a:cubicBezTo>
                  <a:pt x="1410008" y="545964"/>
                  <a:pt x="1400512" y="553942"/>
                  <a:pt x="1445342" y="486697"/>
                </a:cubicBezTo>
                <a:cubicBezTo>
                  <a:pt x="1478661" y="386737"/>
                  <a:pt x="1445342" y="508682"/>
                  <a:pt x="1445342" y="339213"/>
                </a:cubicBezTo>
                <a:cubicBezTo>
                  <a:pt x="1445342" y="265308"/>
                  <a:pt x="1434541" y="187337"/>
                  <a:pt x="1460090" y="117988"/>
                </a:cubicBezTo>
                <a:cubicBezTo>
                  <a:pt x="1472345" y="84723"/>
                  <a:pt x="1514948" y="70204"/>
                  <a:pt x="1548580" y="58994"/>
                </a:cubicBezTo>
                <a:cubicBezTo>
                  <a:pt x="1627644" y="32641"/>
                  <a:pt x="1559786" y="53227"/>
                  <a:pt x="1666568" y="29497"/>
                </a:cubicBezTo>
                <a:cubicBezTo>
                  <a:pt x="1722131" y="17150"/>
                  <a:pt x="1720530" y="16426"/>
                  <a:pt x="1769806" y="0"/>
                </a:cubicBezTo>
                <a:cubicBezTo>
                  <a:pt x="1814051" y="4916"/>
                  <a:pt x="1858630" y="7430"/>
                  <a:pt x="1902542" y="14749"/>
                </a:cubicBezTo>
                <a:cubicBezTo>
                  <a:pt x="1917877" y="17305"/>
                  <a:pt x="1935794" y="18504"/>
                  <a:pt x="1946787" y="29497"/>
                </a:cubicBezTo>
                <a:cubicBezTo>
                  <a:pt x="1957780" y="40490"/>
                  <a:pt x="1950542" y="62749"/>
                  <a:pt x="1961535" y="73742"/>
                </a:cubicBezTo>
                <a:cubicBezTo>
                  <a:pt x="2012249" y="124456"/>
                  <a:pt x="2038633" y="128938"/>
                  <a:pt x="2094271" y="147484"/>
                </a:cubicBezTo>
                <a:cubicBezTo>
                  <a:pt x="2099187" y="181897"/>
                  <a:pt x="2094901" y="218957"/>
                  <a:pt x="2109019" y="250723"/>
                </a:cubicBezTo>
                <a:cubicBezTo>
                  <a:pt x="2116218" y="266921"/>
                  <a:pt x="2137066" y="273021"/>
                  <a:pt x="2153264" y="280220"/>
                </a:cubicBezTo>
                <a:cubicBezTo>
                  <a:pt x="2235944" y="316967"/>
                  <a:pt x="2228783" y="291533"/>
                  <a:pt x="2286000" y="339213"/>
                </a:cubicBezTo>
                <a:cubicBezTo>
                  <a:pt x="2302023" y="352565"/>
                  <a:pt x="2315497" y="368710"/>
                  <a:pt x="2330245" y="383458"/>
                </a:cubicBezTo>
                <a:cubicBezTo>
                  <a:pt x="2340077" y="412955"/>
                  <a:pt x="2330245" y="462117"/>
                  <a:pt x="2359742" y="471949"/>
                </a:cubicBezTo>
                <a:lnTo>
                  <a:pt x="2448232" y="501446"/>
                </a:lnTo>
                <a:cubicBezTo>
                  <a:pt x="2458064" y="516194"/>
                  <a:pt x="2470530" y="529493"/>
                  <a:pt x="2477729" y="545691"/>
                </a:cubicBezTo>
                <a:cubicBezTo>
                  <a:pt x="2490357" y="574103"/>
                  <a:pt x="2477729" y="624349"/>
                  <a:pt x="2507226" y="634181"/>
                </a:cubicBezTo>
                <a:cubicBezTo>
                  <a:pt x="2570700" y="655339"/>
                  <a:pt x="2536389" y="645158"/>
                  <a:pt x="2610464" y="663678"/>
                </a:cubicBezTo>
                <a:cubicBezTo>
                  <a:pt x="2600632" y="678426"/>
                  <a:pt x="2588895" y="692069"/>
                  <a:pt x="2580968" y="707923"/>
                </a:cubicBezTo>
                <a:cubicBezTo>
                  <a:pt x="2574016" y="721828"/>
                  <a:pt x="2573769" y="738578"/>
                  <a:pt x="2566219" y="752168"/>
                </a:cubicBezTo>
                <a:cubicBezTo>
                  <a:pt x="2549003" y="783157"/>
                  <a:pt x="2526890" y="811161"/>
                  <a:pt x="2507226" y="840658"/>
                </a:cubicBezTo>
                <a:cubicBezTo>
                  <a:pt x="2497394" y="855407"/>
                  <a:pt x="2483334" y="868088"/>
                  <a:pt x="2477729" y="884904"/>
                </a:cubicBezTo>
                <a:cubicBezTo>
                  <a:pt x="2467897" y="914401"/>
                  <a:pt x="2454330" y="942906"/>
                  <a:pt x="2448232" y="973394"/>
                </a:cubicBezTo>
                <a:cubicBezTo>
                  <a:pt x="2443316" y="997975"/>
                  <a:pt x="2442286" y="1023665"/>
                  <a:pt x="2433484" y="1047136"/>
                </a:cubicBezTo>
                <a:cubicBezTo>
                  <a:pt x="2427260" y="1063733"/>
                  <a:pt x="2417327" y="1079709"/>
                  <a:pt x="2403987" y="1091381"/>
                </a:cubicBezTo>
                <a:cubicBezTo>
                  <a:pt x="2377308" y="1114726"/>
                  <a:pt x="2315497" y="1150375"/>
                  <a:pt x="2315497" y="1150375"/>
                </a:cubicBezTo>
                <a:lnTo>
                  <a:pt x="2286000" y="1238865"/>
                </a:lnTo>
                <a:cubicBezTo>
                  <a:pt x="2281084" y="1253613"/>
                  <a:pt x="2279874" y="1270175"/>
                  <a:pt x="2271251" y="1283110"/>
                </a:cubicBezTo>
                <a:lnTo>
                  <a:pt x="2212258" y="1371600"/>
                </a:lnTo>
                <a:cubicBezTo>
                  <a:pt x="1933266" y="1185606"/>
                  <a:pt x="2235269" y="1375731"/>
                  <a:pt x="2079522" y="1297858"/>
                </a:cubicBezTo>
                <a:cubicBezTo>
                  <a:pt x="2063668" y="1289931"/>
                  <a:pt x="2051935" y="1274419"/>
                  <a:pt x="2035277" y="1268362"/>
                </a:cubicBezTo>
                <a:cubicBezTo>
                  <a:pt x="1888338" y="1214930"/>
                  <a:pt x="1732084" y="1230813"/>
                  <a:pt x="1578077" y="1224117"/>
                </a:cubicBezTo>
                <a:cubicBezTo>
                  <a:pt x="1476652" y="1156500"/>
                  <a:pt x="1523219" y="1176333"/>
                  <a:pt x="1445342" y="1150375"/>
                </a:cubicBezTo>
                <a:cubicBezTo>
                  <a:pt x="1440426" y="1170039"/>
                  <a:pt x="1436162" y="1189878"/>
                  <a:pt x="1430593" y="1209368"/>
                </a:cubicBezTo>
                <a:cubicBezTo>
                  <a:pt x="1426322" y="1224316"/>
                  <a:pt x="1419217" y="1238437"/>
                  <a:pt x="1415845" y="1253613"/>
                </a:cubicBezTo>
                <a:cubicBezTo>
                  <a:pt x="1401720" y="1317179"/>
                  <a:pt x="1415588" y="1342361"/>
                  <a:pt x="1371600" y="1386349"/>
                </a:cubicBezTo>
                <a:cubicBezTo>
                  <a:pt x="1359066" y="1398883"/>
                  <a:pt x="1342103" y="1406014"/>
                  <a:pt x="1327355" y="1415846"/>
                </a:cubicBezTo>
                <a:cubicBezTo>
                  <a:pt x="1317523" y="1430594"/>
                  <a:pt x="1311699" y="1449018"/>
                  <a:pt x="1297858" y="1460091"/>
                </a:cubicBezTo>
                <a:cubicBezTo>
                  <a:pt x="1269707" y="1482612"/>
                  <a:pt x="1206841" y="1474839"/>
                  <a:pt x="1179871" y="1474839"/>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image.jpg"/>
          <p:cNvPicPr>
            <a:picLocks noChangeAspect="1"/>
          </p:cNvPicPr>
          <p:nvPr/>
        </p:nvPicPr>
        <p:blipFill rotWithShape="1">
          <a:blip r:embed="rId4">
            <a:extLst>
              <a:ext uri="{28A0092B-C50C-407E-A947-70E740481C1C}">
                <a14:useLocalDpi xmlns:a14="http://schemas.microsoft.com/office/drawing/2010/main" val="0"/>
              </a:ext>
            </a:extLst>
          </a:blip>
          <a:srcRect l="9443" t="3435" b="47135"/>
          <a:stretch/>
        </p:blipFill>
        <p:spPr>
          <a:xfrm>
            <a:off x="3515456" y="1126024"/>
            <a:ext cx="768512" cy="559327"/>
          </a:xfrm>
          <a:prstGeom prst="rect">
            <a:avLst/>
          </a:prstGeom>
        </p:spPr>
      </p:pic>
      <p:pic>
        <p:nvPicPr>
          <p:cNvPr id="9" name="Image 8" descr="Capture d’écran 2016-09-15 à 06.41.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558" y="2298347"/>
            <a:ext cx="797127" cy="842621"/>
          </a:xfrm>
          <a:prstGeom prst="rect">
            <a:avLst/>
          </a:prstGeom>
        </p:spPr>
      </p:pic>
      <p:sp>
        <p:nvSpPr>
          <p:cNvPr id="7" name="Forme libre 6"/>
          <p:cNvSpPr/>
          <p:nvPr/>
        </p:nvSpPr>
        <p:spPr>
          <a:xfrm>
            <a:off x="4067944" y="1312606"/>
            <a:ext cx="2094271" cy="2492478"/>
          </a:xfrm>
          <a:custGeom>
            <a:avLst/>
            <a:gdLst>
              <a:gd name="connsiteX0" fmla="*/ 58993 w 2094271"/>
              <a:gd name="connsiteY0" fmla="*/ 2109020 h 2492478"/>
              <a:gd name="connsiteX1" fmla="*/ 44245 w 2094271"/>
              <a:gd name="connsiteY1" fmla="*/ 2050026 h 2492478"/>
              <a:gd name="connsiteX2" fmla="*/ 73742 w 2094271"/>
              <a:gd name="connsiteY2" fmla="*/ 2005781 h 2492478"/>
              <a:gd name="connsiteX3" fmla="*/ 117987 w 2094271"/>
              <a:gd name="connsiteY3" fmla="*/ 1917291 h 2492478"/>
              <a:gd name="connsiteX4" fmla="*/ 147483 w 2094271"/>
              <a:gd name="connsiteY4" fmla="*/ 1828800 h 2492478"/>
              <a:gd name="connsiteX5" fmla="*/ 162232 w 2094271"/>
              <a:gd name="connsiteY5" fmla="*/ 1784555 h 2492478"/>
              <a:gd name="connsiteX6" fmla="*/ 117987 w 2094271"/>
              <a:gd name="connsiteY6" fmla="*/ 1769807 h 2492478"/>
              <a:gd name="connsiteX7" fmla="*/ 88490 w 2094271"/>
              <a:gd name="connsiteY7" fmla="*/ 1725562 h 2492478"/>
              <a:gd name="connsiteX8" fmla="*/ 58993 w 2094271"/>
              <a:gd name="connsiteY8" fmla="*/ 1637071 h 2492478"/>
              <a:gd name="connsiteX9" fmla="*/ 29496 w 2094271"/>
              <a:gd name="connsiteY9" fmla="*/ 1548581 h 2492478"/>
              <a:gd name="connsiteX10" fmla="*/ 14748 w 2094271"/>
              <a:gd name="connsiteY10" fmla="*/ 1504336 h 2492478"/>
              <a:gd name="connsiteX11" fmla="*/ 0 w 2094271"/>
              <a:gd name="connsiteY11" fmla="*/ 1460091 h 2492478"/>
              <a:gd name="connsiteX12" fmla="*/ 14748 w 2094271"/>
              <a:gd name="connsiteY12" fmla="*/ 1342104 h 2492478"/>
              <a:gd name="connsiteX13" fmla="*/ 44245 w 2094271"/>
              <a:gd name="connsiteY13" fmla="*/ 1253613 h 2492478"/>
              <a:gd name="connsiteX14" fmla="*/ 29496 w 2094271"/>
              <a:gd name="connsiteY14" fmla="*/ 1165123 h 2492478"/>
              <a:gd name="connsiteX15" fmla="*/ 29496 w 2094271"/>
              <a:gd name="connsiteY15" fmla="*/ 1017639 h 2492478"/>
              <a:gd name="connsiteX16" fmla="*/ 147483 w 2094271"/>
              <a:gd name="connsiteY16" fmla="*/ 1002891 h 2492478"/>
              <a:gd name="connsiteX17" fmla="*/ 176980 w 2094271"/>
              <a:gd name="connsiteY17" fmla="*/ 958646 h 2492478"/>
              <a:gd name="connsiteX18" fmla="*/ 206477 w 2094271"/>
              <a:gd name="connsiteY18" fmla="*/ 870155 h 2492478"/>
              <a:gd name="connsiteX19" fmla="*/ 206477 w 2094271"/>
              <a:gd name="connsiteY19" fmla="*/ 707923 h 2492478"/>
              <a:gd name="connsiteX20" fmla="*/ 265471 w 2094271"/>
              <a:gd name="connsiteY20" fmla="*/ 619433 h 2492478"/>
              <a:gd name="connsiteX21" fmla="*/ 280219 w 2094271"/>
              <a:gd name="connsiteY21" fmla="*/ 575188 h 2492478"/>
              <a:gd name="connsiteX22" fmla="*/ 324464 w 2094271"/>
              <a:gd name="connsiteY22" fmla="*/ 471949 h 2492478"/>
              <a:gd name="connsiteX23" fmla="*/ 368709 w 2094271"/>
              <a:gd name="connsiteY23" fmla="*/ 442452 h 2492478"/>
              <a:gd name="connsiteX24" fmla="*/ 398206 w 2094271"/>
              <a:gd name="connsiteY24" fmla="*/ 353962 h 2492478"/>
              <a:gd name="connsiteX25" fmla="*/ 427703 w 2094271"/>
              <a:gd name="connsiteY25" fmla="*/ 235975 h 2492478"/>
              <a:gd name="connsiteX26" fmla="*/ 442451 w 2094271"/>
              <a:gd name="connsiteY26" fmla="*/ 191729 h 2492478"/>
              <a:gd name="connsiteX27" fmla="*/ 486696 w 2094271"/>
              <a:gd name="connsiteY27" fmla="*/ 176981 h 2492478"/>
              <a:gd name="connsiteX28" fmla="*/ 516193 w 2094271"/>
              <a:gd name="connsiteY28" fmla="*/ 132736 h 2492478"/>
              <a:gd name="connsiteX29" fmla="*/ 560438 w 2094271"/>
              <a:gd name="connsiteY29" fmla="*/ 103239 h 2492478"/>
              <a:gd name="connsiteX30" fmla="*/ 663677 w 2094271"/>
              <a:gd name="connsiteY30" fmla="*/ 0 h 2492478"/>
              <a:gd name="connsiteX31" fmla="*/ 707922 w 2094271"/>
              <a:gd name="connsiteY31" fmla="*/ 29497 h 2492478"/>
              <a:gd name="connsiteX32" fmla="*/ 840658 w 2094271"/>
              <a:gd name="connsiteY32" fmla="*/ 132736 h 2492478"/>
              <a:gd name="connsiteX33" fmla="*/ 929148 w 2094271"/>
              <a:gd name="connsiteY33" fmla="*/ 162233 h 2492478"/>
              <a:gd name="connsiteX34" fmla="*/ 973393 w 2094271"/>
              <a:gd name="connsiteY34" fmla="*/ 176981 h 2492478"/>
              <a:gd name="connsiteX35" fmla="*/ 1032387 w 2094271"/>
              <a:gd name="connsiteY35" fmla="*/ 309717 h 2492478"/>
              <a:gd name="connsiteX36" fmla="*/ 1120877 w 2094271"/>
              <a:gd name="connsiteY36" fmla="*/ 339213 h 2492478"/>
              <a:gd name="connsiteX37" fmla="*/ 1209367 w 2094271"/>
              <a:gd name="connsiteY37" fmla="*/ 324465 h 2492478"/>
              <a:gd name="connsiteX38" fmla="*/ 1268361 w 2094271"/>
              <a:gd name="connsiteY38" fmla="*/ 309717 h 2492478"/>
              <a:gd name="connsiteX39" fmla="*/ 1401096 w 2094271"/>
              <a:gd name="connsiteY39" fmla="*/ 339213 h 2492478"/>
              <a:gd name="connsiteX40" fmla="*/ 1445342 w 2094271"/>
              <a:gd name="connsiteY40" fmla="*/ 368710 h 2492478"/>
              <a:gd name="connsiteX41" fmla="*/ 1474838 w 2094271"/>
              <a:gd name="connsiteY41" fmla="*/ 412955 h 2492478"/>
              <a:gd name="connsiteX42" fmla="*/ 1710813 w 2094271"/>
              <a:gd name="connsiteY42" fmla="*/ 457200 h 2492478"/>
              <a:gd name="connsiteX43" fmla="*/ 1932038 w 2094271"/>
              <a:gd name="connsiteY43" fmla="*/ 501446 h 2492478"/>
              <a:gd name="connsiteX44" fmla="*/ 1991032 w 2094271"/>
              <a:gd name="connsiteY44" fmla="*/ 516194 h 2492478"/>
              <a:gd name="connsiteX45" fmla="*/ 2079522 w 2094271"/>
              <a:gd name="connsiteY45" fmla="*/ 530942 h 2492478"/>
              <a:gd name="connsiteX46" fmla="*/ 2094271 w 2094271"/>
              <a:gd name="connsiteY46" fmla="*/ 575188 h 2492478"/>
              <a:gd name="connsiteX47" fmla="*/ 2050025 w 2094271"/>
              <a:gd name="connsiteY47" fmla="*/ 796413 h 2492478"/>
              <a:gd name="connsiteX48" fmla="*/ 1991032 w 2094271"/>
              <a:gd name="connsiteY48" fmla="*/ 1002891 h 2492478"/>
              <a:gd name="connsiteX49" fmla="*/ 1976283 w 2094271"/>
              <a:gd name="connsiteY49" fmla="*/ 1047136 h 2492478"/>
              <a:gd name="connsiteX50" fmla="*/ 1932038 w 2094271"/>
              <a:gd name="connsiteY50" fmla="*/ 1150375 h 2492478"/>
              <a:gd name="connsiteX51" fmla="*/ 1902542 w 2094271"/>
              <a:gd name="connsiteY51" fmla="*/ 1460091 h 2492478"/>
              <a:gd name="connsiteX52" fmla="*/ 1828800 w 2094271"/>
              <a:gd name="connsiteY52" fmla="*/ 1578078 h 2492478"/>
              <a:gd name="connsiteX53" fmla="*/ 1681316 w 2094271"/>
              <a:gd name="connsiteY53" fmla="*/ 1607575 h 2492478"/>
              <a:gd name="connsiteX54" fmla="*/ 1637071 w 2094271"/>
              <a:gd name="connsiteY54" fmla="*/ 1651820 h 2492478"/>
              <a:gd name="connsiteX55" fmla="*/ 1622322 w 2094271"/>
              <a:gd name="connsiteY55" fmla="*/ 1696065 h 2492478"/>
              <a:gd name="connsiteX56" fmla="*/ 1592825 w 2094271"/>
              <a:gd name="connsiteY56" fmla="*/ 1740310 h 2492478"/>
              <a:gd name="connsiteX57" fmla="*/ 1563329 w 2094271"/>
              <a:gd name="connsiteY57" fmla="*/ 1828800 h 2492478"/>
              <a:gd name="connsiteX58" fmla="*/ 1548580 w 2094271"/>
              <a:gd name="connsiteY58" fmla="*/ 1873046 h 2492478"/>
              <a:gd name="connsiteX59" fmla="*/ 1504335 w 2094271"/>
              <a:gd name="connsiteY59" fmla="*/ 1902542 h 2492478"/>
              <a:gd name="connsiteX60" fmla="*/ 1474838 w 2094271"/>
              <a:gd name="connsiteY60" fmla="*/ 1946788 h 2492478"/>
              <a:gd name="connsiteX61" fmla="*/ 1430593 w 2094271"/>
              <a:gd name="connsiteY61" fmla="*/ 2005781 h 2492478"/>
              <a:gd name="connsiteX62" fmla="*/ 1415845 w 2094271"/>
              <a:gd name="connsiteY62" fmla="*/ 2050026 h 2492478"/>
              <a:gd name="connsiteX63" fmla="*/ 1386348 w 2094271"/>
              <a:gd name="connsiteY63" fmla="*/ 2094271 h 2492478"/>
              <a:gd name="connsiteX64" fmla="*/ 1327354 w 2094271"/>
              <a:gd name="connsiteY64" fmla="*/ 2168013 h 2492478"/>
              <a:gd name="connsiteX65" fmla="*/ 1283109 w 2094271"/>
              <a:gd name="connsiteY65" fmla="*/ 2315497 h 2492478"/>
              <a:gd name="connsiteX66" fmla="*/ 1120877 w 2094271"/>
              <a:gd name="connsiteY66" fmla="*/ 2359742 h 2492478"/>
              <a:gd name="connsiteX67" fmla="*/ 988142 w 2094271"/>
              <a:gd name="connsiteY67" fmla="*/ 2315497 h 2492478"/>
              <a:gd name="connsiteX68" fmla="*/ 929148 w 2094271"/>
              <a:gd name="connsiteY68" fmla="*/ 2256504 h 2492478"/>
              <a:gd name="connsiteX69" fmla="*/ 840658 w 2094271"/>
              <a:gd name="connsiteY69" fmla="*/ 2212259 h 2492478"/>
              <a:gd name="connsiteX70" fmla="*/ 811161 w 2094271"/>
              <a:gd name="connsiteY70" fmla="*/ 2256504 h 2492478"/>
              <a:gd name="connsiteX71" fmla="*/ 781664 w 2094271"/>
              <a:gd name="connsiteY71" fmla="*/ 2344994 h 2492478"/>
              <a:gd name="connsiteX72" fmla="*/ 766916 w 2094271"/>
              <a:gd name="connsiteY72" fmla="*/ 2389239 h 2492478"/>
              <a:gd name="connsiteX73" fmla="*/ 604683 w 2094271"/>
              <a:gd name="connsiteY73" fmla="*/ 2374491 h 2492478"/>
              <a:gd name="connsiteX74" fmla="*/ 560438 w 2094271"/>
              <a:gd name="connsiteY74" fmla="*/ 2403988 h 2492478"/>
              <a:gd name="connsiteX75" fmla="*/ 501445 w 2094271"/>
              <a:gd name="connsiteY75" fmla="*/ 2492478 h 2492478"/>
              <a:gd name="connsiteX76" fmla="*/ 412954 w 2094271"/>
              <a:gd name="connsiteY76" fmla="*/ 2433484 h 2492478"/>
              <a:gd name="connsiteX77" fmla="*/ 368709 w 2094271"/>
              <a:gd name="connsiteY77" fmla="*/ 2418736 h 2492478"/>
              <a:gd name="connsiteX78" fmla="*/ 353961 w 2094271"/>
              <a:gd name="connsiteY78" fmla="*/ 2330246 h 2492478"/>
              <a:gd name="connsiteX79" fmla="*/ 339213 w 2094271"/>
              <a:gd name="connsiteY79" fmla="*/ 2227007 h 2492478"/>
              <a:gd name="connsiteX80" fmla="*/ 324464 w 2094271"/>
              <a:gd name="connsiteY80" fmla="*/ 2182762 h 2492478"/>
              <a:gd name="connsiteX81" fmla="*/ 280219 w 2094271"/>
              <a:gd name="connsiteY81" fmla="*/ 2138517 h 2492478"/>
              <a:gd name="connsiteX82" fmla="*/ 235974 w 2094271"/>
              <a:gd name="connsiteY82" fmla="*/ 2109020 h 2492478"/>
              <a:gd name="connsiteX83" fmla="*/ 103238 w 2094271"/>
              <a:gd name="connsiteY83" fmla="*/ 2079523 h 2492478"/>
              <a:gd name="connsiteX84" fmla="*/ 44245 w 2094271"/>
              <a:gd name="connsiteY84" fmla="*/ 2050026 h 249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094271" h="2492478">
                <a:moveTo>
                  <a:pt x="58993" y="2109020"/>
                </a:moveTo>
                <a:cubicBezTo>
                  <a:pt x="54077" y="2089355"/>
                  <a:pt x="41378" y="2070092"/>
                  <a:pt x="44245" y="2050026"/>
                </a:cubicBezTo>
                <a:cubicBezTo>
                  <a:pt x="46752" y="2032479"/>
                  <a:pt x="65815" y="2021635"/>
                  <a:pt x="73742" y="2005781"/>
                </a:cubicBezTo>
                <a:cubicBezTo>
                  <a:pt x="134803" y="1883659"/>
                  <a:pt x="33452" y="2044091"/>
                  <a:pt x="117987" y="1917291"/>
                </a:cubicBezTo>
                <a:lnTo>
                  <a:pt x="147483" y="1828800"/>
                </a:lnTo>
                <a:lnTo>
                  <a:pt x="162232" y="1784555"/>
                </a:lnTo>
                <a:cubicBezTo>
                  <a:pt x="147484" y="1779639"/>
                  <a:pt x="130126" y="1779518"/>
                  <a:pt x="117987" y="1769807"/>
                </a:cubicBezTo>
                <a:cubicBezTo>
                  <a:pt x="104146" y="1758734"/>
                  <a:pt x="95689" y="1741760"/>
                  <a:pt x="88490" y="1725562"/>
                </a:cubicBezTo>
                <a:cubicBezTo>
                  <a:pt x="75862" y="1697149"/>
                  <a:pt x="68825" y="1666568"/>
                  <a:pt x="58993" y="1637071"/>
                </a:cubicBezTo>
                <a:lnTo>
                  <a:pt x="29496" y="1548581"/>
                </a:lnTo>
                <a:lnTo>
                  <a:pt x="14748" y="1504336"/>
                </a:lnTo>
                <a:lnTo>
                  <a:pt x="0" y="1460091"/>
                </a:lnTo>
                <a:cubicBezTo>
                  <a:pt x="4916" y="1420762"/>
                  <a:pt x="6443" y="1380859"/>
                  <a:pt x="14748" y="1342104"/>
                </a:cubicBezTo>
                <a:cubicBezTo>
                  <a:pt x="21263" y="1311702"/>
                  <a:pt x="44245" y="1253613"/>
                  <a:pt x="44245" y="1253613"/>
                </a:cubicBezTo>
                <a:cubicBezTo>
                  <a:pt x="39329" y="1224116"/>
                  <a:pt x="35983" y="1194314"/>
                  <a:pt x="29496" y="1165123"/>
                </a:cubicBezTo>
                <a:cubicBezTo>
                  <a:pt x="19514" y="1120207"/>
                  <a:pt x="-22689" y="1064026"/>
                  <a:pt x="29496" y="1017639"/>
                </a:cubicBezTo>
                <a:cubicBezTo>
                  <a:pt x="59120" y="991307"/>
                  <a:pt x="108154" y="1007807"/>
                  <a:pt x="147483" y="1002891"/>
                </a:cubicBezTo>
                <a:cubicBezTo>
                  <a:pt x="157315" y="988143"/>
                  <a:pt x="169781" y="974844"/>
                  <a:pt x="176980" y="958646"/>
                </a:cubicBezTo>
                <a:cubicBezTo>
                  <a:pt x="189608" y="930233"/>
                  <a:pt x="206477" y="870155"/>
                  <a:pt x="206477" y="870155"/>
                </a:cubicBezTo>
                <a:cubicBezTo>
                  <a:pt x="190145" y="804828"/>
                  <a:pt x="177119" y="784253"/>
                  <a:pt x="206477" y="707923"/>
                </a:cubicBezTo>
                <a:cubicBezTo>
                  <a:pt x="219203" y="674835"/>
                  <a:pt x="265471" y="619433"/>
                  <a:pt x="265471" y="619433"/>
                </a:cubicBezTo>
                <a:cubicBezTo>
                  <a:pt x="270387" y="604685"/>
                  <a:pt x="275948" y="590136"/>
                  <a:pt x="280219" y="575188"/>
                </a:cubicBezTo>
                <a:cubicBezTo>
                  <a:pt x="293758" y="527799"/>
                  <a:pt x="288540" y="507873"/>
                  <a:pt x="324464" y="471949"/>
                </a:cubicBezTo>
                <a:cubicBezTo>
                  <a:pt x="336998" y="459415"/>
                  <a:pt x="353961" y="452284"/>
                  <a:pt x="368709" y="442452"/>
                </a:cubicBezTo>
                <a:cubicBezTo>
                  <a:pt x="378541" y="412955"/>
                  <a:pt x="390665" y="384126"/>
                  <a:pt x="398206" y="353962"/>
                </a:cubicBezTo>
                <a:cubicBezTo>
                  <a:pt x="408038" y="314633"/>
                  <a:pt x="414884" y="274434"/>
                  <a:pt x="427703" y="235975"/>
                </a:cubicBezTo>
                <a:cubicBezTo>
                  <a:pt x="432619" y="221226"/>
                  <a:pt x="431458" y="202722"/>
                  <a:pt x="442451" y="191729"/>
                </a:cubicBezTo>
                <a:cubicBezTo>
                  <a:pt x="453444" y="180736"/>
                  <a:pt x="471948" y="181897"/>
                  <a:pt x="486696" y="176981"/>
                </a:cubicBezTo>
                <a:cubicBezTo>
                  <a:pt x="496528" y="162233"/>
                  <a:pt x="503659" y="145270"/>
                  <a:pt x="516193" y="132736"/>
                </a:cubicBezTo>
                <a:cubicBezTo>
                  <a:pt x="528727" y="120202"/>
                  <a:pt x="548766" y="116579"/>
                  <a:pt x="560438" y="103239"/>
                </a:cubicBezTo>
                <a:cubicBezTo>
                  <a:pt x="657886" y="-8130"/>
                  <a:pt x="572719" y="30321"/>
                  <a:pt x="663677" y="0"/>
                </a:cubicBezTo>
                <a:cubicBezTo>
                  <a:pt x="678425" y="9832"/>
                  <a:pt x="694305" y="18149"/>
                  <a:pt x="707922" y="29497"/>
                </a:cubicBezTo>
                <a:cubicBezTo>
                  <a:pt x="758823" y="71915"/>
                  <a:pt x="766106" y="107885"/>
                  <a:pt x="840658" y="132736"/>
                </a:cubicBezTo>
                <a:lnTo>
                  <a:pt x="929148" y="162233"/>
                </a:lnTo>
                <a:lnTo>
                  <a:pt x="973393" y="176981"/>
                </a:lnTo>
                <a:cubicBezTo>
                  <a:pt x="978287" y="191662"/>
                  <a:pt x="1002865" y="291266"/>
                  <a:pt x="1032387" y="309717"/>
                </a:cubicBezTo>
                <a:cubicBezTo>
                  <a:pt x="1058753" y="326196"/>
                  <a:pt x="1120877" y="339213"/>
                  <a:pt x="1120877" y="339213"/>
                </a:cubicBezTo>
                <a:cubicBezTo>
                  <a:pt x="1150374" y="334297"/>
                  <a:pt x="1180044" y="330329"/>
                  <a:pt x="1209367" y="324465"/>
                </a:cubicBezTo>
                <a:cubicBezTo>
                  <a:pt x="1229243" y="320490"/>
                  <a:pt x="1248091" y="309717"/>
                  <a:pt x="1268361" y="309717"/>
                </a:cubicBezTo>
                <a:cubicBezTo>
                  <a:pt x="1320273" y="309717"/>
                  <a:pt x="1355470" y="324005"/>
                  <a:pt x="1401096" y="339213"/>
                </a:cubicBezTo>
                <a:cubicBezTo>
                  <a:pt x="1415845" y="349045"/>
                  <a:pt x="1432808" y="356176"/>
                  <a:pt x="1445342" y="368710"/>
                </a:cubicBezTo>
                <a:cubicBezTo>
                  <a:pt x="1457876" y="381244"/>
                  <a:pt x="1459807" y="403561"/>
                  <a:pt x="1474838" y="412955"/>
                </a:cubicBezTo>
                <a:cubicBezTo>
                  <a:pt x="1534999" y="450556"/>
                  <a:pt x="1651886" y="451307"/>
                  <a:pt x="1710813" y="457200"/>
                </a:cubicBezTo>
                <a:cubicBezTo>
                  <a:pt x="1808796" y="522523"/>
                  <a:pt x="1722422" y="475244"/>
                  <a:pt x="1932038" y="501446"/>
                </a:cubicBezTo>
                <a:cubicBezTo>
                  <a:pt x="1952151" y="503960"/>
                  <a:pt x="1971156" y="512219"/>
                  <a:pt x="1991032" y="516194"/>
                </a:cubicBezTo>
                <a:cubicBezTo>
                  <a:pt x="2020355" y="522058"/>
                  <a:pt x="2050025" y="526026"/>
                  <a:pt x="2079522" y="530942"/>
                </a:cubicBezTo>
                <a:cubicBezTo>
                  <a:pt x="2084438" y="545691"/>
                  <a:pt x="2094271" y="559642"/>
                  <a:pt x="2094271" y="575188"/>
                </a:cubicBezTo>
                <a:cubicBezTo>
                  <a:pt x="2094271" y="728490"/>
                  <a:pt x="2080900" y="672908"/>
                  <a:pt x="2050025" y="796413"/>
                </a:cubicBezTo>
                <a:cubicBezTo>
                  <a:pt x="2012991" y="944554"/>
                  <a:pt x="2033347" y="875949"/>
                  <a:pt x="1991032" y="1002891"/>
                </a:cubicBezTo>
                <a:cubicBezTo>
                  <a:pt x="1986116" y="1017639"/>
                  <a:pt x="1983235" y="1033231"/>
                  <a:pt x="1976283" y="1047136"/>
                </a:cubicBezTo>
                <a:cubicBezTo>
                  <a:pt x="1939834" y="1120034"/>
                  <a:pt x="1953740" y="1085272"/>
                  <a:pt x="1932038" y="1150375"/>
                </a:cubicBezTo>
                <a:cubicBezTo>
                  <a:pt x="1923163" y="1301256"/>
                  <a:pt x="1935884" y="1348951"/>
                  <a:pt x="1902542" y="1460091"/>
                </a:cubicBezTo>
                <a:cubicBezTo>
                  <a:pt x="1881550" y="1530065"/>
                  <a:pt x="1890871" y="1551476"/>
                  <a:pt x="1828800" y="1578078"/>
                </a:cubicBezTo>
                <a:cubicBezTo>
                  <a:pt x="1800803" y="1590077"/>
                  <a:pt x="1701272" y="1604249"/>
                  <a:pt x="1681316" y="1607575"/>
                </a:cubicBezTo>
                <a:cubicBezTo>
                  <a:pt x="1666568" y="1622323"/>
                  <a:pt x="1648641" y="1634466"/>
                  <a:pt x="1637071" y="1651820"/>
                </a:cubicBezTo>
                <a:cubicBezTo>
                  <a:pt x="1628447" y="1664755"/>
                  <a:pt x="1629275" y="1682160"/>
                  <a:pt x="1622322" y="1696065"/>
                </a:cubicBezTo>
                <a:cubicBezTo>
                  <a:pt x="1614395" y="1711919"/>
                  <a:pt x="1602657" y="1725562"/>
                  <a:pt x="1592825" y="1740310"/>
                </a:cubicBezTo>
                <a:lnTo>
                  <a:pt x="1563329" y="1828800"/>
                </a:lnTo>
                <a:cubicBezTo>
                  <a:pt x="1558413" y="1843549"/>
                  <a:pt x="1561516" y="1864422"/>
                  <a:pt x="1548580" y="1873046"/>
                </a:cubicBezTo>
                <a:lnTo>
                  <a:pt x="1504335" y="1902542"/>
                </a:lnTo>
                <a:cubicBezTo>
                  <a:pt x="1494503" y="1917291"/>
                  <a:pt x="1485141" y="1932364"/>
                  <a:pt x="1474838" y="1946788"/>
                </a:cubicBezTo>
                <a:cubicBezTo>
                  <a:pt x="1460551" y="1966790"/>
                  <a:pt x="1442788" y="1984439"/>
                  <a:pt x="1430593" y="2005781"/>
                </a:cubicBezTo>
                <a:cubicBezTo>
                  <a:pt x="1422880" y="2019279"/>
                  <a:pt x="1422797" y="2036121"/>
                  <a:pt x="1415845" y="2050026"/>
                </a:cubicBezTo>
                <a:cubicBezTo>
                  <a:pt x="1407918" y="2065880"/>
                  <a:pt x="1396180" y="2079523"/>
                  <a:pt x="1386348" y="2094271"/>
                </a:cubicBezTo>
                <a:cubicBezTo>
                  <a:pt x="1338135" y="2238916"/>
                  <a:pt x="1416300" y="2034595"/>
                  <a:pt x="1327354" y="2168013"/>
                </a:cubicBezTo>
                <a:cubicBezTo>
                  <a:pt x="1310806" y="2192835"/>
                  <a:pt x="1310211" y="2306463"/>
                  <a:pt x="1283109" y="2315497"/>
                </a:cubicBezTo>
                <a:cubicBezTo>
                  <a:pt x="1170838" y="2352921"/>
                  <a:pt x="1225107" y="2338896"/>
                  <a:pt x="1120877" y="2359742"/>
                </a:cubicBezTo>
                <a:cubicBezTo>
                  <a:pt x="1077696" y="2352545"/>
                  <a:pt x="1020047" y="2355378"/>
                  <a:pt x="988142" y="2315497"/>
                </a:cubicBezTo>
                <a:cubicBezTo>
                  <a:pt x="930937" y="2243991"/>
                  <a:pt x="1025681" y="2288681"/>
                  <a:pt x="929148" y="2256504"/>
                </a:cubicBezTo>
                <a:cubicBezTo>
                  <a:pt x="919831" y="2250293"/>
                  <a:pt x="859740" y="2204626"/>
                  <a:pt x="840658" y="2212259"/>
                </a:cubicBezTo>
                <a:cubicBezTo>
                  <a:pt x="824200" y="2218842"/>
                  <a:pt x="820993" y="2241756"/>
                  <a:pt x="811161" y="2256504"/>
                </a:cubicBezTo>
                <a:lnTo>
                  <a:pt x="781664" y="2344994"/>
                </a:lnTo>
                <a:lnTo>
                  <a:pt x="766916" y="2389239"/>
                </a:lnTo>
                <a:cubicBezTo>
                  <a:pt x="712838" y="2384323"/>
                  <a:pt x="658846" y="2370622"/>
                  <a:pt x="604683" y="2374491"/>
                </a:cubicBezTo>
                <a:cubicBezTo>
                  <a:pt x="587003" y="2375754"/>
                  <a:pt x="572110" y="2390648"/>
                  <a:pt x="560438" y="2403988"/>
                </a:cubicBezTo>
                <a:cubicBezTo>
                  <a:pt x="537094" y="2430667"/>
                  <a:pt x="501445" y="2492478"/>
                  <a:pt x="501445" y="2492478"/>
                </a:cubicBezTo>
                <a:cubicBezTo>
                  <a:pt x="396239" y="2457408"/>
                  <a:pt x="523434" y="2507136"/>
                  <a:pt x="412954" y="2433484"/>
                </a:cubicBezTo>
                <a:cubicBezTo>
                  <a:pt x="400019" y="2424861"/>
                  <a:pt x="383457" y="2423652"/>
                  <a:pt x="368709" y="2418736"/>
                </a:cubicBezTo>
                <a:cubicBezTo>
                  <a:pt x="307384" y="2326746"/>
                  <a:pt x="353961" y="2421837"/>
                  <a:pt x="353961" y="2330246"/>
                </a:cubicBezTo>
                <a:cubicBezTo>
                  <a:pt x="353961" y="2295484"/>
                  <a:pt x="346031" y="2261094"/>
                  <a:pt x="339213" y="2227007"/>
                </a:cubicBezTo>
                <a:cubicBezTo>
                  <a:pt x="336164" y="2211763"/>
                  <a:pt x="333088" y="2195697"/>
                  <a:pt x="324464" y="2182762"/>
                </a:cubicBezTo>
                <a:cubicBezTo>
                  <a:pt x="312894" y="2165408"/>
                  <a:pt x="296242" y="2151870"/>
                  <a:pt x="280219" y="2138517"/>
                </a:cubicBezTo>
                <a:cubicBezTo>
                  <a:pt x="266602" y="2127169"/>
                  <a:pt x="251828" y="2116947"/>
                  <a:pt x="235974" y="2109020"/>
                </a:cubicBezTo>
                <a:cubicBezTo>
                  <a:pt x="199664" y="2090865"/>
                  <a:pt x="137230" y="2085188"/>
                  <a:pt x="103238" y="2079523"/>
                </a:cubicBezTo>
                <a:cubicBezTo>
                  <a:pt x="52397" y="2062576"/>
                  <a:pt x="69985" y="2075768"/>
                  <a:pt x="44245" y="2050026"/>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4492291" y="1985530"/>
            <a:ext cx="1212692" cy="747365"/>
          </a:xfrm>
          <a:prstGeom prst="rect">
            <a:avLst/>
          </a:prstGeom>
          <a:solidFill>
            <a:schemeClr val="bg1"/>
          </a:solidFill>
        </p:spPr>
        <p:txBody>
          <a:bodyPr wrap="none" lIns="91440" tIns="45720" rIns="91440" bIns="45720">
            <a:prstTxWarp prst="textFadeLeft">
              <a:avLst/>
            </a:prstTxWarp>
            <a:spAutoFit/>
          </a:bodyPr>
          <a:lstStyle/>
          <a:p>
            <a:pPr algn="ctr"/>
            <a:r>
              <a:rPr lang="fr-FR" sz="5400" b="1" dirty="0" smtClean="0">
                <a:ln w="22225">
                  <a:solidFill>
                    <a:schemeClr val="accent2"/>
                  </a:solidFill>
                  <a:prstDash val="solid"/>
                </a:ln>
                <a:solidFill>
                  <a:schemeClr val="accent2">
                    <a:lumMod val="40000"/>
                    <a:lumOff val="60000"/>
                  </a:schemeClr>
                </a:solidFill>
              </a:rPr>
              <a:t>Sup EST</a:t>
            </a:r>
            <a:endParaRPr lang="fr-FR" sz="5400" b="1" dirty="0">
              <a:ln w="22225">
                <a:solidFill>
                  <a:schemeClr val="accent2"/>
                </a:solidFill>
                <a:prstDash val="solid"/>
              </a:ln>
              <a:solidFill>
                <a:schemeClr val="accent2">
                  <a:lumMod val="40000"/>
                  <a:lumOff val="60000"/>
                </a:schemeClr>
              </a:solidFill>
            </a:endParaRPr>
          </a:p>
        </p:txBody>
      </p:sp>
      <p:pic>
        <p:nvPicPr>
          <p:cNvPr id="16" name="Image 15" descr="image.jpg"/>
          <p:cNvPicPr>
            <a:picLocks noChangeAspect="1"/>
          </p:cNvPicPr>
          <p:nvPr/>
        </p:nvPicPr>
        <p:blipFill rotWithShape="1">
          <a:blip r:embed="rId4">
            <a:extLst>
              <a:ext uri="{28A0092B-C50C-407E-A947-70E740481C1C}">
                <a14:useLocalDpi xmlns:a14="http://schemas.microsoft.com/office/drawing/2010/main" val="0"/>
              </a:ext>
            </a:extLst>
          </a:blip>
          <a:srcRect l="9443" t="3435" b="47135"/>
          <a:stretch/>
        </p:blipFill>
        <p:spPr>
          <a:xfrm>
            <a:off x="6370704" y="303958"/>
            <a:ext cx="475448" cy="346034"/>
          </a:xfrm>
          <a:prstGeom prst="rect">
            <a:avLst/>
          </a:prstGeom>
        </p:spPr>
      </p:pic>
      <p:pic>
        <p:nvPicPr>
          <p:cNvPr id="17" name="Image 16" descr="Capture d’écran 2016-09-15 à 06.41.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1447178"/>
            <a:ext cx="580537" cy="613670"/>
          </a:xfrm>
          <a:prstGeom prst="rect">
            <a:avLst/>
          </a:prstGeom>
        </p:spPr>
      </p:pic>
      <p:sp>
        <p:nvSpPr>
          <p:cNvPr id="18" name="Rectangle 17"/>
          <p:cNvSpPr/>
          <p:nvPr/>
        </p:nvSpPr>
        <p:spPr>
          <a:xfrm>
            <a:off x="6300192" y="5540569"/>
            <a:ext cx="540454" cy="264695"/>
          </a:xfrm>
          <a:prstGeom prst="rect">
            <a:avLst/>
          </a:prstGeom>
          <a:solidFill>
            <a:schemeClr val="bg1"/>
          </a:solidFill>
        </p:spPr>
        <p:txBody>
          <a:bodyPr wrap="none" lIns="91440" tIns="45720" rIns="91440" bIns="45720">
            <a:prstTxWarp prst="textFadeLeft">
              <a:avLst/>
            </a:prstTxWarp>
            <a:spAutoFit/>
          </a:bodyPr>
          <a:lstStyle/>
          <a:p>
            <a:pPr algn="ctr"/>
            <a:r>
              <a:rPr lang="fr-FR" sz="5400" b="1" dirty="0" smtClean="0">
                <a:ln w="22225">
                  <a:solidFill>
                    <a:schemeClr val="accent2"/>
                  </a:solidFill>
                  <a:prstDash val="solid"/>
                </a:ln>
                <a:solidFill>
                  <a:schemeClr val="accent2">
                    <a:lumMod val="40000"/>
                    <a:lumOff val="60000"/>
                  </a:schemeClr>
                </a:solidFill>
              </a:rPr>
              <a:t>Sup EST</a:t>
            </a:r>
            <a:endParaRPr lang="fr-FR" sz="5400" b="1" dirty="0">
              <a:ln w="22225">
                <a:solidFill>
                  <a:schemeClr val="accent2"/>
                </a:solidFill>
                <a:prstDash val="solid"/>
              </a:ln>
              <a:solidFill>
                <a:schemeClr val="accent2">
                  <a:lumMod val="40000"/>
                  <a:lumOff val="60000"/>
                </a:schemeClr>
              </a:solidFill>
            </a:endParaRPr>
          </a:p>
        </p:txBody>
      </p:sp>
      <p:sp>
        <p:nvSpPr>
          <p:cNvPr id="15" name="Forme libre 14"/>
          <p:cNvSpPr/>
          <p:nvPr/>
        </p:nvSpPr>
        <p:spPr>
          <a:xfrm>
            <a:off x="4659706" y="431643"/>
            <a:ext cx="1369135" cy="947706"/>
          </a:xfrm>
          <a:custGeom>
            <a:avLst/>
            <a:gdLst>
              <a:gd name="connsiteX0" fmla="*/ 5284 w 1369135"/>
              <a:gd name="connsiteY0" fmla="*/ 591245 h 947706"/>
              <a:gd name="connsiteX1" fmla="*/ 20782 w 1369135"/>
              <a:gd name="connsiteY1" fmla="*/ 746228 h 947706"/>
              <a:gd name="connsiteX2" fmla="*/ 82775 w 1369135"/>
              <a:gd name="connsiteY2" fmla="*/ 839218 h 947706"/>
              <a:gd name="connsiteX3" fmla="*/ 160267 w 1369135"/>
              <a:gd name="connsiteY3" fmla="*/ 916710 h 947706"/>
              <a:gd name="connsiteX4" fmla="*/ 299752 w 1369135"/>
              <a:gd name="connsiteY4" fmla="*/ 932208 h 947706"/>
              <a:gd name="connsiteX5" fmla="*/ 346247 w 1369135"/>
              <a:gd name="connsiteY5" fmla="*/ 947706 h 947706"/>
              <a:gd name="connsiteX6" fmla="*/ 547725 w 1369135"/>
              <a:gd name="connsiteY6" fmla="*/ 932208 h 947706"/>
              <a:gd name="connsiteX7" fmla="*/ 594219 w 1369135"/>
              <a:gd name="connsiteY7" fmla="*/ 916710 h 947706"/>
              <a:gd name="connsiteX8" fmla="*/ 656213 w 1369135"/>
              <a:gd name="connsiteY8" fmla="*/ 901211 h 947706"/>
              <a:gd name="connsiteX9" fmla="*/ 811196 w 1369135"/>
              <a:gd name="connsiteY9" fmla="*/ 808221 h 947706"/>
              <a:gd name="connsiteX10" fmla="*/ 857691 w 1369135"/>
              <a:gd name="connsiteY10" fmla="*/ 792723 h 947706"/>
              <a:gd name="connsiteX11" fmla="*/ 997175 w 1369135"/>
              <a:gd name="connsiteY11" fmla="*/ 715232 h 947706"/>
              <a:gd name="connsiteX12" fmla="*/ 1121162 w 1369135"/>
              <a:gd name="connsiteY12" fmla="*/ 622242 h 947706"/>
              <a:gd name="connsiteX13" fmla="*/ 1167657 w 1369135"/>
              <a:gd name="connsiteY13" fmla="*/ 575747 h 947706"/>
              <a:gd name="connsiteX14" fmla="*/ 1229650 w 1369135"/>
              <a:gd name="connsiteY14" fmla="*/ 529252 h 947706"/>
              <a:gd name="connsiteX15" fmla="*/ 1307141 w 1369135"/>
              <a:gd name="connsiteY15" fmla="*/ 436262 h 947706"/>
              <a:gd name="connsiteX16" fmla="*/ 1353636 w 1369135"/>
              <a:gd name="connsiteY16" fmla="*/ 405265 h 947706"/>
              <a:gd name="connsiteX17" fmla="*/ 1369135 w 1369135"/>
              <a:gd name="connsiteY17" fmla="*/ 358771 h 947706"/>
              <a:gd name="connsiteX18" fmla="*/ 1353636 w 1369135"/>
              <a:gd name="connsiteY18" fmla="*/ 234784 h 947706"/>
              <a:gd name="connsiteX19" fmla="*/ 1307141 w 1369135"/>
              <a:gd name="connsiteY19" fmla="*/ 188289 h 947706"/>
              <a:gd name="connsiteX20" fmla="*/ 1214152 w 1369135"/>
              <a:gd name="connsiteY20" fmla="*/ 126296 h 947706"/>
              <a:gd name="connsiteX21" fmla="*/ 1167657 w 1369135"/>
              <a:gd name="connsiteY21" fmla="*/ 95299 h 947706"/>
              <a:gd name="connsiteX22" fmla="*/ 1074667 w 1369135"/>
              <a:gd name="connsiteY22" fmla="*/ 33306 h 947706"/>
              <a:gd name="connsiteX23" fmla="*/ 1028172 w 1369135"/>
              <a:gd name="connsiteY23" fmla="*/ 2310 h 947706"/>
              <a:gd name="connsiteX24" fmla="*/ 702708 w 1369135"/>
              <a:gd name="connsiteY24" fmla="*/ 48804 h 947706"/>
              <a:gd name="connsiteX25" fmla="*/ 640714 w 1369135"/>
              <a:gd name="connsiteY25" fmla="*/ 95299 h 947706"/>
              <a:gd name="connsiteX26" fmla="*/ 609718 w 1369135"/>
              <a:gd name="connsiteY26" fmla="*/ 141794 h 947706"/>
              <a:gd name="connsiteX27" fmla="*/ 516728 w 1369135"/>
              <a:gd name="connsiteY27" fmla="*/ 203788 h 947706"/>
              <a:gd name="connsiteX28" fmla="*/ 454735 w 1369135"/>
              <a:gd name="connsiteY28" fmla="*/ 250282 h 947706"/>
              <a:gd name="connsiteX29" fmla="*/ 361745 w 1369135"/>
              <a:gd name="connsiteY29" fmla="*/ 312276 h 947706"/>
              <a:gd name="connsiteX30" fmla="*/ 315250 w 1369135"/>
              <a:gd name="connsiteY30" fmla="*/ 358771 h 947706"/>
              <a:gd name="connsiteX31" fmla="*/ 284253 w 1369135"/>
              <a:gd name="connsiteY31" fmla="*/ 405265 h 947706"/>
              <a:gd name="connsiteX32" fmla="*/ 237758 w 1369135"/>
              <a:gd name="connsiteY32" fmla="*/ 420764 h 947706"/>
              <a:gd name="connsiteX33" fmla="*/ 144769 w 1369135"/>
              <a:gd name="connsiteY33" fmla="*/ 482757 h 947706"/>
              <a:gd name="connsiteX34" fmla="*/ 98274 w 1369135"/>
              <a:gd name="connsiteY34" fmla="*/ 513754 h 947706"/>
              <a:gd name="connsiteX35" fmla="*/ 5284 w 1369135"/>
              <a:gd name="connsiteY35" fmla="*/ 591245 h 94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69135" h="947706">
                <a:moveTo>
                  <a:pt x="5284" y="591245"/>
                </a:moveTo>
                <a:cubicBezTo>
                  <a:pt x="-7631" y="629991"/>
                  <a:pt x="5296" y="696673"/>
                  <a:pt x="20782" y="746228"/>
                </a:cubicBezTo>
                <a:cubicBezTo>
                  <a:pt x="31894" y="781786"/>
                  <a:pt x="62111" y="808221"/>
                  <a:pt x="82775" y="839218"/>
                </a:cubicBezTo>
                <a:cubicBezTo>
                  <a:pt x="103439" y="870214"/>
                  <a:pt x="118939" y="906378"/>
                  <a:pt x="160267" y="916710"/>
                </a:cubicBezTo>
                <a:cubicBezTo>
                  <a:pt x="205651" y="928056"/>
                  <a:pt x="253257" y="927042"/>
                  <a:pt x="299752" y="932208"/>
                </a:cubicBezTo>
                <a:cubicBezTo>
                  <a:pt x="315250" y="937374"/>
                  <a:pt x="329910" y="947706"/>
                  <a:pt x="346247" y="947706"/>
                </a:cubicBezTo>
                <a:cubicBezTo>
                  <a:pt x="413605" y="947706"/>
                  <a:pt x="480887" y="940563"/>
                  <a:pt x="547725" y="932208"/>
                </a:cubicBezTo>
                <a:cubicBezTo>
                  <a:pt x="563935" y="930182"/>
                  <a:pt x="578511" y="921198"/>
                  <a:pt x="594219" y="916710"/>
                </a:cubicBezTo>
                <a:cubicBezTo>
                  <a:pt x="614700" y="910858"/>
                  <a:pt x="635548" y="906377"/>
                  <a:pt x="656213" y="901211"/>
                </a:cubicBezTo>
                <a:cubicBezTo>
                  <a:pt x="722319" y="857140"/>
                  <a:pt x="744476" y="836815"/>
                  <a:pt x="811196" y="808221"/>
                </a:cubicBezTo>
                <a:cubicBezTo>
                  <a:pt x="826212" y="801786"/>
                  <a:pt x="842193" y="797889"/>
                  <a:pt x="857691" y="792723"/>
                </a:cubicBezTo>
                <a:cubicBezTo>
                  <a:pt x="964273" y="721668"/>
                  <a:pt x="915339" y="742510"/>
                  <a:pt x="997175" y="715232"/>
                </a:cubicBezTo>
                <a:cubicBezTo>
                  <a:pt x="1038504" y="684235"/>
                  <a:pt x="1084632" y="658772"/>
                  <a:pt x="1121162" y="622242"/>
                </a:cubicBezTo>
                <a:cubicBezTo>
                  <a:pt x="1136660" y="606744"/>
                  <a:pt x="1151016" y="590011"/>
                  <a:pt x="1167657" y="575747"/>
                </a:cubicBezTo>
                <a:cubicBezTo>
                  <a:pt x="1187269" y="558937"/>
                  <a:pt x="1210038" y="546062"/>
                  <a:pt x="1229650" y="529252"/>
                </a:cubicBezTo>
                <a:cubicBezTo>
                  <a:pt x="1407377" y="376914"/>
                  <a:pt x="1163656" y="579749"/>
                  <a:pt x="1307141" y="436262"/>
                </a:cubicBezTo>
                <a:cubicBezTo>
                  <a:pt x="1320312" y="423091"/>
                  <a:pt x="1338138" y="415597"/>
                  <a:pt x="1353636" y="405265"/>
                </a:cubicBezTo>
                <a:cubicBezTo>
                  <a:pt x="1358802" y="389767"/>
                  <a:pt x="1369135" y="375107"/>
                  <a:pt x="1369135" y="358771"/>
                </a:cubicBezTo>
                <a:cubicBezTo>
                  <a:pt x="1369135" y="317120"/>
                  <a:pt x="1367870" y="273927"/>
                  <a:pt x="1353636" y="234784"/>
                </a:cubicBezTo>
                <a:cubicBezTo>
                  <a:pt x="1346146" y="214186"/>
                  <a:pt x="1324442" y="201745"/>
                  <a:pt x="1307141" y="188289"/>
                </a:cubicBezTo>
                <a:cubicBezTo>
                  <a:pt x="1277735" y="165418"/>
                  <a:pt x="1245148" y="146960"/>
                  <a:pt x="1214152" y="126296"/>
                </a:cubicBezTo>
                <a:lnTo>
                  <a:pt x="1167657" y="95299"/>
                </a:lnTo>
                <a:lnTo>
                  <a:pt x="1074667" y="33306"/>
                </a:lnTo>
                <a:lnTo>
                  <a:pt x="1028172" y="2310"/>
                </a:lnTo>
                <a:cubicBezTo>
                  <a:pt x="775416" y="16352"/>
                  <a:pt x="817732" y="-33355"/>
                  <a:pt x="702708" y="48804"/>
                </a:cubicBezTo>
                <a:cubicBezTo>
                  <a:pt x="681689" y="63818"/>
                  <a:pt x="661379" y="79801"/>
                  <a:pt x="640714" y="95299"/>
                </a:cubicBezTo>
                <a:cubicBezTo>
                  <a:pt x="630382" y="110797"/>
                  <a:pt x="623736" y="129528"/>
                  <a:pt x="609718" y="141794"/>
                </a:cubicBezTo>
                <a:cubicBezTo>
                  <a:pt x="581682" y="166326"/>
                  <a:pt x="546531" y="181436"/>
                  <a:pt x="516728" y="203788"/>
                </a:cubicBezTo>
                <a:cubicBezTo>
                  <a:pt x="496064" y="219286"/>
                  <a:pt x="475896" y="235469"/>
                  <a:pt x="454735" y="250282"/>
                </a:cubicBezTo>
                <a:cubicBezTo>
                  <a:pt x="424216" y="271645"/>
                  <a:pt x="388087" y="285934"/>
                  <a:pt x="361745" y="312276"/>
                </a:cubicBezTo>
                <a:cubicBezTo>
                  <a:pt x="346247" y="327774"/>
                  <a:pt x="329282" y="341933"/>
                  <a:pt x="315250" y="358771"/>
                </a:cubicBezTo>
                <a:cubicBezTo>
                  <a:pt x="303326" y="373080"/>
                  <a:pt x="298798" y="393629"/>
                  <a:pt x="284253" y="405265"/>
                </a:cubicBezTo>
                <a:cubicBezTo>
                  <a:pt x="271496" y="415470"/>
                  <a:pt x="252039" y="412830"/>
                  <a:pt x="237758" y="420764"/>
                </a:cubicBezTo>
                <a:cubicBezTo>
                  <a:pt x="205193" y="438856"/>
                  <a:pt x="175765" y="462093"/>
                  <a:pt x="144769" y="482757"/>
                </a:cubicBezTo>
                <a:cubicBezTo>
                  <a:pt x="129271" y="493089"/>
                  <a:pt x="111445" y="500583"/>
                  <a:pt x="98274" y="513754"/>
                </a:cubicBezTo>
                <a:cubicBezTo>
                  <a:pt x="43611" y="568417"/>
                  <a:pt x="18199" y="552499"/>
                  <a:pt x="5284" y="59124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51537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3010546" y="-2"/>
          <a:ext cx="6133455" cy="6858005"/>
        </p:xfrm>
        <a:graphic>
          <a:graphicData uri="http://schemas.openxmlformats.org/drawingml/2006/table">
            <a:tbl>
              <a:tblPr firstRow="1" bandRow="1">
                <a:tableStyleId>{5C22544A-7EE6-4342-B048-85BDC9FD1C3A}</a:tableStyleId>
              </a:tblPr>
              <a:tblGrid>
                <a:gridCol w="2701850"/>
                <a:gridCol w="1223067"/>
                <a:gridCol w="1104269"/>
                <a:gridCol w="1104269"/>
              </a:tblGrid>
              <a:tr h="623455">
                <a:tc>
                  <a:txBody>
                    <a:bodyPr/>
                    <a:lstStyle/>
                    <a:p>
                      <a:r>
                        <a:rPr lang="fr-FR" sz="1800" dirty="0" smtClean="0"/>
                        <a:t>Spécialités</a:t>
                      </a:r>
                      <a:endParaRPr lang="fr-FR" sz="1800" dirty="0"/>
                    </a:p>
                  </a:txBody>
                  <a:tcPr marL="68580" marR="68580" marT="34290" marB="34290"/>
                </a:tc>
                <a:tc>
                  <a:txBody>
                    <a:bodyPr/>
                    <a:lstStyle/>
                    <a:p>
                      <a:pPr algn="ctr"/>
                      <a:r>
                        <a:rPr lang="fr-FR" sz="1800" dirty="0" smtClean="0"/>
                        <a:t>2016</a:t>
                      </a:r>
                      <a:endParaRPr lang="fr-FR" sz="1800" dirty="0"/>
                    </a:p>
                  </a:txBody>
                  <a:tcPr marL="68580" marR="68580" marT="34290" marB="34290"/>
                </a:tc>
                <a:tc>
                  <a:txBody>
                    <a:bodyPr/>
                    <a:lstStyle/>
                    <a:p>
                      <a:pPr algn="ctr"/>
                      <a:r>
                        <a:rPr lang="fr-FR" sz="1800" dirty="0" smtClean="0"/>
                        <a:t>2017</a:t>
                      </a:r>
                      <a:endParaRPr lang="fr-FR" sz="1800" dirty="0"/>
                    </a:p>
                  </a:txBody>
                  <a:tcPr marL="68580" marR="68580" marT="34290" marB="34290"/>
                </a:tc>
                <a:tc>
                  <a:txBody>
                    <a:bodyPr/>
                    <a:lstStyle/>
                    <a:p>
                      <a:pPr algn="ctr"/>
                      <a:r>
                        <a:rPr lang="fr-FR" sz="1800" dirty="0" smtClean="0"/>
                        <a:t>2016-17</a:t>
                      </a:r>
                      <a:endParaRPr lang="fr-FR" sz="1800" dirty="0"/>
                    </a:p>
                  </a:txBody>
                  <a:tcPr marL="68580" marR="68580" marT="34290" marB="34290"/>
                </a:tc>
              </a:tr>
              <a:tr h="623455">
                <a:tc>
                  <a:txBody>
                    <a:bodyPr/>
                    <a:lstStyle/>
                    <a:p>
                      <a:r>
                        <a:rPr lang="fr-FR" sz="1800" kern="1200" dirty="0" smtClean="0">
                          <a:solidFill>
                            <a:schemeClr val="dk1"/>
                          </a:solidFill>
                          <a:effectLst/>
                          <a:latin typeface="+mn-lt"/>
                          <a:ea typeface="+mn-ea"/>
                          <a:cs typeface="+mn-cs"/>
                        </a:rPr>
                        <a:t>Neurochirurgie </a:t>
                      </a:r>
                      <a:r>
                        <a:rPr lang="fr-FR" sz="1800" dirty="0" smtClean="0">
                          <a:effectLst/>
                        </a:rPr>
                        <a:t> </a:t>
                      </a:r>
                      <a:endParaRPr lang="fr-FR" sz="1800" dirty="0"/>
                    </a:p>
                  </a:txBody>
                  <a:tcPr marL="68580" marR="68580" marT="34290" marB="34290"/>
                </a:tc>
                <a:tc>
                  <a:txBody>
                    <a:bodyPr/>
                    <a:lstStyle/>
                    <a:p>
                      <a:pPr algn="ctr"/>
                      <a:r>
                        <a:rPr lang="fr-FR" sz="1800" dirty="0" smtClean="0"/>
                        <a:t>22</a:t>
                      </a:r>
                      <a:endParaRPr lang="fr-FR" sz="1800" dirty="0"/>
                    </a:p>
                  </a:txBody>
                  <a:tcPr marL="68580" marR="68580" marT="34290" marB="34290"/>
                </a:tc>
                <a:tc>
                  <a:txBody>
                    <a:bodyPr/>
                    <a:lstStyle/>
                    <a:p>
                      <a:pPr algn="ctr"/>
                      <a:r>
                        <a:rPr lang="fr-FR" sz="1800" dirty="0" smtClean="0"/>
                        <a:t>21</a:t>
                      </a:r>
                      <a:endParaRPr lang="fr-FR" sz="1800" dirty="0"/>
                    </a:p>
                  </a:txBody>
                  <a:tcPr marL="68580" marR="68580" marT="34290" marB="34290"/>
                </a:tc>
                <a:tc>
                  <a:txBody>
                    <a:bodyPr/>
                    <a:lstStyle/>
                    <a:p>
                      <a:pPr algn="ctr"/>
                      <a:r>
                        <a:rPr lang="fr-FR" sz="1800" dirty="0" smtClean="0"/>
                        <a:t>-5%</a:t>
                      </a:r>
                      <a:endParaRPr lang="fr-FR" sz="1800" dirty="0"/>
                    </a:p>
                  </a:txBody>
                  <a:tcPr marL="68580" marR="68580" marT="34290" marB="34290"/>
                </a:tc>
              </a:tr>
              <a:tr h="623455">
                <a:tc>
                  <a:txBody>
                    <a:bodyPr/>
                    <a:lstStyle/>
                    <a:p>
                      <a:r>
                        <a:rPr lang="fr-FR" sz="1800" dirty="0" smtClean="0"/>
                        <a:t>OPH</a:t>
                      </a:r>
                      <a:endParaRPr lang="fr-FR" sz="1800" dirty="0"/>
                    </a:p>
                  </a:txBody>
                  <a:tcPr marL="68580" marR="68580" marT="34290" marB="34290"/>
                </a:tc>
                <a:tc>
                  <a:txBody>
                    <a:bodyPr/>
                    <a:lstStyle/>
                    <a:p>
                      <a:pPr algn="ctr"/>
                      <a:r>
                        <a:rPr lang="fr-FR" sz="1800" dirty="0" smtClean="0"/>
                        <a:t>152</a:t>
                      </a:r>
                      <a:endParaRPr lang="fr-FR" sz="1800" dirty="0"/>
                    </a:p>
                  </a:txBody>
                  <a:tcPr marL="68580" marR="68580" marT="34290" marB="34290"/>
                </a:tc>
                <a:tc>
                  <a:txBody>
                    <a:bodyPr/>
                    <a:lstStyle/>
                    <a:p>
                      <a:pPr algn="ctr"/>
                      <a:r>
                        <a:rPr lang="fr-FR" sz="1800" dirty="0" smtClean="0"/>
                        <a:t>141</a:t>
                      </a:r>
                      <a:endParaRPr lang="fr-FR" sz="1800" dirty="0"/>
                    </a:p>
                  </a:txBody>
                  <a:tcPr marL="68580" marR="68580" marT="34290" marB="34290"/>
                </a:tc>
                <a:tc>
                  <a:txBody>
                    <a:bodyPr/>
                    <a:lstStyle/>
                    <a:p>
                      <a:pPr algn="ctr"/>
                      <a:r>
                        <a:rPr lang="fr-FR" sz="1800" dirty="0" smtClean="0"/>
                        <a:t>- 7%</a:t>
                      </a:r>
                      <a:endParaRPr lang="fr-FR" sz="1800" dirty="0"/>
                    </a:p>
                  </a:txBody>
                  <a:tcPr marL="68580" marR="68580" marT="34290" marB="34290"/>
                </a:tc>
              </a:tr>
              <a:tr h="623455">
                <a:tc>
                  <a:txBody>
                    <a:bodyPr/>
                    <a:lstStyle/>
                    <a:p>
                      <a:r>
                        <a:rPr lang="fr-FR" sz="1800" dirty="0" smtClean="0"/>
                        <a:t>ORL</a:t>
                      </a:r>
                      <a:endParaRPr lang="fr-FR" sz="1800" dirty="0"/>
                    </a:p>
                  </a:txBody>
                  <a:tcPr marL="68580" marR="68580" marT="34290" marB="34290"/>
                </a:tc>
                <a:tc>
                  <a:txBody>
                    <a:bodyPr/>
                    <a:lstStyle/>
                    <a:p>
                      <a:pPr algn="ctr"/>
                      <a:r>
                        <a:rPr lang="fr-FR" sz="1800" dirty="0" smtClean="0"/>
                        <a:t>83</a:t>
                      </a:r>
                      <a:endParaRPr lang="fr-FR" sz="1800" dirty="0"/>
                    </a:p>
                  </a:txBody>
                  <a:tcPr marL="68580" marR="68580" marT="34290" marB="34290"/>
                </a:tc>
                <a:tc>
                  <a:txBody>
                    <a:bodyPr/>
                    <a:lstStyle/>
                    <a:p>
                      <a:pPr algn="ctr"/>
                      <a:r>
                        <a:rPr lang="fr-FR" sz="1800" dirty="0" smtClean="0"/>
                        <a:t>77</a:t>
                      </a:r>
                      <a:endParaRPr lang="fr-FR" sz="18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- 7%</a:t>
                      </a:r>
                    </a:p>
                  </a:txBody>
                  <a:tcPr marL="68580" marR="68580" marT="34290" marB="34290"/>
                </a:tc>
              </a:tr>
              <a:tr h="623455">
                <a:tc>
                  <a:txBody>
                    <a:bodyPr/>
                    <a:lstStyle/>
                    <a:p>
                      <a:r>
                        <a:rPr lang="fr-FR" sz="1800" dirty="0" smtClean="0"/>
                        <a:t>Gynécologie Obstétrique</a:t>
                      </a:r>
                      <a:endParaRPr lang="fr-FR" sz="1800" dirty="0"/>
                    </a:p>
                  </a:txBody>
                  <a:tcPr marL="68580" marR="68580" marT="34290" marB="34290"/>
                </a:tc>
                <a:tc>
                  <a:txBody>
                    <a:bodyPr/>
                    <a:lstStyle/>
                    <a:p>
                      <a:pPr algn="ctr"/>
                      <a:r>
                        <a:rPr lang="fr-FR" sz="1800" dirty="0" smtClean="0"/>
                        <a:t>215</a:t>
                      </a:r>
                      <a:endParaRPr lang="fr-FR" sz="1800" dirty="0"/>
                    </a:p>
                  </a:txBody>
                  <a:tcPr marL="68580" marR="68580" marT="34290" marB="34290"/>
                </a:tc>
                <a:tc>
                  <a:txBody>
                    <a:bodyPr/>
                    <a:lstStyle/>
                    <a:p>
                      <a:pPr algn="ctr"/>
                      <a:r>
                        <a:rPr lang="fr-FR" sz="1800" dirty="0" smtClean="0"/>
                        <a:t>200</a:t>
                      </a:r>
                      <a:endParaRPr lang="fr-FR" sz="18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- 7%</a:t>
                      </a:r>
                    </a:p>
                  </a:txBody>
                  <a:tcPr marL="68580" marR="68580" marT="34290" marB="34290"/>
                </a:tc>
              </a:tr>
              <a:tr h="623455">
                <a:tc>
                  <a:txBody>
                    <a:bodyPr/>
                    <a:lstStyle/>
                    <a:p>
                      <a:r>
                        <a:rPr lang="fr-FR" sz="1800" dirty="0" smtClean="0"/>
                        <a:t>chirurgie orthopédique </a:t>
                      </a:r>
                      <a:endParaRPr lang="fr-FR" sz="1800" dirty="0"/>
                    </a:p>
                  </a:txBody>
                  <a:tcPr marL="68580" marR="68580" marT="34290" marB="34290"/>
                </a:tc>
                <a:tc>
                  <a:txBody>
                    <a:bodyPr/>
                    <a:lstStyle/>
                    <a:p>
                      <a:pPr algn="ctr"/>
                      <a:r>
                        <a:rPr lang="fr-FR" sz="1800" dirty="0" smtClean="0"/>
                        <a:t>127</a:t>
                      </a:r>
                      <a:endParaRPr lang="fr-FR" sz="1800" dirty="0"/>
                    </a:p>
                  </a:txBody>
                  <a:tcPr marL="68580" marR="68580" marT="34290" marB="34290"/>
                </a:tc>
                <a:tc>
                  <a:txBody>
                    <a:bodyPr/>
                    <a:lstStyle/>
                    <a:p>
                      <a:pPr algn="ctr"/>
                      <a:r>
                        <a:rPr lang="fr-FR" sz="1800" dirty="0" smtClean="0"/>
                        <a:t>116</a:t>
                      </a:r>
                      <a:endParaRPr lang="fr-FR" sz="1800" dirty="0"/>
                    </a:p>
                  </a:txBody>
                  <a:tcPr marL="68580" marR="68580" marT="34290" marB="34290"/>
                </a:tc>
                <a:tc>
                  <a:txBody>
                    <a:bodyPr/>
                    <a:lstStyle/>
                    <a:p>
                      <a:pPr algn="ctr"/>
                      <a:r>
                        <a:rPr lang="fr-FR" sz="1800" dirty="0" smtClean="0"/>
                        <a:t>-9%</a:t>
                      </a:r>
                      <a:endParaRPr lang="fr-FR" sz="1800" dirty="0"/>
                    </a:p>
                  </a:txBody>
                  <a:tcPr marL="68580" marR="68580" marT="34290" marB="34290"/>
                </a:tc>
              </a:tr>
              <a:tr h="623455">
                <a:tc>
                  <a:txBody>
                    <a:bodyPr/>
                    <a:lstStyle/>
                    <a:p>
                      <a:r>
                        <a:rPr lang="fr-FR" sz="1800" dirty="0" smtClean="0"/>
                        <a:t>chirurgie</a:t>
                      </a:r>
                      <a:r>
                        <a:rPr lang="fr-FR" sz="1800" baseline="0" dirty="0" smtClean="0"/>
                        <a:t> vasculaire</a:t>
                      </a:r>
                      <a:endParaRPr lang="fr-FR" sz="1800" dirty="0"/>
                    </a:p>
                  </a:txBody>
                  <a:tcPr marL="68580" marR="68580" marT="34290" marB="34290"/>
                </a:tc>
                <a:tc>
                  <a:txBody>
                    <a:bodyPr/>
                    <a:lstStyle/>
                    <a:p>
                      <a:pPr algn="ctr"/>
                      <a:r>
                        <a:rPr lang="fr-FR" sz="1800" dirty="0" smtClean="0"/>
                        <a:t>31</a:t>
                      </a:r>
                      <a:endParaRPr lang="fr-FR" sz="1800" dirty="0"/>
                    </a:p>
                  </a:txBody>
                  <a:tcPr marL="68580" marR="68580" marT="34290" marB="34290"/>
                </a:tc>
                <a:tc>
                  <a:txBody>
                    <a:bodyPr/>
                    <a:lstStyle/>
                    <a:p>
                      <a:pPr algn="ctr"/>
                      <a:r>
                        <a:rPr lang="fr-FR" sz="1800" dirty="0" smtClean="0"/>
                        <a:t>29</a:t>
                      </a:r>
                      <a:endParaRPr lang="fr-FR" sz="1800" dirty="0"/>
                    </a:p>
                  </a:txBody>
                  <a:tcPr marL="68580" marR="68580" marT="34290" marB="34290"/>
                </a:tc>
                <a:tc>
                  <a:txBody>
                    <a:bodyPr/>
                    <a:lstStyle/>
                    <a:p>
                      <a:pPr algn="ctr"/>
                      <a:r>
                        <a:rPr lang="fr-FR" sz="1800" dirty="0" smtClean="0"/>
                        <a:t>-6%</a:t>
                      </a:r>
                      <a:endParaRPr lang="fr-FR" sz="1800" dirty="0"/>
                    </a:p>
                  </a:txBody>
                  <a:tcPr marL="68580" marR="68580" marT="34290" marB="34290"/>
                </a:tc>
              </a:tr>
              <a:tr h="623455">
                <a:tc>
                  <a:txBody>
                    <a:bodyPr/>
                    <a:lstStyle/>
                    <a:p>
                      <a:r>
                        <a:rPr lang="fr-FR" sz="1800" dirty="0" smtClean="0"/>
                        <a:t>chirurgie digestive</a:t>
                      </a:r>
                      <a:endParaRPr lang="fr-FR" sz="1800" dirty="0"/>
                    </a:p>
                  </a:txBody>
                  <a:tcPr marL="68580" marR="68580" marT="34290" marB="34290"/>
                </a:tc>
                <a:tc>
                  <a:txBody>
                    <a:bodyPr/>
                    <a:lstStyle/>
                    <a:p>
                      <a:pPr algn="ctr"/>
                      <a:r>
                        <a:rPr lang="fr-FR" sz="1800" dirty="0" smtClean="0"/>
                        <a:t>88</a:t>
                      </a:r>
                      <a:endParaRPr lang="fr-FR" sz="1800" dirty="0"/>
                    </a:p>
                  </a:txBody>
                  <a:tcPr marL="68580" marR="68580" marT="34290" marB="34290"/>
                </a:tc>
                <a:tc>
                  <a:txBody>
                    <a:bodyPr/>
                    <a:lstStyle/>
                    <a:p>
                      <a:pPr algn="ctr"/>
                      <a:r>
                        <a:rPr lang="fr-FR" sz="1800" dirty="0" smtClean="0"/>
                        <a:t>77</a:t>
                      </a:r>
                      <a:endParaRPr lang="fr-FR" sz="1800" dirty="0"/>
                    </a:p>
                  </a:txBody>
                  <a:tcPr marL="68580" marR="68580" marT="34290" marB="34290"/>
                </a:tc>
                <a:tc>
                  <a:txBody>
                    <a:bodyPr/>
                    <a:lstStyle/>
                    <a:p>
                      <a:pPr algn="ctr"/>
                      <a:r>
                        <a:rPr lang="fr-FR" sz="1800" dirty="0" smtClean="0"/>
                        <a:t>-13%</a:t>
                      </a:r>
                      <a:endParaRPr lang="fr-FR" sz="1800" dirty="0"/>
                    </a:p>
                  </a:txBody>
                  <a:tcPr marL="68580" marR="68580" marT="34290" marB="34290"/>
                </a:tc>
              </a:tr>
              <a:tr h="623455">
                <a:tc>
                  <a:txBody>
                    <a:bodyPr/>
                    <a:lstStyle/>
                    <a:p>
                      <a:r>
                        <a:rPr lang="fr-FR" sz="1800" dirty="0" smtClean="0"/>
                        <a:t>urologie</a:t>
                      </a:r>
                      <a:endParaRPr lang="fr-FR" sz="1800" dirty="0"/>
                    </a:p>
                  </a:txBody>
                  <a:tcPr marL="68580" marR="68580" marT="34290" marB="34290"/>
                </a:tc>
                <a:tc>
                  <a:txBody>
                    <a:bodyPr/>
                    <a:lstStyle/>
                    <a:p>
                      <a:pPr algn="ctr"/>
                      <a:r>
                        <a:rPr lang="fr-FR" sz="1800" dirty="0" smtClean="0"/>
                        <a:t>70</a:t>
                      </a:r>
                      <a:endParaRPr lang="fr-FR" sz="1800" dirty="0"/>
                    </a:p>
                  </a:txBody>
                  <a:tcPr marL="68580" marR="68580" marT="34290" marB="34290"/>
                </a:tc>
                <a:tc>
                  <a:txBody>
                    <a:bodyPr/>
                    <a:lstStyle/>
                    <a:p>
                      <a:pPr algn="ctr"/>
                      <a:r>
                        <a:rPr lang="fr-FR" sz="1800" dirty="0" smtClean="0"/>
                        <a:t>62</a:t>
                      </a:r>
                      <a:endParaRPr lang="fr-FR" sz="1800" dirty="0"/>
                    </a:p>
                  </a:txBody>
                  <a:tcPr marL="68580" marR="68580" marT="34290" marB="34290"/>
                </a:tc>
                <a:tc>
                  <a:txBody>
                    <a:bodyPr/>
                    <a:lstStyle/>
                    <a:p>
                      <a:pPr algn="ctr"/>
                      <a:r>
                        <a:rPr lang="fr-FR" sz="1800" dirty="0" smtClean="0"/>
                        <a:t>-11%</a:t>
                      </a:r>
                      <a:endParaRPr lang="fr-FR" sz="1800" dirty="0"/>
                    </a:p>
                  </a:txBody>
                  <a:tcPr marL="68580" marR="68580" marT="34290" marB="34290"/>
                </a:tc>
              </a:tr>
              <a:tr h="623455">
                <a:tc>
                  <a:txBody>
                    <a:bodyPr/>
                    <a:lstStyle/>
                    <a:p>
                      <a:pPr algn="l"/>
                      <a:r>
                        <a:rPr lang="fr-FR" sz="1800" dirty="0" smtClean="0"/>
                        <a:t>Chirurgie pédiatrique</a:t>
                      </a:r>
                      <a:endParaRPr lang="fr-FR" sz="1800" dirty="0"/>
                    </a:p>
                  </a:txBody>
                  <a:tcPr marL="68580" marR="68580" marT="34290" marB="34290"/>
                </a:tc>
                <a:tc>
                  <a:txBody>
                    <a:bodyPr/>
                    <a:lstStyle/>
                    <a:p>
                      <a:pPr algn="ctr"/>
                      <a:r>
                        <a:rPr lang="fr-FR" sz="1800" dirty="0" smtClean="0"/>
                        <a:t>25</a:t>
                      </a:r>
                      <a:endParaRPr lang="fr-FR" sz="1800" dirty="0"/>
                    </a:p>
                  </a:txBody>
                  <a:tcPr marL="68580" marR="68580" marT="34290" marB="34290"/>
                </a:tc>
                <a:tc>
                  <a:txBody>
                    <a:bodyPr/>
                    <a:lstStyle/>
                    <a:p>
                      <a:pPr algn="ctr"/>
                      <a:r>
                        <a:rPr lang="fr-FR" sz="1800" dirty="0" smtClean="0"/>
                        <a:t>24</a:t>
                      </a:r>
                      <a:endParaRPr lang="fr-FR" sz="1800" dirty="0"/>
                    </a:p>
                  </a:txBody>
                  <a:tcPr marL="68580" marR="68580" marT="34290" marB="34290"/>
                </a:tc>
                <a:tc>
                  <a:txBody>
                    <a:bodyPr/>
                    <a:lstStyle/>
                    <a:p>
                      <a:pPr algn="ctr"/>
                      <a:r>
                        <a:rPr lang="fr-FR" sz="1800" dirty="0" smtClean="0"/>
                        <a:t>-4%</a:t>
                      </a:r>
                      <a:endParaRPr lang="fr-FR" sz="1800" dirty="0"/>
                    </a:p>
                  </a:txBody>
                  <a:tcPr marL="68580" marR="68580" marT="34290" marB="34290"/>
                </a:tc>
              </a:tr>
              <a:tr h="623455">
                <a:tc>
                  <a:txBody>
                    <a:bodyPr/>
                    <a:lstStyle/>
                    <a:p>
                      <a:pPr algn="l"/>
                      <a:r>
                        <a:rPr lang="fr-FR" sz="1800" dirty="0" smtClean="0"/>
                        <a:t>Chirurgie plastique</a:t>
                      </a:r>
                      <a:endParaRPr lang="fr-FR" sz="1800" dirty="0"/>
                    </a:p>
                  </a:txBody>
                  <a:tcPr marL="68580" marR="68580" marT="34290" marB="34290"/>
                </a:tc>
                <a:tc>
                  <a:txBody>
                    <a:bodyPr/>
                    <a:lstStyle/>
                    <a:p>
                      <a:pPr algn="ctr"/>
                      <a:r>
                        <a:rPr lang="fr-FR" sz="1800" dirty="0" smtClean="0"/>
                        <a:t>29</a:t>
                      </a:r>
                      <a:endParaRPr lang="fr-FR" sz="1800" dirty="0"/>
                    </a:p>
                  </a:txBody>
                  <a:tcPr marL="68580" marR="68580" marT="34290" marB="34290"/>
                </a:tc>
                <a:tc>
                  <a:txBody>
                    <a:bodyPr/>
                    <a:lstStyle/>
                    <a:p>
                      <a:pPr algn="ctr"/>
                      <a:r>
                        <a:rPr lang="fr-FR" sz="1800" dirty="0" smtClean="0"/>
                        <a:t>27</a:t>
                      </a:r>
                      <a:endParaRPr lang="fr-FR" sz="18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dirty="0" smtClean="0"/>
                        <a:t>-9%</a:t>
                      </a:r>
                    </a:p>
                  </a:txBody>
                  <a:tcPr marL="68580" marR="68580" marT="34290" marB="34290"/>
                </a:tc>
              </a:tr>
            </a:tbl>
          </a:graphicData>
        </a:graphic>
      </p:graphicFrame>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70" y="1844824"/>
            <a:ext cx="2219897" cy="1091707"/>
          </a:xfrm>
          <a:prstGeom prst="rect">
            <a:avLst/>
          </a:prstGeom>
        </p:spPr>
      </p:pic>
      <p:sp>
        <p:nvSpPr>
          <p:cNvPr id="4" name="ZoneTexte 3"/>
          <p:cNvSpPr txBox="1"/>
          <p:nvPr/>
        </p:nvSpPr>
        <p:spPr>
          <a:xfrm>
            <a:off x="488099" y="3712479"/>
            <a:ext cx="2316377" cy="369332"/>
          </a:xfrm>
          <a:prstGeom prst="rect">
            <a:avLst/>
          </a:prstGeom>
          <a:noFill/>
        </p:spPr>
        <p:txBody>
          <a:bodyPr wrap="square" rtlCol="0">
            <a:spAutoFit/>
          </a:bodyPr>
          <a:lstStyle/>
          <a:p>
            <a:r>
              <a:rPr lang="fr-FR" dirty="0"/>
              <a:t>Arrêté 8 Juillet 2017</a:t>
            </a:r>
          </a:p>
        </p:txBody>
      </p:sp>
      <p:sp>
        <p:nvSpPr>
          <p:cNvPr id="5" name="Flèche vers le bas 4"/>
          <p:cNvSpPr/>
          <p:nvPr/>
        </p:nvSpPr>
        <p:spPr>
          <a:xfrm>
            <a:off x="944679" y="2936530"/>
            <a:ext cx="1115878" cy="44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6" name="Rectangle à coins arrondis 5"/>
          <p:cNvSpPr/>
          <p:nvPr/>
        </p:nvSpPr>
        <p:spPr>
          <a:xfrm>
            <a:off x="3010546" y="3140968"/>
            <a:ext cx="6138619" cy="571511"/>
          </a:xfrm>
          <a:prstGeom prst="roundRect">
            <a:avLst/>
          </a:prstGeom>
          <a:noFill/>
          <a:ln w="38100">
            <a:solidFill>
              <a:srgbClr val="F7396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sp>
        <p:nvSpPr>
          <p:cNvPr id="7" name="ZoneTexte 6"/>
          <p:cNvSpPr txBox="1"/>
          <p:nvPr/>
        </p:nvSpPr>
        <p:spPr>
          <a:xfrm>
            <a:off x="125324" y="206931"/>
            <a:ext cx="2679153" cy="1061829"/>
          </a:xfrm>
          <a:prstGeom prst="rect">
            <a:avLst/>
          </a:prstGeom>
          <a:solidFill>
            <a:schemeClr val="tx2">
              <a:lumMod val="20000"/>
              <a:lumOff val="80000"/>
            </a:schemeClr>
          </a:solidFill>
        </p:spPr>
        <p:txBody>
          <a:bodyPr wrap="square" rtlCol="0">
            <a:spAutoFit/>
          </a:bodyPr>
          <a:lstStyle/>
          <a:p>
            <a:pPr algn="ctr"/>
            <a:r>
              <a:rPr lang="fr-FR" sz="2100" b="1" dirty="0">
                <a:solidFill>
                  <a:schemeClr val="accent1">
                    <a:lumMod val="50000"/>
                  </a:schemeClr>
                </a:solidFill>
              </a:rPr>
              <a:t>Nombre d’internes à former par an</a:t>
            </a:r>
          </a:p>
          <a:p>
            <a:pPr algn="ctr"/>
            <a:r>
              <a:rPr lang="fr-FR" sz="2100" b="1" dirty="0">
                <a:solidFill>
                  <a:schemeClr val="accent1">
                    <a:lumMod val="50000"/>
                  </a:schemeClr>
                </a:solidFill>
              </a:rPr>
              <a:t>en France</a:t>
            </a:r>
          </a:p>
        </p:txBody>
      </p:sp>
      <p:sp>
        <p:nvSpPr>
          <p:cNvPr id="9" name="ZoneTexte 8"/>
          <p:cNvSpPr txBox="1"/>
          <p:nvPr/>
        </p:nvSpPr>
        <p:spPr>
          <a:xfrm>
            <a:off x="1782305" y="5982346"/>
            <a:ext cx="184731" cy="369332"/>
          </a:xfrm>
          <a:prstGeom prst="rect">
            <a:avLst/>
          </a:prstGeom>
          <a:noFill/>
        </p:spPr>
        <p:txBody>
          <a:bodyPr wrap="none" rtlCol="0">
            <a:spAutoFit/>
          </a:bodyPr>
          <a:lstStyle/>
          <a:p>
            <a:endParaRPr lang="fr-FR" dirty="0"/>
          </a:p>
        </p:txBody>
      </p:sp>
      <p:sp>
        <p:nvSpPr>
          <p:cNvPr id="10" name="Rectangle à coins arrondis 9"/>
          <p:cNvSpPr/>
          <p:nvPr/>
        </p:nvSpPr>
        <p:spPr>
          <a:xfrm>
            <a:off x="6948264" y="3140968"/>
            <a:ext cx="1080120" cy="57151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1033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8640"/>
            <a:ext cx="5973607" cy="432738"/>
          </a:xfrm>
        </p:spPr>
        <p:txBody>
          <a:bodyPr>
            <a:normAutofit fontScale="90000"/>
          </a:bodyPr>
          <a:lstStyle/>
          <a:p>
            <a:pPr algn="l"/>
            <a:r>
              <a:rPr lang="fr-FR" dirty="0" smtClean="0"/>
              <a:t>Arrêté du 21 avril 2017</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68" y="1397578"/>
            <a:ext cx="9175941" cy="4551702"/>
          </a:xfrm>
        </p:spPr>
      </p:pic>
      <p:cxnSp>
        <p:nvCxnSpPr>
          <p:cNvPr id="6" name="Connecteur droit 5"/>
          <p:cNvCxnSpPr/>
          <p:nvPr/>
        </p:nvCxnSpPr>
        <p:spPr>
          <a:xfrm>
            <a:off x="251520" y="3573016"/>
            <a:ext cx="3960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12852920" y="2564904"/>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0" y="4941168"/>
            <a:ext cx="4499992" cy="12961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p:cNvCxnSpPr/>
          <p:nvPr/>
        </p:nvCxnSpPr>
        <p:spPr>
          <a:xfrm>
            <a:off x="1475656" y="4725144"/>
            <a:ext cx="432048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41091"/>
            <a:ext cx="2918873" cy="1400675"/>
          </a:xfrm>
          <a:prstGeom prst="rect">
            <a:avLst/>
          </a:prstGeom>
        </p:spPr>
      </p:pic>
    </p:spTree>
    <p:extLst>
      <p:ext uri="{BB962C8B-B14F-4D97-AF65-F5344CB8AC3E}">
        <p14:creationId xmlns:p14="http://schemas.microsoft.com/office/powerpoint/2010/main" val="1552260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Elections du nouveau bureau</a:t>
            </a:r>
            <a:endParaRPr lang="fr-FR" dirty="0"/>
          </a:p>
        </p:txBody>
      </p:sp>
      <p:sp>
        <p:nvSpPr>
          <p:cNvPr id="3" name="Espace réservé du contenu 2"/>
          <p:cNvSpPr>
            <a:spLocks noGrp="1"/>
          </p:cNvSpPr>
          <p:nvPr>
            <p:ph idx="1"/>
          </p:nvPr>
        </p:nvSpPr>
        <p:spPr>
          <a:xfrm>
            <a:off x="971600" y="2348880"/>
            <a:ext cx="7848872" cy="2620887"/>
          </a:xfrm>
        </p:spPr>
        <p:txBody>
          <a:bodyPr>
            <a:normAutofit lnSpcReduction="10000"/>
          </a:bodyPr>
          <a:lstStyle/>
          <a:p>
            <a:pPr lvl="1">
              <a:buFont typeface="Arial"/>
              <a:buChar char="•"/>
            </a:pPr>
            <a:r>
              <a:rPr lang="fr-FR" sz="3200" dirty="0" smtClean="0"/>
              <a:t>Modalités de vote</a:t>
            </a:r>
          </a:p>
          <a:p>
            <a:pPr lvl="2">
              <a:buFont typeface="Arial"/>
              <a:buChar char="•"/>
            </a:pPr>
            <a:r>
              <a:rPr lang="fr-FR" sz="2800" dirty="0" smtClean="0"/>
              <a:t>Appel à candidature</a:t>
            </a:r>
          </a:p>
          <a:p>
            <a:pPr lvl="2">
              <a:buFont typeface="Arial"/>
              <a:buChar char="•"/>
            </a:pPr>
            <a:r>
              <a:rPr lang="fr-FR" sz="2800" dirty="0" smtClean="0"/>
              <a:t>Dépôt de lettres d’intention </a:t>
            </a:r>
          </a:p>
          <a:p>
            <a:pPr lvl="2">
              <a:buFont typeface="Arial"/>
              <a:buChar char="•"/>
            </a:pPr>
            <a:r>
              <a:rPr lang="fr-FR" sz="2800" dirty="0" smtClean="0"/>
              <a:t>Vote en ligne du 24/10/2017 au 31/10/2017</a:t>
            </a:r>
          </a:p>
          <a:p>
            <a:pPr lvl="2">
              <a:buFont typeface="Arial"/>
              <a:buChar char="•"/>
            </a:pPr>
            <a:r>
              <a:rPr lang="fr-FR" sz="2800" dirty="0" smtClean="0"/>
              <a:t>Résultats annoncés lors de l’AG</a:t>
            </a:r>
          </a:p>
          <a:p>
            <a:pPr lvl="2">
              <a:buFont typeface="Arial"/>
              <a:buChar char="•"/>
            </a:pPr>
            <a:endParaRPr lang="fr-FR" dirty="0"/>
          </a:p>
          <a:p>
            <a:pPr lvl="1">
              <a:buFont typeface="Arial"/>
              <a:buChar char="•"/>
            </a:pPr>
            <a:endParaRPr lang="fr-FR" dirty="0" smtClean="0"/>
          </a:p>
          <a:p>
            <a:pPr lvl="2">
              <a:buFont typeface="Arial"/>
              <a:buChar char="•"/>
            </a:pPr>
            <a:endParaRPr lang="fr-FR" dirty="0" smtClean="0"/>
          </a:p>
        </p:txBody>
      </p:sp>
      <p:sp>
        <p:nvSpPr>
          <p:cNvPr id="4" name="ZoneTexte 3"/>
          <p:cNvSpPr txBox="1"/>
          <p:nvPr/>
        </p:nvSpPr>
        <p:spPr>
          <a:xfrm>
            <a:off x="6228184" y="6389389"/>
            <a:ext cx="2158163"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Pierre Journeau</a:t>
            </a:r>
            <a:endParaRPr lang="fr-FR" sz="2400" dirty="0">
              <a:solidFill>
                <a:srgbClr val="44546A"/>
              </a:solidFill>
            </a:endParaRPr>
          </a:p>
        </p:txBody>
      </p:sp>
    </p:spTree>
    <p:extLst>
      <p:ext uri="{BB962C8B-B14F-4D97-AF65-F5344CB8AC3E}">
        <p14:creationId xmlns:p14="http://schemas.microsoft.com/office/powerpoint/2010/main" val="33862442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 y="539644"/>
            <a:ext cx="9147443" cy="5769676"/>
          </a:xfrm>
          <a:prstGeom prst="rect">
            <a:avLst/>
          </a:prstGeom>
        </p:spPr>
      </p:pic>
      <p:pic>
        <p:nvPicPr>
          <p:cNvPr id="3" name="Image 2" descr="08010113-Schlemmer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575042" cy="849591"/>
          </a:xfrm>
          <a:prstGeom prst="rect">
            <a:avLst/>
          </a:prstGeom>
        </p:spPr>
      </p:pic>
    </p:spTree>
    <p:extLst>
      <p:ext uri="{BB962C8B-B14F-4D97-AF65-F5344CB8AC3E}">
        <p14:creationId xmlns:p14="http://schemas.microsoft.com/office/powerpoint/2010/main" val="18392288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 y="539644"/>
            <a:ext cx="9147443" cy="5769676"/>
          </a:xfrm>
          <a:prstGeom prst="rect">
            <a:avLst/>
          </a:prstGeom>
        </p:spPr>
      </p:pic>
      <p:sp>
        <p:nvSpPr>
          <p:cNvPr id="4" name="Rectangle à coins arrondis 3"/>
          <p:cNvSpPr/>
          <p:nvPr/>
        </p:nvSpPr>
        <p:spPr>
          <a:xfrm>
            <a:off x="1259632" y="3068960"/>
            <a:ext cx="1512168" cy="209586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p:cNvSpPr txBox="1"/>
          <p:nvPr/>
        </p:nvSpPr>
        <p:spPr>
          <a:xfrm>
            <a:off x="1547664" y="2492896"/>
            <a:ext cx="806631" cy="461665"/>
          </a:xfrm>
          <a:prstGeom prst="rect">
            <a:avLst/>
          </a:prstGeom>
          <a:noFill/>
        </p:spPr>
        <p:txBody>
          <a:bodyPr wrap="none" rtlCol="0">
            <a:spAutoFit/>
          </a:bodyPr>
          <a:lstStyle/>
          <a:p>
            <a:r>
              <a:rPr lang="fr-FR" sz="2400" b="1" smtClean="0">
                <a:solidFill>
                  <a:schemeClr val="accent6">
                    <a:lumMod val="75000"/>
                  </a:schemeClr>
                </a:solidFill>
              </a:rPr>
              <a:t>2017</a:t>
            </a:r>
            <a:endParaRPr lang="fr-FR" sz="2400" b="1">
              <a:solidFill>
                <a:schemeClr val="accent6">
                  <a:lumMod val="75000"/>
                </a:schemeClr>
              </a:solidFill>
            </a:endParaRPr>
          </a:p>
        </p:txBody>
      </p:sp>
      <p:sp>
        <p:nvSpPr>
          <p:cNvPr id="5" name="ZoneTexte 4"/>
          <p:cNvSpPr txBox="1"/>
          <p:nvPr/>
        </p:nvSpPr>
        <p:spPr>
          <a:xfrm>
            <a:off x="5364088" y="1484784"/>
            <a:ext cx="806631" cy="461665"/>
          </a:xfrm>
          <a:prstGeom prst="rect">
            <a:avLst/>
          </a:prstGeom>
          <a:noFill/>
        </p:spPr>
        <p:txBody>
          <a:bodyPr wrap="none" rtlCol="0">
            <a:spAutoFit/>
          </a:bodyPr>
          <a:lstStyle/>
          <a:p>
            <a:r>
              <a:rPr lang="fr-FR" sz="2400" b="1" dirty="0" smtClean="0">
                <a:solidFill>
                  <a:schemeClr val="accent6">
                    <a:lumMod val="75000"/>
                  </a:schemeClr>
                </a:solidFill>
              </a:rPr>
              <a:t>2021</a:t>
            </a:r>
            <a:endParaRPr lang="fr-FR" sz="2400" b="1" dirty="0">
              <a:solidFill>
                <a:schemeClr val="accent6">
                  <a:lumMod val="75000"/>
                </a:schemeClr>
              </a:solidFill>
            </a:endParaRPr>
          </a:p>
        </p:txBody>
      </p:sp>
      <p:sp>
        <p:nvSpPr>
          <p:cNvPr id="6" name="ZoneTexte 5"/>
          <p:cNvSpPr txBox="1"/>
          <p:nvPr/>
        </p:nvSpPr>
        <p:spPr>
          <a:xfrm>
            <a:off x="7740352" y="141531"/>
            <a:ext cx="806631" cy="461665"/>
          </a:xfrm>
          <a:prstGeom prst="rect">
            <a:avLst/>
          </a:prstGeom>
          <a:noFill/>
        </p:spPr>
        <p:txBody>
          <a:bodyPr wrap="none" rtlCol="0">
            <a:spAutoFit/>
          </a:bodyPr>
          <a:lstStyle/>
          <a:p>
            <a:r>
              <a:rPr lang="fr-FR" sz="2400" b="1" dirty="0" smtClean="0">
                <a:solidFill>
                  <a:schemeClr val="accent6">
                    <a:lumMod val="75000"/>
                  </a:schemeClr>
                </a:solidFill>
              </a:rPr>
              <a:t>2023</a:t>
            </a:r>
            <a:endParaRPr lang="fr-FR" sz="2400" b="1" dirty="0">
              <a:solidFill>
                <a:schemeClr val="accent6">
                  <a:lumMod val="75000"/>
                </a:schemeClr>
              </a:solidFill>
            </a:endParaRPr>
          </a:p>
        </p:txBody>
      </p:sp>
    </p:spTree>
    <p:extLst>
      <p:ext uri="{BB962C8B-B14F-4D97-AF65-F5344CB8AC3E}">
        <p14:creationId xmlns:p14="http://schemas.microsoft.com/office/powerpoint/2010/main" val="135220113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04664"/>
            <a:ext cx="8229600" cy="576064"/>
          </a:xfrm>
        </p:spPr>
        <p:txBody>
          <a:bodyPr>
            <a:normAutofit fontScale="90000"/>
          </a:bodyPr>
          <a:lstStyle/>
          <a:p>
            <a:pPr algn="l"/>
            <a:r>
              <a:rPr lang="fr-FR" sz="2700" b="1" dirty="0" smtClean="0"/>
              <a:t>1</a:t>
            </a:r>
            <a:r>
              <a:rPr lang="fr-FR" sz="2700" b="1" baseline="30000" dirty="0" smtClean="0"/>
              <a:t>er</a:t>
            </a:r>
            <a:r>
              <a:rPr lang="fr-FR" sz="2700" b="1" dirty="0" smtClean="0"/>
              <a:t> Novembre 2017: 1</a:t>
            </a:r>
            <a:r>
              <a:rPr lang="fr-FR" sz="2700" b="1" baseline="30000" dirty="0" smtClean="0"/>
              <a:t>ère</a:t>
            </a:r>
            <a:r>
              <a:rPr lang="fr-FR" sz="2700" b="1" dirty="0" smtClean="0"/>
              <a:t> promo</a:t>
            </a:r>
            <a:r>
              <a:rPr lang="fr-FR" b="1" dirty="0" smtClean="0"/>
              <a:t/>
            </a:r>
            <a:br>
              <a:rPr lang="fr-FR" b="1" dirty="0" smtClean="0"/>
            </a:br>
            <a:r>
              <a:rPr lang="fr-FR" i="1" dirty="0" smtClean="0"/>
              <a:t>Feuille de route</a:t>
            </a:r>
            <a:endParaRPr lang="fr-FR" dirty="0"/>
          </a:p>
        </p:txBody>
      </p:sp>
      <p:sp>
        <p:nvSpPr>
          <p:cNvPr id="3" name="Espace réservé du contenu 2"/>
          <p:cNvSpPr>
            <a:spLocks noGrp="1"/>
          </p:cNvSpPr>
          <p:nvPr>
            <p:ph idx="1"/>
          </p:nvPr>
        </p:nvSpPr>
        <p:spPr>
          <a:xfrm>
            <a:off x="827584" y="1340768"/>
            <a:ext cx="8229600" cy="4569371"/>
          </a:xfrm>
        </p:spPr>
        <p:txBody>
          <a:bodyPr>
            <a:normAutofit fontScale="85000" lnSpcReduction="20000"/>
          </a:bodyPr>
          <a:lstStyle/>
          <a:p>
            <a:pPr marL="514350" indent="-514350">
              <a:buFont typeface="+mj-lt"/>
              <a:buAutoNum type="arabicPeriod"/>
            </a:pPr>
            <a:endParaRPr lang="fr-FR" b="1" dirty="0" smtClean="0"/>
          </a:p>
          <a:p>
            <a:pPr marL="514350" indent="-514350">
              <a:buFont typeface="+mj-lt"/>
              <a:buAutoNum type="arabicPeriod"/>
            </a:pPr>
            <a:r>
              <a:rPr lang="fr-FR" dirty="0" smtClean="0"/>
              <a:t>La simulation</a:t>
            </a:r>
          </a:p>
          <a:p>
            <a:pPr marL="514350" indent="-514350">
              <a:buFont typeface="+mj-lt"/>
              <a:buAutoNum type="arabicPeriod"/>
            </a:pPr>
            <a:endParaRPr lang="fr-FR" dirty="0"/>
          </a:p>
          <a:p>
            <a:pPr marL="514350" indent="-514350">
              <a:buFont typeface="+mj-lt"/>
              <a:buAutoNum type="arabicPeriod"/>
            </a:pPr>
            <a:r>
              <a:rPr lang="fr-FR" dirty="0"/>
              <a:t>Livret numérique de l’interne</a:t>
            </a:r>
          </a:p>
          <a:p>
            <a:pPr marL="514350" indent="-514350">
              <a:buFont typeface="+mj-lt"/>
              <a:buAutoNum type="arabicPeriod"/>
            </a:pPr>
            <a:endParaRPr lang="fr-FR" dirty="0"/>
          </a:p>
          <a:p>
            <a:pPr marL="514350" indent="-514350">
              <a:buFont typeface="+mj-lt"/>
              <a:buAutoNum type="arabicPeriod"/>
            </a:pPr>
            <a:r>
              <a:rPr lang="fr-FR" dirty="0" smtClean="0"/>
              <a:t>Plateforme Nationale des Disciplines:  « phase socle »</a:t>
            </a:r>
          </a:p>
          <a:p>
            <a:pPr marL="514350" indent="-514350">
              <a:buFont typeface="+mj-lt"/>
              <a:buAutoNum type="arabicPeriod"/>
            </a:pPr>
            <a:endParaRPr lang="fr-FR" dirty="0"/>
          </a:p>
          <a:p>
            <a:pPr marL="514350" indent="-514350">
              <a:buFont typeface="+mj-lt"/>
              <a:buAutoNum type="arabicPeriod"/>
            </a:pPr>
            <a:r>
              <a:rPr lang="fr-FR" dirty="0" smtClean="0"/>
              <a:t>Agrément des terrains de stages</a:t>
            </a:r>
          </a:p>
          <a:p>
            <a:pPr marL="514350" indent="-514350">
              <a:buFont typeface="+mj-lt"/>
              <a:buAutoNum type="arabicPeriod"/>
            </a:pPr>
            <a:endParaRPr lang="fr-FR" dirty="0"/>
          </a:p>
          <a:p>
            <a:pPr marL="514350" indent="-514350">
              <a:buFont typeface="+mj-lt"/>
              <a:buAutoNum type="arabicPeriod"/>
            </a:pPr>
            <a:r>
              <a:rPr lang="fr-FR" dirty="0" smtClean="0"/>
              <a:t>Evaluation (s): QCM…et alignement sur la docimologie Européenne (UEMS, EBOT)</a:t>
            </a:r>
          </a:p>
        </p:txBody>
      </p:sp>
      <p:sp>
        <p:nvSpPr>
          <p:cNvPr id="4" name="Soleil 3"/>
          <p:cNvSpPr/>
          <p:nvPr/>
        </p:nvSpPr>
        <p:spPr>
          <a:xfrm>
            <a:off x="6160976" y="1352803"/>
            <a:ext cx="2952328" cy="187220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5 chantiers</a:t>
            </a:r>
            <a:endParaRPr lang="fr-FR"/>
          </a:p>
        </p:txBody>
      </p:sp>
      <p:pic>
        <p:nvPicPr>
          <p:cNvPr id="5" name="Image 4" descr="Capture d’écran 2016-04-16 à 07.40.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043" y="0"/>
            <a:ext cx="1519996" cy="1499316"/>
          </a:xfrm>
          <a:prstGeom prst="rect">
            <a:avLst/>
          </a:prstGeom>
        </p:spPr>
      </p:pic>
    </p:spTree>
    <p:extLst>
      <p:ext uri="{BB962C8B-B14F-4D97-AF65-F5344CB8AC3E}">
        <p14:creationId xmlns:p14="http://schemas.microsoft.com/office/powerpoint/2010/main" val="36616378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50" y="1377951"/>
            <a:ext cx="8550693" cy="4483100"/>
          </a:xfrm>
          <a:prstGeom prst="rect">
            <a:avLst/>
          </a:prstGeom>
        </p:spPr>
      </p:pic>
      <p:pic>
        <p:nvPicPr>
          <p:cNvPr id="3" name="Image 2" descr="Capture d’écran 2016-11-07 à 15.29.59.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14824" y="920749"/>
            <a:ext cx="2371945" cy="486054"/>
          </a:xfrm>
          <a:prstGeom prst="rect">
            <a:avLst/>
          </a:prstGeom>
        </p:spPr>
      </p:pic>
      <p:sp>
        <p:nvSpPr>
          <p:cNvPr id="4" name="Ellipse 3"/>
          <p:cNvSpPr/>
          <p:nvPr/>
        </p:nvSpPr>
        <p:spPr>
          <a:xfrm>
            <a:off x="241300" y="3676650"/>
            <a:ext cx="6985001" cy="4953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 name="Rectangle à coins arrondis 4"/>
          <p:cNvSpPr/>
          <p:nvPr/>
        </p:nvSpPr>
        <p:spPr>
          <a:xfrm>
            <a:off x="311150" y="234950"/>
            <a:ext cx="3036714"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chemeClr val="accent1">
                    <a:lumMod val="50000"/>
                  </a:schemeClr>
                </a:solidFill>
              </a:rPr>
              <a:t>1. La Simulation</a:t>
            </a:r>
            <a:endParaRPr lang="fr-FR" sz="3200" dirty="0">
              <a:solidFill>
                <a:schemeClr val="accent1">
                  <a:lumMod val="50000"/>
                </a:schemeClr>
              </a:solidFill>
            </a:endParaRPr>
          </a:p>
        </p:txBody>
      </p:sp>
    </p:spTree>
    <p:extLst>
      <p:ext uri="{BB962C8B-B14F-4D97-AF65-F5344CB8AC3E}">
        <p14:creationId xmlns:p14="http://schemas.microsoft.com/office/powerpoint/2010/main" val="2553484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rotWithShape="1">
          <a:blip r:embed="rId2">
            <a:extLst>
              <a:ext uri="{28A0092B-C50C-407E-A947-70E740481C1C}">
                <a14:useLocalDpi xmlns:a14="http://schemas.microsoft.com/office/drawing/2010/main" val="0"/>
              </a:ext>
            </a:extLst>
          </a:blip>
          <a:srcRect l="3456" t="1418" r="2567" b="798"/>
          <a:stretch/>
        </p:blipFill>
        <p:spPr>
          <a:xfrm>
            <a:off x="1115616" y="188640"/>
            <a:ext cx="4382626" cy="61526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748" y="0"/>
            <a:ext cx="1995252" cy="6658069"/>
          </a:xfrm>
          <a:prstGeom prst="rect">
            <a:avLst/>
          </a:prstGeom>
        </p:spPr>
      </p:pic>
      <p:sp>
        <p:nvSpPr>
          <p:cNvPr id="6" name="Flèche vers la droite 5"/>
          <p:cNvSpPr/>
          <p:nvPr/>
        </p:nvSpPr>
        <p:spPr>
          <a:xfrm>
            <a:off x="6228184" y="2060848"/>
            <a:ext cx="504056" cy="2304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47299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a:blip r:embed="rId2">
            <a:extLst>
              <a:ext uri="{28A0092B-C50C-407E-A947-70E740481C1C}">
                <a14:useLocalDpi xmlns:a14="http://schemas.microsoft.com/office/drawing/2010/main" val="0"/>
              </a:ext>
            </a:extLst>
          </a:blip>
          <a:stretch>
            <a:fillRect/>
          </a:stretch>
        </p:blipFill>
        <p:spPr>
          <a:xfrm>
            <a:off x="128314" y="2640160"/>
            <a:ext cx="3863141" cy="2885101"/>
          </a:xfrm>
          <a:prstGeom prst="rect">
            <a:avLst/>
          </a:prstGeom>
        </p:spPr>
      </p:pic>
      <p:pic>
        <p:nvPicPr>
          <p:cNvPr id="6" name="Image 5"/>
          <p:cNvPicPr/>
          <p:nvPr/>
        </p:nvPicPr>
        <p:blipFill>
          <a:blip r:embed="rId3">
            <a:extLst>
              <a:ext uri="{28A0092B-C50C-407E-A947-70E740481C1C}">
                <a14:useLocalDpi xmlns:a14="http://schemas.microsoft.com/office/drawing/2010/main" val="0"/>
              </a:ext>
            </a:extLst>
          </a:blip>
          <a:stretch>
            <a:fillRect/>
          </a:stretch>
        </p:blipFill>
        <p:spPr>
          <a:xfrm>
            <a:off x="4427984" y="2780928"/>
            <a:ext cx="4716016" cy="2480665"/>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l="30037" t="15573" r="24273" b="6561"/>
          <a:stretch/>
        </p:blipFill>
        <p:spPr>
          <a:xfrm>
            <a:off x="6903914" y="805980"/>
            <a:ext cx="2240086" cy="2281568"/>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402" y="85910"/>
            <a:ext cx="1407254" cy="1860854"/>
          </a:xfrm>
          <a:prstGeom prst="rect">
            <a:avLst/>
          </a:prstGeom>
        </p:spPr>
      </p:pic>
      <p:sp>
        <p:nvSpPr>
          <p:cNvPr id="7" name="Espace réservé du contenu 2"/>
          <p:cNvSpPr>
            <a:spLocks noGrp="1"/>
          </p:cNvSpPr>
          <p:nvPr>
            <p:ph idx="1"/>
          </p:nvPr>
        </p:nvSpPr>
        <p:spPr>
          <a:xfrm>
            <a:off x="26609" y="-56566"/>
            <a:ext cx="5328592" cy="2448272"/>
          </a:xfrm>
        </p:spPr>
        <p:txBody>
          <a:bodyPr>
            <a:normAutofit fontScale="70000" lnSpcReduction="20000"/>
          </a:bodyPr>
          <a:lstStyle/>
          <a:p>
            <a:endParaRPr lang="fr-FR" dirty="0"/>
          </a:p>
          <a:p>
            <a:r>
              <a:rPr lang="fr-FR" b="1" dirty="0" smtClean="0"/>
              <a:t>Laboratoire Minimum en Simulation</a:t>
            </a:r>
          </a:p>
          <a:p>
            <a:pPr lvl="1"/>
            <a:r>
              <a:rPr lang="fr-FR" dirty="0" smtClean="0"/>
              <a:t>Anatomie et voies d’abord</a:t>
            </a:r>
          </a:p>
          <a:p>
            <a:pPr lvl="1"/>
            <a:r>
              <a:rPr lang="fr-FR" dirty="0" smtClean="0"/>
              <a:t>Établi: vissage/forage</a:t>
            </a:r>
          </a:p>
          <a:p>
            <a:pPr lvl="1"/>
            <a:r>
              <a:rPr lang="fr-FR" dirty="0" smtClean="0"/>
              <a:t>Triangulation </a:t>
            </a:r>
            <a:r>
              <a:rPr lang="fr-FR" dirty="0" err="1" smtClean="0"/>
              <a:t>arthroscopique</a:t>
            </a:r>
            <a:endParaRPr lang="fr-FR" dirty="0" smtClean="0"/>
          </a:p>
          <a:p>
            <a:pPr lvl="1"/>
            <a:r>
              <a:rPr lang="fr-FR" dirty="0" smtClean="0"/>
              <a:t>Initiation à la chirurgie sous magnification</a:t>
            </a:r>
          </a:p>
          <a:p>
            <a:pPr lvl="1"/>
            <a:r>
              <a:rPr lang="fr-FR" dirty="0" smtClean="0"/>
              <a:t>Ateliers plâtres</a:t>
            </a:r>
          </a:p>
        </p:txBody>
      </p:sp>
      <p:sp>
        <p:nvSpPr>
          <p:cNvPr id="2" name="ZoneTexte 1"/>
          <p:cNvSpPr txBox="1"/>
          <p:nvPr/>
        </p:nvSpPr>
        <p:spPr>
          <a:xfrm>
            <a:off x="4566112" y="5665442"/>
            <a:ext cx="3466590" cy="369332"/>
          </a:xfrm>
          <a:prstGeom prst="rect">
            <a:avLst/>
          </a:prstGeom>
          <a:noFill/>
        </p:spPr>
        <p:txBody>
          <a:bodyPr wrap="none" rtlCol="0">
            <a:spAutoFit/>
          </a:bodyPr>
          <a:lstStyle/>
          <a:p>
            <a:r>
              <a:rPr lang="fr-FR" i="1" smtClean="0">
                <a:solidFill>
                  <a:schemeClr val="accent1">
                    <a:lumMod val="75000"/>
                  </a:schemeClr>
                </a:solidFill>
              </a:rPr>
              <a:t>Venez le tester au stand VIRTAMED</a:t>
            </a:r>
            <a:endParaRPr lang="fr-FR" i="1">
              <a:solidFill>
                <a:schemeClr val="accent1">
                  <a:lumMod val="75000"/>
                </a:schemeClr>
              </a:solidFill>
            </a:endParaRPr>
          </a:p>
        </p:txBody>
      </p:sp>
    </p:spTree>
    <p:extLst>
      <p:ext uri="{BB962C8B-B14F-4D97-AF65-F5344CB8AC3E}">
        <p14:creationId xmlns:p14="http://schemas.microsoft.com/office/powerpoint/2010/main" val="17826930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556797"/>
            <a:ext cx="8229600" cy="3960436"/>
          </a:xfrm>
        </p:spPr>
        <p:txBody>
          <a:bodyPr>
            <a:normAutofit fontScale="40000" lnSpcReduction="20000"/>
          </a:bodyPr>
          <a:lstStyle/>
          <a:p>
            <a:pPr marL="0" indent="0">
              <a:buNone/>
            </a:pPr>
            <a:r>
              <a:rPr lang="fr-FR" dirty="0"/>
              <a:t>JORF n°0089 du 14 avril </a:t>
            </a:r>
            <a:r>
              <a:rPr lang="fr-FR" dirty="0" smtClean="0"/>
              <a:t>2017, texte </a:t>
            </a:r>
            <a:r>
              <a:rPr lang="fr-FR" dirty="0"/>
              <a:t>n° 13 </a:t>
            </a:r>
            <a:br>
              <a:rPr lang="fr-FR" dirty="0"/>
            </a:br>
            <a:r>
              <a:rPr lang="fr-FR" b="1" dirty="0" smtClean="0"/>
              <a:t>Arrêté </a:t>
            </a:r>
            <a:r>
              <a:rPr lang="fr-FR" b="1" dirty="0"/>
              <a:t>du 12 avril 2017 portant organisation du troisième cycle des études de médecine</a:t>
            </a:r>
            <a:r>
              <a:rPr lang="fr-FR" dirty="0"/>
              <a:t> </a:t>
            </a:r>
          </a:p>
          <a:p>
            <a:pPr marL="0" lvl="0" indent="0">
              <a:buNone/>
            </a:pPr>
            <a:endParaRPr lang="fr-FR" b="1" dirty="0" smtClean="0"/>
          </a:p>
          <a:p>
            <a:pPr marL="0" lvl="0" indent="0">
              <a:buNone/>
            </a:pPr>
            <a:r>
              <a:rPr lang="fr-FR" b="1" dirty="0" smtClean="0"/>
              <a:t>Article 14 (Chapitre IV) :</a:t>
            </a:r>
          </a:p>
          <a:p>
            <a:pPr marL="0" lvl="0" indent="0">
              <a:buNone/>
            </a:pPr>
            <a:r>
              <a:rPr lang="fr-FR" dirty="0" smtClean="0"/>
              <a:t>1°/ </a:t>
            </a:r>
            <a:r>
              <a:rPr lang="fr-FR" dirty="0"/>
              <a:t>Un portfolio est annexé au contrat de formation. Rempli par l'étudiant, il permet le suivi de la construction des connaissances et des compétences en vue de la validation de la formation de l'étudiant. Il comporte les </a:t>
            </a:r>
            <a:r>
              <a:rPr lang="fr-FR" b="1" dirty="0"/>
              <a:t>travaux significatifs</a:t>
            </a:r>
            <a:r>
              <a:rPr lang="fr-FR" dirty="0"/>
              <a:t> et les </a:t>
            </a:r>
            <a:r>
              <a:rPr lang="fr-FR" b="1" dirty="0"/>
              <a:t>pièces justifiant du parcours de formation</a:t>
            </a:r>
            <a:r>
              <a:rPr lang="fr-FR" dirty="0"/>
              <a:t> de l'étudiant. Il constitue un outil permettant de déterminer si l'étudiant </a:t>
            </a:r>
            <a:r>
              <a:rPr lang="fr-FR" b="1" dirty="0"/>
              <a:t>répond aux exigences pédagogiques de chacune des phases</a:t>
            </a:r>
            <a:r>
              <a:rPr lang="fr-FR" dirty="0"/>
              <a:t> définies dans la maquette de formation de la spécialité suivie.</a:t>
            </a:r>
            <a:br>
              <a:rPr lang="fr-FR" dirty="0"/>
            </a:br>
            <a:endParaRPr lang="fr-FR" dirty="0"/>
          </a:p>
          <a:p>
            <a:pPr marL="0" lvl="0" indent="0">
              <a:buNone/>
            </a:pPr>
            <a:r>
              <a:rPr lang="fr-FR" dirty="0" smtClean="0"/>
              <a:t>2°/ </a:t>
            </a:r>
            <a:r>
              <a:rPr lang="fr-FR" dirty="0"/>
              <a:t>Le portfolio comprend un </a:t>
            </a:r>
            <a:r>
              <a:rPr lang="fr-FR" b="1" dirty="0"/>
              <a:t>carnet de stage</a:t>
            </a:r>
            <a:r>
              <a:rPr lang="fr-FR" dirty="0"/>
              <a:t> dans lequel figurent l'ensemble des éléments qui permettent de justifier de l'acquisition des connaissances et compétences professionnelles au cours du stage.</a:t>
            </a:r>
            <a:br>
              <a:rPr lang="fr-FR" dirty="0"/>
            </a:br>
            <a:endParaRPr lang="fr-FR" dirty="0" smtClean="0"/>
          </a:p>
          <a:p>
            <a:pPr marL="0" lvl="0" indent="0">
              <a:buNone/>
            </a:pPr>
            <a:r>
              <a:rPr lang="fr-FR" dirty="0" smtClean="0"/>
              <a:t>3°/ </a:t>
            </a:r>
            <a:r>
              <a:rPr lang="fr-FR" dirty="0"/>
              <a:t>Le carnet de stage comprend notamment les </a:t>
            </a:r>
            <a:r>
              <a:rPr lang="fr-FR" b="1" dirty="0"/>
              <a:t>fiches d'évaluations </a:t>
            </a:r>
            <a:r>
              <a:rPr lang="fr-FR" dirty="0"/>
              <a:t>de stage.</a:t>
            </a:r>
            <a:br>
              <a:rPr lang="fr-FR" dirty="0"/>
            </a:br>
            <a:endParaRPr lang="fr-FR" dirty="0" smtClean="0"/>
          </a:p>
          <a:p>
            <a:pPr marL="0" lvl="0" indent="0">
              <a:buNone/>
            </a:pPr>
            <a:r>
              <a:rPr lang="fr-FR" dirty="0" smtClean="0"/>
              <a:t>Le </a:t>
            </a:r>
            <a:r>
              <a:rPr lang="fr-FR" dirty="0"/>
              <a:t>contenu du portfolio est </a:t>
            </a:r>
            <a:r>
              <a:rPr lang="fr-FR" b="1" dirty="0"/>
              <a:t>transféré au cours de la vie professionnelle dans le portfolio professionnel</a:t>
            </a:r>
            <a:r>
              <a:rPr lang="fr-FR" dirty="0" smtClean="0"/>
              <a:t>.</a:t>
            </a:r>
          </a:p>
          <a:p>
            <a:pPr marL="0" lvl="0" indent="0">
              <a:buNone/>
            </a:pPr>
            <a:endParaRPr lang="fr-FR" dirty="0" smtClean="0"/>
          </a:p>
          <a:p>
            <a:pPr marL="0" lvl="0" indent="0">
              <a:buNone/>
            </a:pPr>
            <a:endParaRPr lang="fr-FR" dirty="0"/>
          </a:p>
          <a:p>
            <a:pPr marL="0" lvl="0" indent="0">
              <a:buNone/>
            </a:pPr>
            <a:r>
              <a:rPr lang="fr-FR" b="1" dirty="0" smtClean="0"/>
              <a:t>Article 56 (Chapitre VI) : </a:t>
            </a:r>
          </a:p>
          <a:p>
            <a:pPr marL="0" indent="0">
              <a:buNone/>
            </a:pPr>
            <a:r>
              <a:rPr lang="fr-FR" dirty="0" smtClean="0"/>
              <a:t>I/ a</a:t>
            </a:r>
            <a:r>
              <a:rPr lang="fr-FR" dirty="0"/>
              <a:t>) Le </a:t>
            </a:r>
            <a:r>
              <a:rPr lang="fr-FR" b="1" dirty="0"/>
              <a:t>responsable médical du lieu de stage agréé ou le praticien agréé-maître de stage des universités </a:t>
            </a:r>
            <a:r>
              <a:rPr lang="fr-FR" dirty="0"/>
              <a:t>remplit le carnet de stage intégré dans le portfolio défini à l'article 14 du présent arrêté.</a:t>
            </a:r>
          </a:p>
          <a:p>
            <a:pPr marL="0" lvl="0" indent="0">
              <a:buNone/>
            </a:pPr>
            <a:endParaRPr lang="fr-FR" dirty="0"/>
          </a:p>
          <a:p>
            <a:pPr marL="0" lvl="0" indent="0">
              <a:buNone/>
            </a:pPr>
            <a:endParaRPr lang="fr-FR" dirty="0" smtClean="0"/>
          </a:p>
          <a:p>
            <a:pPr marL="0" lvl="0" indent="0">
              <a:buNone/>
            </a:pPr>
            <a:endParaRPr lang="fr-FR" dirty="0"/>
          </a:p>
          <a:p>
            <a:pPr marL="0" lvl="0" indent="0">
              <a:buNone/>
            </a:pPr>
            <a:endParaRPr lang="fr-FR" dirty="0"/>
          </a:p>
          <a:p>
            <a:pPr marL="0" indent="0">
              <a:buNone/>
            </a:pPr>
            <a:endParaRPr lang="fr-FR" dirty="0" smtClean="0"/>
          </a:p>
        </p:txBody>
      </p:sp>
      <p:sp>
        <p:nvSpPr>
          <p:cNvPr id="4" name="ZoneTexte 3"/>
          <p:cNvSpPr txBox="1"/>
          <p:nvPr/>
        </p:nvSpPr>
        <p:spPr>
          <a:xfrm>
            <a:off x="3779912" y="5877272"/>
            <a:ext cx="4824536" cy="461665"/>
          </a:xfrm>
          <a:prstGeom prst="rect">
            <a:avLst/>
          </a:prstGeom>
          <a:solidFill>
            <a:schemeClr val="tx2">
              <a:lumMod val="20000"/>
              <a:lumOff val="80000"/>
            </a:schemeClr>
          </a:solidFill>
        </p:spPr>
        <p:txBody>
          <a:bodyPr wrap="square" rtlCol="0">
            <a:spAutoFit/>
          </a:bodyPr>
          <a:lstStyle/>
          <a:p>
            <a:r>
              <a:rPr lang="fr-FR" sz="2400" dirty="0">
                <a:solidFill>
                  <a:srgbClr val="1F497D"/>
                </a:solidFill>
              </a:rPr>
              <a:t>Marc-Olivier </a:t>
            </a:r>
            <a:r>
              <a:rPr lang="fr-FR" sz="2400" dirty="0" err="1" smtClean="0">
                <a:solidFill>
                  <a:srgbClr val="1F497D"/>
                </a:solidFill>
              </a:rPr>
              <a:t>Gauci</a:t>
            </a:r>
            <a:r>
              <a:rPr lang="fr-FR" sz="2400" dirty="0" smtClean="0">
                <a:solidFill>
                  <a:srgbClr val="1F497D"/>
                </a:solidFill>
              </a:rPr>
              <a:t>, </a:t>
            </a:r>
            <a:r>
              <a:rPr lang="fr-FR" sz="2400" dirty="0" err="1" smtClean="0">
                <a:solidFill>
                  <a:srgbClr val="1F497D"/>
                </a:solidFill>
              </a:rPr>
              <a:t>Antoire</a:t>
            </a:r>
            <a:r>
              <a:rPr lang="fr-FR" sz="2400" dirty="0" smtClean="0">
                <a:solidFill>
                  <a:srgbClr val="1F497D"/>
                </a:solidFill>
              </a:rPr>
              <a:t> </a:t>
            </a:r>
            <a:r>
              <a:rPr lang="fr-FR" sz="2400" dirty="0" err="1" smtClean="0">
                <a:solidFill>
                  <a:srgbClr val="1F497D"/>
                </a:solidFill>
              </a:rPr>
              <a:t>Poichotte</a:t>
            </a:r>
            <a:endParaRPr lang="fr-FR" sz="2400" dirty="0" smtClean="0">
              <a:solidFill>
                <a:srgbClr val="1F497D"/>
              </a:solidFill>
            </a:endParaRPr>
          </a:p>
        </p:txBody>
      </p:sp>
      <p:pic>
        <p:nvPicPr>
          <p:cNvPr id="5" name="Image 4" descr="LogoCJO.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65"/>
          <a:stretch/>
        </p:blipFill>
        <p:spPr>
          <a:xfrm>
            <a:off x="2915816" y="5517232"/>
            <a:ext cx="810162" cy="834193"/>
          </a:xfrm>
          <a:prstGeom prst="rect">
            <a:avLst/>
          </a:prstGeom>
        </p:spPr>
      </p:pic>
      <p:sp>
        <p:nvSpPr>
          <p:cNvPr id="7" name="Titre 1"/>
          <p:cNvSpPr>
            <a:spLocks noGrp="1"/>
          </p:cNvSpPr>
          <p:nvPr>
            <p:ph type="title"/>
          </p:nvPr>
        </p:nvSpPr>
        <p:spPr>
          <a:xfrm>
            <a:off x="2893836" y="332656"/>
            <a:ext cx="3816424" cy="720080"/>
          </a:xfrm>
          <a:solidFill>
            <a:schemeClr val="tx2">
              <a:lumMod val="20000"/>
              <a:lumOff val="80000"/>
            </a:schemeClr>
          </a:solidFill>
        </p:spPr>
        <p:txBody>
          <a:bodyPr>
            <a:normAutofit fontScale="90000"/>
          </a:bodyPr>
          <a:lstStyle/>
          <a:p>
            <a:r>
              <a:rPr lang="fr-FR" dirty="0" smtClean="0"/>
              <a:t>2. </a:t>
            </a:r>
            <a:r>
              <a:rPr lang="fr-FR" dirty="0" err="1" smtClean="0"/>
              <a:t>Logbook</a:t>
            </a:r>
            <a:endParaRPr lang="fr-FR" dirty="0"/>
          </a:p>
        </p:txBody>
      </p:sp>
    </p:spTree>
    <p:extLst>
      <p:ext uri="{BB962C8B-B14F-4D97-AF65-F5344CB8AC3E}">
        <p14:creationId xmlns:p14="http://schemas.microsoft.com/office/powerpoint/2010/main" val="16859142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548680"/>
            <a:ext cx="8229600" cy="4569371"/>
          </a:xfrm>
        </p:spPr>
        <p:txBody>
          <a:bodyPr>
            <a:normAutofit fontScale="70000" lnSpcReduction="20000"/>
          </a:bodyPr>
          <a:lstStyle/>
          <a:p>
            <a:pPr marL="0" indent="0">
              <a:buNone/>
            </a:pPr>
            <a:r>
              <a:rPr lang="fr-FR" b="1" dirty="0" smtClean="0"/>
              <a:t>Ce </a:t>
            </a:r>
            <a:r>
              <a:rPr lang="fr-FR" b="1" dirty="0"/>
              <a:t>sont les étudiants qui déclareront leurs stages</a:t>
            </a:r>
            <a:r>
              <a:rPr lang="fr-FR" dirty="0"/>
              <a:t>, à savoir </a:t>
            </a:r>
            <a:r>
              <a:rPr lang="fr-FR" dirty="0" smtClean="0"/>
              <a:t>:</a:t>
            </a:r>
          </a:p>
          <a:p>
            <a:pPr marL="0" indent="0">
              <a:buNone/>
            </a:pPr>
            <a:endParaRPr lang="fr-FR" sz="4400" dirty="0"/>
          </a:p>
          <a:p>
            <a:pPr lvl="0"/>
            <a:r>
              <a:rPr lang="fr-FR" b="1" dirty="0"/>
              <a:t>leurs lieux </a:t>
            </a:r>
            <a:r>
              <a:rPr lang="fr-FR" b="1" dirty="0" smtClean="0"/>
              <a:t>hospitaliers de </a:t>
            </a:r>
            <a:r>
              <a:rPr lang="fr-FR" b="1" dirty="0"/>
              <a:t>stages</a:t>
            </a:r>
            <a:r>
              <a:rPr lang="fr-FR" dirty="0"/>
              <a:t> (si non existant dans la base ils pourront les créer</a:t>
            </a:r>
            <a:r>
              <a:rPr lang="fr-FR" dirty="0" smtClean="0"/>
              <a:t>)</a:t>
            </a:r>
          </a:p>
          <a:p>
            <a:pPr lvl="0"/>
            <a:endParaRPr lang="fr-FR" sz="4400" dirty="0"/>
          </a:p>
          <a:p>
            <a:pPr lvl="0"/>
            <a:r>
              <a:rPr lang="fr-FR" b="1" dirty="0"/>
              <a:t>leurs tuteurs</a:t>
            </a:r>
            <a:r>
              <a:rPr lang="fr-FR" dirty="0"/>
              <a:t> (si non existant dans la base ils pourront les créer)</a:t>
            </a:r>
            <a:endParaRPr lang="fr-FR" sz="4400" dirty="0"/>
          </a:p>
          <a:p>
            <a:pPr lvl="1"/>
            <a:r>
              <a:rPr lang="fr-FR" b="1" dirty="0"/>
              <a:t>si le tuteur à </a:t>
            </a:r>
            <a:r>
              <a:rPr lang="fr-FR" b="1" dirty="0" smtClean="0"/>
              <a:t>déjà </a:t>
            </a:r>
            <a:r>
              <a:rPr lang="fr-FR" b="1" dirty="0"/>
              <a:t>un compte</a:t>
            </a:r>
            <a:r>
              <a:rPr lang="fr-FR" dirty="0"/>
              <a:t> sur une plateforme il n'aura qu'à </a:t>
            </a:r>
            <a:r>
              <a:rPr lang="fr-FR" b="1" dirty="0"/>
              <a:t>s'authentifier</a:t>
            </a:r>
            <a:r>
              <a:rPr lang="fr-FR" dirty="0"/>
              <a:t> et accepter la demande pour suivre le stagiaire. Veiller bien-sur à ce que le tuteur fournisse la bonne adresse email à l'étudiant car si l'adresse email qu'il donne ne correspond pas à celle qu'il utilise sur la plateforme,  il se retrouvera à devoir gérer plusieurs comptes tuteurs différents.</a:t>
            </a:r>
            <a:endParaRPr lang="fr-FR" sz="4000" dirty="0"/>
          </a:p>
          <a:p>
            <a:pPr lvl="1"/>
            <a:r>
              <a:rPr lang="fr-FR" b="1" dirty="0"/>
              <a:t>si le tuteur n'a pas de compte</a:t>
            </a:r>
            <a:r>
              <a:rPr lang="fr-FR" dirty="0"/>
              <a:t>,  il recevra un  </a:t>
            </a:r>
            <a:r>
              <a:rPr lang="fr-FR" b="1" dirty="0"/>
              <a:t>mail lui permettant de créer un compte avec les droits de tuteur</a:t>
            </a:r>
            <a:r>
              <a:rPr lang="fr-FR" dirty="0"/>
              <a:t> uniquement sur la plateforme pour suivre les stagiaires</a:t>
            </a:r>
            <a:endParaRPr lang="fr-FR" sz="4000" dirty="0"/>
          </a:p>
          <a:p>
            <a:endParaRPr lang="fr-FR" dirty="0"/>
          </a:p>
        </p:txBody>
      </p:sp>
    </p:spTree>
    <p:extLst>
      <p:ext uri="{BB962C8B-B14F-4D97-AF65-F5344CB8AC3E}">
        <p14:creationId xmlns:p14="http://schemas.microsoft.com/office/powerpoint/2010/main" val="12619982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2380" y="836712"/>
            <a:ext cx="8451619" cy="4752528"/>
          </a:xfrm>
        </p:spPr>
        <p:txBody>
          <a:bodyPr>
            <a:normAutofit fontScale="62500" lnSpcReduction="20000"/>
          </a:bodyPr>
          <a:lstStyle/>
          <a:p>
            <a:pPr marL="0" indent="0">
              <a:buNone/>
            </a:pPr>
            <a:r>
              <a:rPr lang="fr-FR" b="1" dirty="0" smtClean="0"/>
              <a:t>Recueil des compétences acquise par l’interne</a:t>
            </a:r>
            <a:endParaRPr lang="fr-FR" b="1" dirty="0"/>
          </a:p>
          <a:p>
            <a:pPr marL="0" indent="0">
              <a:buNone/>
            </a:pPr>
            <a:endParaRPr lang="fr-FR" dirty="0" smtClean="0"/>
          </a:p>
          <a:p>
            <a:pPr marL="0" indent="0">
              <a:buNone/>
            </a:pPr>
            <a:r>
              <a:rPr lang="fr-FR" b="1" dirty="0" smtClean="0"/>
              <a:t>4 niveaux : </a:t>
            </a:r>
          </a:p>
          <a:p>
            <a:pPr marL="0" indent="0">
              <a:buNone/>
            </a:pPr>
            <a:r>
              <a:rPr lang="fr-FR" dirty="0"/>
              <a:t>	</a:t>
            </a:r>
            <a:r>
              <a:rPr lang="fr-FR" dirty="0" smtClean="0"/>
              <a:t>- simulé</a:t>
            </a:r>
          </a:p>
          <a:p>
            <a:pPr marL="0" indent="0">
              <a:buNone/>
            </a:pPr>
            <a:r>
              <a:rPr lang="fr-FR" dirty="0"/>
              <a:t>	</a:t>
            </a:r>
            <a:r>
              <a:rPr lang="fr-FR" dirty="0" smtClean="0"/>
              <a:t>- observé</a:t>
            </a:r>
          </a:p>
          <a:p>
            <a:pPr marL="0" indent="0">
              <a:buNone/>
            </a:pPr>
            <a:r>
              <a:rPr lang="fr-FR" dirty="0"/>
              <a:t>	</a:t>
            </a:r>
            <a:r>
              <a:rPr lang="fr-FR" dirty="0" smtClean="0"/>
              <a:t>- accompli avec supervision</a:t>
            </a:r>
          </a:p>
          <a:p>
            <a:pPr marL="0" indent="0">
              <a:buNone/>
            </a:pPr>
            <a:r>
              <a:rPr lang="fr-FR" dirty="0"/>
              <a:t>	</a:t>
            </a:r>
            <a:r>
              <a:rPr lang="fr-FR" dirty="0" smtClean="0"/>
              <a:t>- accompli en autonomie complète</a:t>
            </a:r>
          </a:p>
          <a:p>
            <a:pPr marL="0" indent="0">
              <a:buNone/>
            </a:pPr>
            <a:endParaRPr lang="fr-FR" dirty="0" smtClean="0"/>
          </a:p>
          <a:p>
            <a:pPr marL="0" indent="0">
              <a:buNone/>
            </a:pPr>
            <a:r>
              <a:rPr lang="fr-FR" b="1" dirty="0" smtClean="0"/>
              <a:t>Organisation</a:t>
            </a:r>
            <a:r>
              <a:rPr lang="fr-FR" dirty="0" smtClean="0"/>
              <a:t> : selon la cotation CCAM</a:t>
            </a:r>
          </a:p>
          <a:p>
            <a:pPr marL="0" indent="0">
              <a:buNone/>
            </a:pPr>
            <a:r>
              <a:rPr lang="fr-FR" dirty="0" smtClean="0"/>
              <a:t>(+ compétences non techniques)</a:t>
            </a:r>
          </a:p>
          <a:p>
            <a:pPr marL="0" indent="0">
              <a:buNone/>
            </a:pPr>
            <a:endParaRPr lang="fr-FR" dirty="0" smtClean="0"/>
          </a:p>
          <a:p>
            <a:pPr marL="0" indent="0" algn="ctr">
              <a:buNone/>
            </a:pPr>
            <a:r>
              <a:rPr lang="fr-FR" sz="4400" b="1" dirty="0" smtClean="0"/>
              <a:t>binôme par stage : INTERNE / TUTEUR</a:t>
            </a:r>
          </a:p>
          <a:p>
            <a:pPr marL="0" indent="0" algn="ctr">
              <a:buNone/>
            </a:pPr>
            <a:endParaRPr lang="fr-FR" sz="4400" b="1" dirty="0" smtClean="0"/>
          </a:p>
          <a:p>
            <a:pPr marL="0" indent="0" algn="ctr">
              <a:buNone/>
            </a:pPr>
            <a:r>
              <a:rPr lang="fr-FR" sz="4400" dirty="0" smtClean="0"/>
              <a:t>Sous la responsabilité du coordonnateur</a:t>
            </a:r>
            <a:endParaRPr lang="fr-FR" sz="4400" dirty="0"/>
          </a:p>
        </p:txBody>
      </p:sp>
      <p:pic>
        <p:nvPicPr>
          <p:cNvPr id="6" name="Image 5" descr="Capture d’écran 2017-11-06 à 08.15.54.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330776" y="1196752"/>
            <a:ext cx="2591205" cy="2146300"/>
          </a:xfrm>
          <a:prstGeom prst="rect">
            <a:avLst/>
          </a:prstGeom>
        </p:spPr>
      </p:pic>
    </p:spTree>
    <p:extLst>
      <p:ext uri="{BB962C8B-B14F-4D97-AF65-F5344CB8AC3E}">
        <p14:creationId xmlns:p14="http://schemas.microsoft.com/office/powerpoint/2010/main" val="18554849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836712"/>
            <a:ext cx="8712968" cy="4968547"/>
          </a:xfrm>
        </p:spPr>
        <p:txBody>
          <a:bodyPr>
            <a:normAutofit fontScale="70000" lnSpcReduction="20000"/>
          </a:bodyPr>
          <a:lstStyle/>
          <a:p>
            <a:pPr marL="0" indent="0">
              <a:buNone/>
            </a:pPr>
            <a:r>
              <a:rPr lang="fr-FR" sz="5100" dirty="0" smtClean="0"/>
              <a:t>Tutorat R3C</a:t>
            </a:r>
            <a:endParaRPr lang="fr-FR" sz="5100" dirty="0"/>
          </a:p>
          <a:p>
            <a:pPr marL="0" indent="0">
              <a:buNone/>
            </a:pPr>
            <a:r>
              <a:rPr lang="fr-FR" dirty="0"/>
              <a:t> </a:t>
            </a:r>
          </a:p>
          <a:p>
            <a:r>
              <a:rPr lang="fr-FR" b="1" i="1" u="sng" dirty="0" smtClean="0"/>
              <a:t>validation </a:t>
            </a:r>
            <a:r>
              <a:rPr lang="fr-FR" b="1" i="1" u="sng" dirty="0"/>
              <a:t>finale de chaque semestre </a:t>
            </a:r>
            <a:r>
              <a:rPr lang="fr-FR" b="1" i="1" u="sng" dirty="0" smtClean="0"/>
              <a:t>par </a:t>
            </a:r>
            <a:r>
              <a:rPr lang="fr-FR" b="1" i="1" u="sng" dirty="0"/>
              <a:t>le </a:t>
            </a:r>
            <a:r>
              <a:rPr lang="fr-FR" b="1" i="1" u="sng" dirty="0" smtClean="0"/>
              <a:t>coordonnateur local DES </a:t>
            </a:r>
            <a:endParaRPr lang="fr-FR" b="1" i="1" u="sng" dirty="0"/>
          </a:p>
          <a:p>
            <a:r>
              <a:rPr lang="fr-FR" dirty="0" err="1" smtClean="0"/>
              <a:t>Logbook</a:t>
            </a:r>
            <a:r>
              <a:rPr lang="fr-FR" dirty="0" smtClean="0"/>
              <a:t> = outil de suivi </a:t>
            </a:r>
            <a:r>
              <a:rPr lang="fr-FR" dirty="0"/>
              <a:t>en temps réel </a:t>
            </a:r>
            <a:r>
              <a:rPr lang="fr-FR" dirty="0" smtClean="0"/>
              <a:t>des objectifs </a:t>
            </a:r>
            <a:r>
              <a:rPr lang="fr-FR" dirty="0"/>
              <a:t>fixés par le </a:t>
            </a:r>
            <a:r>
              <a:rPr lang="fr-FR" dirty="0" smtClean="0"/>
              <a:t>Collège). </a:t>
            </a:r>
            <a:endParaRPr lang="fr-FR" dirty="0"/>
          </a:p>
          <a:p>
            <a:r>
              <a:rPr lang="fr-FR" dirty="0" smtClean="0"/>
              <a:t>saisie </a:t>
            </a:r>
            <a:r>
              <a:rPr lang="fr-FR" dirty="0"/>
              <a:t>des données </a:t>
            </a:r>
            <a:r>
              <a:rPr lang="fr-FR" dirty="0" smtClean="0"/>
              <a:t>par l’interne et certifiée </a:t>
            </a:r>
            <a:r>
              <a:rPr lang="fr-FR" dirty="0"/>
              <a:t>par le </a:t>
            </a:r>
            <a:r>
              <a:rPr lang="fr-FR" dirty="0" smtClean="0"/>
              <a:t>tuteur </a:t>
            </a:r>
            <a:endParaRPr lang="fr-FR" dirty="0"/>
          </a:p>
          <a:p>
            <a:pPr marL="0" indent="0">
              <a:buNone/>
            </a:pPr>
            <a:r>
              <a:rPr lang="fr-FR" dirty="0"/>
              <a:t> </a:t>
            </a:r>
          </a:p>
          <a:p>
            <a:pPr marL="0" indent="0">
              <a:buNone/>
            </a:pPr>
            <a:r>
              <a:rPr lang="fr-FR" b="1" dirty="0"/>
              <a:t>Contraintes : </a:t>
            </a:r>
            <a:endParaRPr lang="fr-FR" dirty="0"/>
          </a:p>
          <a:p>
            <a:pPr marL="0" indent="0">
              <a:buNone/>
            </a:pPr>
            <a:r>
              <a:rPr lang="fr-FR" dirty="0">
                <a:sym typeface="Wingdings"/>
              </a:rPr>
              <a:t></a:t>
            </a:r>
            <a:r>
              <a:rPr lang="fr-FR" dirty="0"/>
              <a:t> la durée du DES est de 6 ans</a:t>
            </a:r>
          </a:p>
          <a:p>
            <a:pPr marL="0" indent="0">
              <a:buNone/>
            </a:pPr>
            <a:r>
              <a:rPr lang="fr-FR" dirty="0">
                <a:sym typeface="Wingdings"/>
              </a:rPr>
              <a:t></a:t>
            </a:r>
            <a:r>
              <a:rPr lang="fr-FR" dirty="0"/>
              <a:t> les internes changent de service tous les 6 mois</a:t>
            </a:r>
          </a:p>
          <a:p>
            <a:pPr marL="0" indent="0">
              <a:buNone/>
            </a:pPr>
            <a:r>
              <a:rPr lang="fr-FR" dirty="0">
                <a:sym typeface="Wingdings"/>
              </a:rPr>
              <a:t></a:t>
            </a:r>
            <a:r>
              <a:rPr lang="fr-FR" dirty="0"/>
              <a:t> les internes effectuent des stages en périphérique et en </a:t>
            </a:r>
            <a:r>
              <a:rPr lang="fr-FR" dirty="0" err="1"/>
              <a:t>interCHU</a:t>
            </a:r>
            <a:endParaRPr lang="fr-FR" dirty="0"/>
          </a:p>
          <a:p>
            <a:pPr marL="0" indent="0">
              <a:buNone/>
            </a:pPr>
            <a:r>
              <a:rPr lang="fr-FR" dirty="0">
                <a:sym typeface="Wingdings"/>
              </a:rPr>
              <a:t></a:t>
            </a:r>
            <a:r>
              <a:rPr lang="fr-FR" dirty="0"/>
              <a:t> le nombre d’internes par universitaire (MCU/PU) pour chaque CHU est d’environ 5.</a:t>
            </a:r>
          </a:p>
          <a:p>
            <a:pPr marL="0" indent="0">
              <a:buNone/>
            </a:pPr>
            <a:r>
              <a:rPr lang="fr-FR" dirty="0"/>
              <a:t> </a:t>
            </a:r>
          </a:p>
        </p:txBody>
      </p:sp>
    </p:spTree>
    <p:extLst>
      <p:ext uri="{BB962C8B-B14F-4D97-AF65-F5344CB8AC3E}">
        <p14:creationId xmlns:p14="http://schemas.microsoft.com/office/powerpoint/2010/main" val="15251131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Elections du nouveau bureau</a:t>
            </a:r>
            <a:endParaRPr lang="fr-FR" dirty="0"/>
          </a:p>
        </p:txBody>
      </p:sp>
      <p:sp>
        <p:nvSpPr>
          <p:cNvPr id="3" name="Espace réservé du contenu 2"/>
          <p:cNvSpPr>
            <a:spLocks noGrp="1"/>
          </p:cNvSpPr>
          <p:nvPr>
            <p:ph idx="1"/>
          </p:nvPr>
        </p:nvSpPr>
        <p:spPr>
          <a:xfrm>
            <a:off x="899592" y="1772816"/>
            <a:ext cx="7704856" cy="4536504"/>
          </a:xfrm>
        </p:spPr>
        <p:txBody>
          <a:bodyPr>
            <a:normAutofit/>
          </a:bodyPr>
          <a:lstStyle/>
          <a:p>
            <a:pPr lvl="1">
              <a:buFont typeface="Arial"/>
              <a:buChar char="•"/>
            </a:pPr>
            <a:r>
              <a:rPr lang="fr-FR" sz="3200" dirty="0" smtClean="0"/>
              <a:t>7 membres sortants</a:t>
            </a:r>
          </a:p>
          <a:p>
            <a:r>
              <a:rPr lang="fr-FR" sz="2400" b="1" dirty="0"/>
              <a:t>3</a:t>
            </a:r>
            <a:r>
              <a:rPr lang="fr-FR" sz="2400" dirty="0"/>
              <a:t> Professeurs des Universités Praticiens Hospitaliers</a:t>
            </a:r>
          </a:p>
          <a:p>
            <a:pPr lvl="1"/>
            <a:r>
              <a:rPr lang="fr-FR" sz="1800" dirty="0"/>
              <a:t>C. </a:t>
            </a:r>
            <a:r>
              <a:rPr lang="fr-FR" sz="1800" dirty="0" err="1"/>
              <a:t>Glorion</a:t>
            </a:r>
            <a:endParaRPr lang="fr-FR" sz="1800" dirty="0"/>
          </a:p>
          <a:p>
            <a:pPr lvl="1"/>
            <a:r>
              <a:rPr lang="fr-FR" sz="1800" dirty="0"/>
              <a:t>E. </a:t>
            </a:r>
            <a:r>
              <a:rPr lang="fr-FR" sz="1800" dirty="0" err="1"/>
              <a:t>Baulot</a:t>
            </a:r>
            <a:endParaRPr lang="fr-FR" sz="1800" dirty="0"/>
          </a:p>
          <a:p>
            <a:pPr lvl="1"/>
            <a:r>
              <a:rPr lang="fr-FR" sz="1800" dirty="0"/>
              <a:t>L. </a:t>
            </a:r>
            <a:r>
              <a:rPr lang="fr-FR" sz="1800" dirty="0" smtClean="0"/>
              <a:t>Galois</a:t>
            </a:r>
            <a:endParaRPr lang="fr-FR" dirty="0"/>
          </a:p>
          <a:p>
            <a:r>
              <a:rPr lang="fr-FR" sz="2400" b="1" dirty="0"/>
              <a:t>2</a:t>
            </a:r>
            <a:r>
              <a:rPr lang="fr-FR" sz="2400" dirty="0"/>
              <a:t> Chirurgiens </a:t>
            </a:r>
            <a:r>
              <a:rPr lang="fr-FR" sz="2400" dirty="0" smtClean="0"/>
              <a:t>Hospitaliers </a:t>
            </a:r>
            <a:r>
              <a:rPr lang="fr-FR" sz="2400" dirty="0"/>
              <a:t>plein temps non </a:t>
            </a:r>
            <a:r>
              <a:rPr lang="fr-FR" sz="2400" dirty="0" smtClean="0"/>
              <a:t>Universitaire </a:t>
            </a:r>
            <a:endParaRPr lang="fr-FR" sz="2400" dirty="0"/>
          </a:p>
          <a:p>
            <a:pPr lvl="1"/>
            <a:r>
              <a:rPr lang="fr-FR" sz="1800" dirty="0"/>
              <a:t>JC. Bel</a:t>
            </a:r>
          </a:p>
          <a:p>
            <a:pPr lvl="1"/>
            <a:r>
              <a:rPr lang="fr-FR" sz="1800" dirty="0"/>
              <a:t>C. </a:t>
            </a:r>
            <a:r>
              <a:rPr lang="fr-FR" sz="1800" dirty="0" err="1"/>
              <a:t>Nérot</a:t>
            </a:r>
            <a:endParaRPr lang="fr-FR" sz="1800" dirty="0"/>
          </a:p>
          <a:p>
            <a:r>
              <a:rPr lang="fr-FR" sz="2400" b="1" dirty="0"/>
              <a:t>2 </a:t>
            </a:r>
            <a:r>
              <a:rPr lang="fr-FR" sz="2400" dirty="0" smtClean="0"/>
              <a:t>Chirurgiens libéraux</a:t>
            </a:r>
            <a:endParaRPr lang="fr-FR" sz="2400" dirty="0"/>
          </a:p>
          <a:p>
            <a:pPr lvl="1"/>
            <a:r>
              <a:rPr lang="fr-FR" sz="1800" dirty="0"/>
              <a:t>A. </a:t>
            </a:r>
            <a:r>
              <a:rPr lang="fr-FR" sz="1800" dirty="0" err="1"/>
              <a:t>Blamoutier</a:t>
            </a:r>
            <a:endParaRPr lang="fr-FR" sz="1800" dirty="0"/>
          </a:p>
          <a:p>
            <a:pPr lvl="1"/>
            <a:r>
              <a:rPr lang="fr-FR" sz="1800" dirty="0"/>
              <a:t>H. </a:t>
            </a:r>
            <a:r>
              <a:rPr lang="fr-FR" sz="1800" dirty="0" err="1"/>
              <a:t>Mathevon</a:t>
            </a:r>
            <a:endParaRPr lang="fr-FR" sz="1800" dirty="0"/>
          </a:p>
        </p:txBody>
      </p:sp>
    </p:spTree>
    <p:extLst>
      <p:ext uri="{BB962C8B-B14F-4D97-AF65-F5344CB8AC3E}">
        <p14:creationId xmlns:p14="http://schemas.microsoft.com/office/powerpoint/2010/main" val="42665181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476672"/>
            <a:ext cx="8229600" cy="5904656"/>
          </a:xfrm>
        </p:spPr>
        <p:txBody>
          <a:bodyPr>
            <a:noAutofit/>
          </a:bodyPr>
          <a:lstStyle/>
          <a:p>
            <a:pPr marL="0" indent="0" algn="ctr">
              <a:buNone/>
            </a:pPr>
            <a:r>
              <a:rPr lang="fr-FR" sz="2800" dirty="0"/>
              <a:t>➥ </a:t>
            </a:r>
            <a:r>
              <a:rPr lang="fr-FR" sz="2800" b="1" dirty="0" smtClean="0"/>
              <a:t>2 niveaux de Tutorat</a:t>
            </a:r>
            <a:endParaRPr lang="fr-FR" sz="2800" dirty="0"/>
          </a:p>
          <a:p>
            <a:pPr marL="0" indent="0">
              <a:buNone/>
            </a:pPr>
            <a:r>
              <a:rPr lang="fr-FR" sz="2800" dirty="0"/>
              <a:t> </a:t>
            </a:r>
          </a:p>
          <a:p>
            <a:pPr marL="514350" indent="-514350">
              <a:buAutoNum type="arabicParenR"/>
            </a:pPr>
            <a:r>
              <a:rPr lang="fr-FR" sz="2800" b="1" u="sng" dirty="0" smtClean="0"/>
              <a:t>Tuteur de stage = </a:t>
            </a:r>
            <a:r>
              <a:rPr lang="fr-FR" sz="2800" b="1" i="1" u="sng" dirty="0" smtClean="0"/>
              <a:t>compagnon de stage</a:t>
            </a:r>
            <a:r>
              <a:rPr lang="fr-FR" sz="2800" b="1" i="1" dirty="0" smtClean="0"/>
              <a:t> </a:t>
            </a:r>
          </a:p>
          <a:p>
            <a:pPr marL="0" indent="0">
              <a:buNone/>
            </a:pPr>
            <a:r>
              <a:rPr lang="fr-FR" sz="2800" b="1" dirty="0"/>
              <a:t> </a:t>
            </a:r>
            <a:r>
              <a:rPr lang="fr-FR" sz="2800" b="1" dirty="0" smtClean="0"/>
              <a:t>     </a:t>
            </a:r>
            <a:r>
              <a:rPr lang="fr-FR" sz="2800" dirty="0" smtClean="0"/>
              <a:t>(CCA/AS</a:t>
            </a:r>
            <a:r>
              <a:rPr lang="fr-FR" sz="2800" dirty="0"/>
              <a:t>, membre formateur </a:t>
            </a:r>
            <a:r>
              <a:rPr lang="fr-FR" sz="2800" dirty="0" smtClean="0"/>
              <a:t>CFCOT U et non U). </a:t>
            </a:r>
            <a:endParaRPr lang="fr-FR" sz="1400" dirty="0" smtClean="0"/>
          </a:p>
          <a:p>
            <a:pPr marL="0" indent="0">
              <a:buNone/>
            </a:pPr>
            <a:r>
              <a:rPr lang="fr-FR" sz="1400" dirty="0"/>
              <a:t>	</a:t>
            </a:r>
            <a:r>
              <a:rPr lang="fr-FR" sz="1400" dirty="0" smtClean="0"/>
              <a:t>		</a:t>
            </a:r>
            <a:r>
              <a:rPr lang="fr-FR" sz="1600" b="1" dirty="0" smtClean="0"/>
              <a:t>1 tuteur/stage</a:t>
            </a:r>
          </a:p>
          <a:p>
            <a:pPr marL="0" indent="0">
              <a:buNone/>
            </a:pPr>
            <a:r>
              <a:rPr lang="fr-FR" sz="1400" dirty="0" smtClean="0"/>
              <a:t> </a:t>
            </a:r>
            <a:endParaRPr lang="fr-FR" sz="1400" dirty="0"/>
          </a:p>
          <a:p>
            <a:pPr marL="0" indent="0">
              <a:buNone/>
            </a:pPr>
            <a:r>
              <a:rPr lang="fr-FR" sz="1600" b="1" dirty="0"/>
              <a:t>Avantages </a:t>
            </a:r>
            <a:r>
              <a:rPr lang="fr-FR" sz="1600" dirty="0"/>
              <a:t>: </a:t>
            </a:r>
          </a:p>
          <a:p>
            <a:pPr marL="457200" lvl="1" indent="0">
              <a:buNone/>
            </a:pPr>
            <a:r>
              <a:rPr lang="fr-FR" sz="1600" dirty="0"/>
              <a:t>Permet un suivi de l’interne au jour le jour (unité de lieu et de temps)</a:t>
            </a:r>
          </a:p>
          <a:p>
            <a:pPr marL="457200" lvl="1" indent="0">
              <a:buNone/>
            </a:pPr>
            <a:r>
              <a:rPr lang="fr-FR" sz="1600" dirty="0"/>
              <a:t>Valorise la mission d’enseignement des universitaires « temporaires »</a:t>
            </a:r>
          </a:p>
          <a:p>
            <a:pPr marL="457200" lvl="1" indent="0">
              <a:buNone/>
            </a:pPr>
            <a:r>
              <a:rPr lang="fr-FR" sz="1600" dirty="0"/>
              <a:t>Valorisation CNU ( ?)</a:t>
            </a:r>
          </a:p>
          <a:p>
            <a:pPr marL="457200" lvl="1" indent="0">
              <a:buNone/>
            </a:pPr>
            <a:r>
              <a:rPr lang="fr-FR" sz="1600" dirty="0"/>
              <a:t>Soulage les coordonnateurs locaux d’une mission </a:t>
            </a:r>
            <a:r>
              <a:rPr lang="fr-FR" sz="1600" dirty="0" smtClean="0"/>
              <a:t>lourde mais dont ils restent responsables.</a:t>
            </a:r>
          </a:p>
          <a:p>
            <a:pPr marL="457200" lvl="1" indent="0">
              <a:buNone/>
            </a:pPr>
            <a:endParaRPr lang="fr-FR" sz="1600" dirty="0"/>
          </a:p>
          <a:p>
            <a:pPr marL="0" indent="0">
              <a:buNone/>
            </a:pPr>
            <a:r>
              <a:rPr lang="fr-FR" sz="1600" b="1" dirty="0"/>
              <a:t>Missions : </a:t>
            </a:r>
            <a:endParaRPr lang="fr-FR" sz="1600" dirty="0"/>
          </a:p>
          <a:p>
            <a:pPr marL="457200" lvl="1" indent="0">
              <a:buNone/>
            </a:pPr>
            <a:r>
              <a:rPr lang="fr-FR" sz="1600" dirty="0"/>
              <a:t>Valider la saisie des données en fin de session </a:t>
            </a:r>
            <a:r>
              <a:rPr lang="fr-FR" sz="1600" dirty="0" smtClean="0"/>
              <a:t>opératoire</a:t>
            </a:r>
            <a:endParaRPr lang="fr-FR" sz="1600" dirty="0"/>
          </a:p>
          <a:p>
            <a:pPr marL="457200" lvl="1" indent="0">
              <a:buNone/>
            </a:pPr>
            <a:r>
              <a:rPr lang="fr-FR" sz="1600" dirty="0"/>
              <a:t>Faire un point toutes les x (2 ?) semaines de la </a:t>
            </a:r>
            <a:r>
              <a:rPr lang="fr-FR" sz="1600" dirty="0" smtClean="0"/>
              <a:t>progression </a:t>
            </a:r>
            <a:endParaRPr lang="fr-FR" sz="1600" dirty="0"/>
          </a:p>
          <a:p>
            <a:pPr marL="457200" lvl="1" indent="0">
              <a:buNone/>
            </a:pPr>
            <a:r>
              <a:rPr lang="fr-FR" sz="1600" dirty="0"/>
              <a:t>Planifier les interventions à venir qui font </a:t>
            </a:r>
            <a:r>
              <a:rPr lang="fr-FR" sz="1600" dirty="0" smtClean="0"/>
              <a:t>défaut</a:t>
            </a:r>
            <a:endParaRPr lang="fr-FR" sz="1600" dirty="0"/>
          </a:p>
          <a:p>
            <a:pPr marL="457200" lvl="1" indent="0">
              <a:buNone/>
            </a:pPr>
            <a:r>
              <a:rPr lang="fr-FR" sz="1600" dirty="0"/>
              <a:t>Perpétue le système de compagnonnage</a:t>
            </a:r>
          </a:p>
          <a:p>
            <a:pPr marL="0" indent="0">
              <a:buNone/>
            </a:pPr>
            <a:r>
              <a:rPr lang="fr-FR" sz="1600" dirty="0"/>
              <a:t> </a:t>
            </a:r>
          </a:p>
          <a:p>
            <a:pPr marL="0" indent="0">
              <a:buNone/>
            </a:pPr>
            <a:r>
              <a:rPr lang="fr-FR" sz="1400" dirty="0"/>
              <a:t> </a:t>
            </a:r>
            <a:endParaRPr lang="fr-FR" sz="1100" dirty="0"/>
          </a:p>
        </p:txBody>
      </p:sp>
    </p:spTree>
    <p:extLst>
      <p:ext uri="{BB962C8B-B14F-4D97-AF65-F5344CB8AC3E}">
        <p14:creationId xmlns:p14="http://schemas.microsoft.com/office/powerpoint/2010/main" val="2126577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980728"/>
            <a:ext cx="8892480" cy="5112568"/>
          </a:xfrm>
        </p:spPr>
        <p:txBody>
          <a:bodyPr>
            <a:normAutofit fontScale="92500" lnSpcReduction="10000"/>
          </a:bodyPr>
          <a:lstStyle/>
          <a:p>
            <a:pPr marL="0" indent="0">
              <a:buNone/>
            </a:pPr>
            <a:r>
              <a:rPr lang="fr-FR" sz="1400" dirty="0"/>
              <a:t> </a:t>
            </a:r>
            <a:endParaRPr lang="fr-FR" sz="1400" b="1" dirty="0"/>
          </a:p>
          <a:p>
            <a:pPr marL="0" indent="0">
              <a:buNone/>
            </a:pPr>
            <a:r>
              <a:rPr lang="fr-FR" sz="2800" b="1" dirty="0" smtClean="0"/>
              <a:t>2) Tuteur de Maquette = </a:t>
            </a:r>
            <a:r>
              <a:rPr lang="fr-FR" sz="2800" b="1" u="sng" dirty="0" smtClean="0"/>
              <a:t>coordonnateur local du DES</a:t>
            </a:r>
            <a:r>
              <a:rPr lang="fr-FR" sz="2800" b="1" dirty="0" smtClean="0"/>
              <a:t> </a:t>
            </a:r>
          </a:p>
          <a:p>
            <a:pPr marL="0" indent="0">
              <a:buNone/>
            </a:pPr>
            <a:endParaRPr lang="fr-FR" sz="1400" dirty="0" smtClean="0"/>
          </a:p>
          <a:p>
            <a:pPr marL="0" indent="0" algn="ctr">
              <a:buNone/>
            </a:pPr>
            <a:r>
              <a:rPr lang="fr-FR" sz="1800" b="1" dirty="0" smtClean="0"/>
              <a:t>Obligation légale (novembre 2016)</a:t>
            </a:r>
          </a:p>
          <a:p>
            <a:pPr marL="0" indent="0" algn="ctr">
              <a:buNone/>
            </a:pPr>
            <a:r>
              <a:rPr lang="fr-FR" sz="1800" b="1" dirty="0" smtClean="0"/>
              <a:t>Désigné en début de cursus</a:t>
            </a:r>
          </a:p>
          <a:p>
            <a:pPr marL="0" indent="0" algn="ctr">
              <a:buNone/>
            </a:pPr>
            <a:r>
              <a:rPr lang="fr-FR" sz="1800" b="1" dirty="0"/>
              <a:t>S</a:t>
            </a:r>
            <a:r>
              <a:rPr lang="fr-FR" sz="1800" b="1" dirty="0" smtClean="0"/>
              <a:t>upervise </a:t>
            </a:r>
            <a:r>
              <a:rPr lang="fr-FR" sz="1800" b="1" dirty="0"/>
              <a:t>la formation pratique de tous </a:t>
            </a:r>
            <a:r>
              <a:rPr lang="fr-FR" sz="1800" b="1" dirty="0" smtClean="0"/>
              <a:t>l’internes </a:t>
            </a:r>
            <a:r>
              <a:rPr lang="fr-FR" sz="1800" b="1" dirty="0"/>
              <a:t>pendant toute la durée </a:t>
            </a:r>
            <a:r>
              <a:rPr lang="fr-FR" sz="1800" b="1" dirty="0" smtClean="0"/>
              <a:t>du cursus.</a:t>
            </a:r>
          </a:p>
          <a:p>
            <a:pPr marL="0" indent="0">
              <a:buNone/>
            </a:pPr>
            <a:endParaRPr lang="fr-FR" sz="1400" dirty="0"/>
          </a:p>
          <a:p>
            <a:pPr marL="0" indent="0">
              <a:buNone/>
            </a:pPr>
            <a:r>
              <a:rPr lang="fr-FR" sz="1600" b="1" dirty="0"/>
              <a:t>Avantages </a:t>
            </a:r>
            <a:r>
              <a:rPr lang="fr-FR" sz="1600" dirty="0"/>
              <a:t>:</a:t>
            </a:r>
          </a:p>
          <a:p>
            <a:pPr marL="457200" lvl="1" indent="0">
              <a:buNone/>
            </a:pPr>
            <a:r>
              <a:rPr lang="fr-FR" sz="1600" dirty="0"/>
              <a:t>Meilleure adhésion : position de coordination de l’enseignement</a:t>
            </a:r>
          </a:p>
          <a:p>
            <a:pPr marL="457200" lvl="1" indent="0">
              <a:buNone/>
            </a:pPr>
            <a:r>
              <a:rPr lang="fr-FR" sz="1600" dirty="0"/>
              <a:t>Vision globale des parcours coordonnés </a:t>
            </a:r>
          </a:p>
          <a:p>
            <a:pPr marL="457200" lvl="1" indent="0">
              <a:buNone/>
            </a:pPr>
            <a:r>
              <a:rPr lang="fr-FR" sz="1600" dirty="0"/>
              <a:t>Règle les conflits éventuels </a:t>
            </a:r>
            <a:r>
              <a:rPr lang="fr-FR" sz="1600" dirty="0" smtClean="0"/>
              <a:t>tuteur stage-interne</a:t>
            </a:r>
          </a:p>
          <a:p>
            <a:pPr marL="457200" lvl="1" indent="0">
              <a:buNone/>
            </a:pPr>
            <a:r>
              <a:rPr lang="fr-FR" sz="1600" dirty="0" smtClean="0"/>
              <a:t>Contact direct avec le Collège et l’Université pour la validation de la formation: Commission locale et régionale du DES</a:t>
            </a:r>
          </a:p>
          <a:p>
            <a:pPr marL="457200" lvl="1" indent="0">
              <a:buNone/>
            </a:pPr>
            <a:endParaRPr lang="fr-FR" sz="1600" dirty="0"/>
          </a:p>
          <a:p>
            <a:pPr marL="0" indent="0">
              <a:buNone/>
            </a:pPr>
            <a:r>
              <a:rPr lang="fr-FR" sz="1600" b="1" dirty="0"/>
              <a:t>Missions </a:t>
            </a:r>
            <a:r>
              <a:rPr lang="fr-FR" sz="1600" dirty="0"/>
              <a:t>:</a:t>
            </a:r>
          </a:p>
          <a:p>
            <a:pPr marL="457200" lvl="1" indent="0">
              <a:buNone/>
            </a:pPr>
            <a:r>
              <a:rPr lang="fr-FR" sz="1600" dirty="0"/>
              <a:t>Valide et garantit la formation</a:t>
            </a:r>
          </a:p>
          <a:p>
            <a:pPr marL="457200" lvl="1" indent="0">
              <a:buNone/>
            </a:pPr>
            <a:r>
              <a:rPr lang="fr-FR" sz="1600" dirty="0"/>
              <a:t>Etablit le contrat de formation avec l’interne</a:t>
            </a:r>
          </a:p>
          <a:p>
            <a:pPr marL="457200" lvl="1" indent="0">
              <a:buNone/>
            </a:pPr>
            <a:r>
              <a:rPr lang="fr-FR" sz="1600" dirty="0"/>
              <a:t>Désigne le tuteur niveau 1 à chaque stage</a:t>
            </a:r>
          </a:p>
          <a:p>
            <a:endParaRPr lang="fr-FR" sz="4000" dirty="0"/>
          </a:p>
        </p:txBody>
      </p:sp>
    </p:spTree>
    <p:extLst>
      <p:ext uri="{BB962C8B-B14F-4D97-AF65-F5344CB8AC3E}">
        <p14:creationId xmlns:p14="http://schemas.microsoft.com/office/powerpoint/2010/main" val="7264022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256563"/>
            <a:ext cx="6898351" cy="1123633"/>
          </a:xfrm>
          <a:solidFill>
            <a:srgbClr val="B9CDE5"/>
          </a:solidFill>
          <a:ln>
            <a:solidFill>
              <a:srgbClr val="4F81BD"/>
            </a:solidFill>
          </a:ln>
        </p:spPr>
        <p:txBody>
          <a:bodyPr>
            <a:normAutofit fontScale="90000"/>
          </a:bodyPr>
          <a:lstStyle/>
          <a:p>
            <a:r>
              <a:rPr lang="fr-FR" smtClean="0"/>
              <a:t>3. </a:t>
            </a:r>
            <a:r>
              <a:rPr lang="fr-FR" dirty="0" smtClean="0"/>
              <a:t>La </a:t>
            </a:r>
            <a:r>
              <a:rPr lang="fr-FR" dirty="0"/>
              <a:t>plate forme </a:t>
            </a:r>
            <a:r>
              <a:rPr lang="fr-FR" dirty="0" smtClean="0"/>
              <a:t>numérique d’enseignement à distance</a:t>
            </a:r>
            <a:endParaRPr lang="fr-FR" dirty="0"/>
          </a:p>
        </p:txBody>
      </p:sp>
      <p:sp>
        <p:nvSpPr>
          <p:cNvPr id="5" name="ZoneTexte 4"/>
          <p:cNvSpPr txBox="1"/>
          <p:nvPr/>
        </p:nvSpPr>
        <p:spPr>
          <a:xfrm>
            <a:off x="4283968" y="6381328"/>
            <a:ext cx="4498444" cy="369332"/>
          </a:xfrm>
          <a:prstGeom prst="rect">
            <a:avLst/>
          </a:prstGeom>
          <a:solidFill>
            <a:schemeClr val="tx2">
              <a:lumMod val="20000"/>
              <a:lumOff val="80000"/>
            </a:schemeClr>
          </a:solidFill>
        </p:spPr>
        <p:txBody>
          <a:bodyPr wrap="square" rtlCol="0">
            <a:spAutoFit/>
          </a:bodyPr>
          <a:lstStyle/>
          <a:p>
            <a:r>
              <a:rPr lang="fr-FR" dirty="0">
                <a:solidFill>
                  <a:srgbClr val="1F497D"/>
                </a:solidFill>
              </a:rPr>
              <a:t>Marc-Olivier </a:t>
            </a:r>
            <a:r>
              <a:rPr lang="fr-FR" dirty="0" err="1">
                <a:solidFill>
                  <a:srgbClr val="1F497D"/>
                </a:solidFill>
              </a:rPr>
              <a:t>Gauci</a:t>
            </a:r>
            <a:r>
              <a:rPr lang="fr-FR" dirty="0">
                <a:solidFill>
                  <a:srgbClr val="1F497D"/>
                </a:solidFill>
              </a:rPr>
              <a:t>, Antoine Poichotte</a:t>
            </a:r>
          </a:p>
        </p:txBody>
      </p:sp>
      <p:pic>
        <p:nvPicPr>
          <p:cNvPr id="6" name="Image 5" descr="LogoCJO.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65"/>
          <a:stretch/>
        </p:blipFill>
        <p:spPr>
          <a:xfrm>
            <a:off x="3491880" y="6125015"/>
            <a:ext cx="607622" cy="625645"/>
          </a:xfrm>
          <a:prstGeom prst="rect">
            <a:avLst/>
          </a:prstGeom>
        </p:spPr>
      </p:pic>
      <p:sp>
        <p:nvSpPr>
          <p:cNvPr id="3" name="ZoneTexte 2"/>
          <p:cNvSpPr txBox="1"/>
          <p:nvPr/>
        </p:nvSpPr>
        <p:spPr>
          <a:xfrm>
            <a:off x="539552" y="1879870"/>
            <a:ext cx="8758404" cy="954107"/>
          </a:xfrm>
          <a:prstGeom prst="rect">
            <a:avLst/>
          </a:prstGeom>
          <a:noFill/>
        </p:spPr>
        <p:txBody>
          <a:bodyPr wrap="square" rtlCol="0">
            <a:spAutoFit/>
          </a:bodyPr>
          <a:lstStyle/>
          <a:p>
            <a:pPr marL="214313" indent="-214313">
              <a:buFont typeface="Arial" charset="0"/>
              <a:buChar char="•"/>
            </a:pPr>
            <a:r>
              <a:rPr lang="fr-FR" sz="2800" dirty="0">
                <a:solidFill>
                  <a:schemeClr val="tx2"/>
                </a:solidFill>
              </a:rPr>
              <a:t>Est une </a:t>
            </a:r>
            <a:r>
              <a:rPr lang="fr-FR" sz="2800" b="1" i="1" dirty="0">
                <a:solidFill>
                  <a:schemeClr val="tx2"/>
                </a:solidFill>
              </a:rPr>
              <a:t>extension de </a:t>
            </a:r>
            <a:r>
              <a:rPr lang="fr-FR" sz="2800" b="1" i="1" dirty="0" smtClean="0">
                <a:solidFill>
                  <a:schemeClr val="tx2"/>
                </a:solidFill>
              </a:rPr>
              <a:t>SIDES</a:t>
            </a:r>
            <a:endParaRPr lang="fr-FR" sz="2800" b="1" i="1" dirty="0">
              <a:solidFill>
                <a:schemeClr val="tx2"/>
              </a:solidFill>
            </a:endParaRPr>
          </a:p>
          <a:p>
            <a:pPr marL="214313" indent="-214313">
              <a:buFont typeface="Arial" charset="0"/>
              <a:buChar char="•"/>
            </a:pPr>
            <a:r>
              <a:rPr lang="fr-FR" sz="2800" b="1" i="1" dirty="0">
                <a:solidFill>
                  <a:schemeClr val="tx2"/>
                </a:solidFill>
              </a:rPr>
              <a:t>Gérée par l ’UNESS </a:t>
            </a:r>
            <a:r>
              <a:rPr lang="fr-FR" sz="2800" dirty="0">
                <a:solidFill>
                  <a:schemeClr val="tx2"/>
                </a:solidFill>
              </a:rPr>
              <a:t>(2 ingénieurs pour les 44 DES)</a:t>
            </a:r>
          </a:p>
        </p:txBody>
      </p:sp>
      <p:sp>
        <p:nvSpPr>
          <p:cNvPr id="7" name="ZoneTexte 6"/>
          <p:cNvSpPr txBox="1"/>
          <p:nvPr/>
        </p:nvSpPr>
        <p:spPr>
          <a:xfrm>
            <a:off x="539552" y="2808695"/>
            <a:ext cx="9784673" cy="523220"/>
          </a:xfrm>
          <a:prstGeom prst="rect">
            <a:avLst/>
          </a:prstGeom>
          <a:noFill/>
        </p:spPr>
        <p:txBody>
          <a:bodyPr wrap="square" rtlCol="0">
            <a:spAutoFit/>
          </a:bodyPr>
          <a:lstStyle/>
          <a:p>
            <a:pPr marL="214313" indent="-214313">
              <a:buFont typeface="Arial" charset="0"/>
              <a:buChar char="•"/>
            </a:pPr>
            <a:r>
              <a:rPr lang="fr-FR" sz="2800" dirty="0">
                <a:solidFill>
                  <a:schemeClr val="tx2"/>
                </a:solidFill>
              </a:rPr>
              <a:t>Mise à disposition de cours théoriques (PWP sonorisés)</a:t>
            </a:r>
          </a:p>
        </p:txBody>
      </p:sp>
      <p:sp>
        <p:nvSpPr>
          <p:cNvPr id="8" name="ZoneTexte 7"/>
          <p:cNvSpPr txBox="1"/>
          <p:nvPr/>
        </p:nvSpPr>
        <p:spPr>
          <a:xfrm>
            <a:off x="558121" y="3270360"/>
            <a:ext cx="7527853" cy="1815882"/>
          </a:xfrm>
          <a:prstGeom prst="rect">
            <a:avLst/>
          </a:prstGeom>
          <a:noFill/>
        </p:spPr>
        <p:txBody>
          <a:bodyPr wrap="square" rtlCol="0">
            <a:spAutoFit/>
          </a:bodyPr>
          <a:lstStyle/>
          <a:p>
            <a:pPr marL="214313" indent="-214313">
              <a:buFont typeface="Arial" charset="0"/>
              <a:buChar char="•"/>
            </a:pPr>
            <a:r>
              <a:rPr lang="fr-FR" sz="2800" dirty="0">
                <a:solidFill>
                  <a:schemeClr val="tx2"/>
                </a:solidFill>
              </a:rPr>
              <a:t>Permet </a:t>
            </a:r>
            <a:r>
              <a:rPr lang="fr-FR" sz="2800" dirty="0" smtClean="0">
                <a:solidFill>
                  <a:schemeClr val="tx2"/>
                </a:solidFill>
              </a:rPr>
              <a:t>le suivi et l’enregistrement des activités</a:t>
            </a:r>
          </a:p>
          <a:p>
            <a:pPr marL="671513" lvl="1" indent="-214313">
              <a:buFont typeface="Arial" charset="0"/>
              <a:buChar char="•"/>
            </a:pPr>
            <a:r>
              <a:rPr lang="fr-FR" sz="2800" dirty="0" smtClean="0">
                <a:solidFill>
                  <a:schemeClr val="tx2"/>
                </a:solidFill>
              </a:rPr>
              <a:t>Actes opératoires</a:t>
            </a:r>
          </a:p>
          <a:p>
            <a:pPr marL="671513" lvl="1" indent="-214313">
              <a:buFont typeface="Arial" charset="0"/>
              <a:buChar char="•"/>
            </a:pPr>
            <a:r>
              <a:rPr lang="fr-FR" sz="2800" dirty="0" smtClean="0">
                <a:solidFill>
                  <a:schemeClr val="tx2"/>
                </a:solidFill>
              </a:rPr>
              <a:t>Comportements</a:t>
            </a:r>
            <a:endParaRPr lang="fr-FR" sz="2800" dirty="0">
              <a:solidFill>
                <a:schemeClr val="tx2"/>
              </a:solidFill>
            </a:endParaRPr>
          </a:p>
          <a:p>
            <a:pPr marL="1371600" lvl="2" indent="-457200">
              <a:buFont typeface="Wingdings" charset="2"/>
              <a:buChar char="Ø"/>
            </a:pPr>
            <a:r>
              <a:rPr lang="fr-FR" sz="2800" dirty="0" smtClean="0">
                <a:solidFill>
                  <a:schemeClr val="tx2"/>
                </a:solidFill>
              </a:rPr>
              <a:t>Contrôlé </a:t>
            </a:r>
            <a:r>
              <a:rPr lang="fr-FR" sz="2800" dirty="0">
                <a:solidFill>
                  <a:schemeClr val="tx2"/>
                </a:solidFill>
              </a:rPr>
              <a:t>par le tuteur</a:t>
            </a:r>
          </a:p>
        </p:txBody>
      </p:sp>
    </p:spTree>
    <p:extLst>
      <p:ext uri="{BB962C8B-B14F-4D97-AF65-F5344CB8AC3E}">
        <p14:creationId xmlns:p14="http://schemas.microsoft.com/office/powerpoint/2010/main" val="18525024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Aujourd’hui:</a:t>
            </a:r>
            <a:endParaRPr lang="fr-FR" dirty="0"/>
          </a:p>
        </p:txBody>
      </p:sp>
      <p:sp>
        <p:nvSpPr>
          <p:cNvPr id="3" name="Espace réservé du contenu 2"/>
          <p:cNvSpPr>
            <a:spLocks noGrp="1"/>
          </p:cNvSpPr>
          <p:nvPr>
            <p:ph idx="1"/>
          </p:nvPr>
        </p:nvSpPr>
        <p:spPr>
          <a:xfrm>
            <a:off x="857173" y="1403648"/>
            <a:ext cx="7450342" cy="1702370"/>
          </a:xfrm>
        </p:spPr>
        <p:txBody>
          <a:bodyPr>
            <a:noAutofit/>
          </a:bodyPr>
          <a:lstStyle/>
          <a:p>
            <a:r>
              <a:rPr lang="fr-FR" dirty="0" smtClean="0"/>
              <a:t>112 cours déposés et disponibles (30% de l’objectif, dans la moyenne des DES) </a:t>
            </a:r>
          </a:p>
          <a:p>
            <a:endParaRPr lang="fr-FR" dirty="0" smtClean="0"/>
          </a:p>
          <a:p>
            <a:r>
              <a:rPr lang="fr-FR" dirty="0" smtClean="0"/>
              <a:t>L’orthopédie est la spécialité qui en a le plus (343 prévus) et qui en a déposé le plus</a:t>
            </a:r>
          </a:p>
        </p:txBody>
      </p:sp>
      <p:sp>
        <p:nvSpPr>
          <p:cNvPr id="4" name="ZoneTexte 3">
            <a:hlinkClick r:id="rId2"/>
          </p:cNvPr>
          <p:cNvSpPr txBox="1"/>
          <p:nvPr/>
        </p:nvSpPr>
        <p:spPr>
          <a:xfrm>
            <a:off x="2933206" y="4967009"/>
            <a:ext cx="3298275" cy="461665"/>
          </a:xfrm>
          <a:prstGeom prst="rect">
            <a:avLst/>
          </a:prstGeom>
          <a:noFill/>
        </p:spPr>
        <p:txBody>
          <a:bodyPr wrap="none" rtlCol="0">
            <a:spAutoFit/>
          </a:bodyPr>
          <a:lstStyle/>
          <a:p>
            <a:r>
              <a:rPr lang="fr-FR" sz="2400" dirty="0">
                <a:hlinkClick r:id="rId2"/>
              </a:rPr>
              <a:t>http://www.side-sante.fr</a:t>
            </a:r>
            <a:endParaRPr lang="fr-FR" sz="2400" dirty="0"/>
          </a:p>
        </p:txBody>
      </p:sp>
      <p:sp>
        <p:nvSpPr>
          <p:cNvPr id="7" name="ZoneTexte 6"/>
          <p:cNvSpPr txBox="1"/>
          <p:nvPr/>
        </p:nvSpPr>
        <p:spPr>
          <a:xfrm>
            <a:off x="1835696" y="5013176"/>
            <a:ext cx="1134126" cy="415498"/>
          </a:xfrm>
          <a:prstGeom prst="rect">
            <a:avLst/>
          </a:prstGeom>
          <a:noFill/>
        </p:spPr>
        <p:txBody>
          <a:bodyPr wrap="square" rtlCol="0">
            <a:spAutoFit/>
          </a:bodyPr>
          <a:lstStyle/>
          <a:p>
            <a:r>
              <a:rPr lang="fr-FR" sz="2100" dirty="0"/>
              <a:t>Démo :</a:t>
            </a:r>
          </a:p>
        </p:txBody>
      </p:sp>
    </p:spTree>
    <p:extLst>
      <p:ext uri="{BB962C8B-B14F-4D97-AF65-F5344CB8AC3E}">
        <p14:creationId xmlns:p14="http://schemas.microsoft.com/office/powerpoint/2010/main" val="79086378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2536" y="260648"/>
            <a:ext cx="9396536" cy="1143000"/>
          </a:xfrm>
          <a:solidFill>
            <a:schemeClr val="tx2">
              <a:lumMod val="20000"/>
              <a:lumOff val="80000"/>
            </a:schemeClr>
          </a:solidFill>
        </p:spPr>
        <p:txBody>
          <a:bodyPr>
            <a:normAutofit/>
          </a:bodyPr>
          <a:lstStyle/>
          <a:p>
            <a:r>
              <a:rPr lang="fr-FR" sz="3600" dirty="0" smtClean="0"/>
              <a:t>4. Agréments des </a:t>
            </a:r>
            <a:r>
              <a:rPr lang="fr-FR" sz="3600" i="1" dirty="0" smtClean="0"/>
              <a:t>« lieux hospitaliers de stage »</a:t>
            </a:r>
            <a:endParaRPr lang="fr-FR" sz="3600" i="1" dirty="0"/>
          </a:p>
        </p:txBody>
      </p:sp>
      <p:sp>
        <p:nvSpPr>
          <p:cNvPr id="3" name="Espace réservé du contenu 2"/>
          <p:cNvSpPr>
            <a:spLocks noGrp="1"/>
          </p:cNvSpPr>
          <p:nvPr>
            <p:ph idx="1"/>
          </p:nvPr>
        </p:nvSpPr>
        <p:spPr>
          <a:xfrm>
            <a:off x="107504" y="1628800"/>
            <a:ext cx="9001000" cy="3456380"/>
          </a:xfrm>
        </p:spPr>
        <p:txBody>
          <a:bodyPr/>
          <a:lstStyle/>
          <a:p>
            <a:pPr marL="514350" indent="-514350">
              <a:buFont typeface="+mj-lt"/>
              <a:buAutoNum type="arabicPeriod"/>
            </a:pPr>
            <a:r>
              <a:rPr lang="fr-FR" dirty="0" smtClean="0"/>
              <a:t>Proposés par les 2 MF </a:t>
            </a:r>
            <a:r>
              <a:rPr lang="fr-FR" smtClean="0"/>
              <a:t>au coordonnateur </a:t>
            </a:r>
            <a:r>
              <a:rPr lang="fr-FR" dirty="0" smtClean="0"/>
              <a:t>local DES</a:t>
            </a:r>
          </a:p>
          <a:p>
            <a:pPr marL="514350" indent="-514350">
              <a:buFont typeface="+mj-lt"/>
              <a:buAutoNum type="arabicPeriod"/>
            </a:pPr>
            <a:r>
              <a:rPr lang="fr-FR" dirty="0" smtClean="0"/>
              <a:t>Avis favorable du </a:t>
            </a:r>
            <a:r>
              <a:rPr lang="fr-FR" i="1" dirty="0" smtClean="0"/>
              <a:t>coordinateur local </a:t>
            </a:r>
            <a:r>
              <a:rPr lang="fr-FR" dirty="0" smtClean="0"/>
              <a:t>sur:</a:t>
            </a:r>
          </a:p>
          <a:p>
            <a:pPr lvl="1"/>
            <a:r>
              <a:rPr lang="fr-FR" dirty="0" smtClean="0"/>
              <a:t>intégration au projet pédagogique (GHT)</a:t>
            </a:r>
          </a:p>
          <a:p>
            <a:pPr lvl="1"/>
            <a:r>
              <a:rPr lang="fr-FR" dirty="0" smtClean="0"/>
              <a:t>Vérification des critères Arrêté 21 avril 2017 par niveau:</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43501"/>
          <a:stretch/>
        </p:blipFill>
        <p:spPr>
          <a:xfrm>
            <a:off x="821383" y="4319976"/>
            <a:ext cx="7802142" cy="1989344"/>
          </a:xfrm>
          <a:prstGeom prst="rect">
            <a:avLst/>
          </a:prstGeom>
        </p:spPr>
      </p:pic>
      <p:sp>
        <p:nvSpPr>
          <p:cNvPr id="6" name="Rectangle à coins arrondis 5"/>
          <p:cNvSpPr/>
          <p:nvPr/>
        </p:nvSpPr>
        <p:spPr>
          <a:xfrm>
            <a:off x="821383" y="4869160"/>
            <a:ext cx="7802142" cy="1440160"/>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821383" y="4149080"/>
            <a:ext cx="3174553" cy="432048"/>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txBox="1">
            <a:spLocks/>
          </p:cNvSpPr>
          <p:nvPr/>
        </p:nvSpPr>
        <p:spPr>
          <a:xfrm>
            <a:off x="-90264" y="211673"/>
            <a:ext cx="9396536" cy="1143000"/>
          </a:xfrm>
          <a:prstGeom prst="rect">
            <a:avLst/>
          </a:prstGeom>
          <a:solidFill>
            <a:schemeClr val="tx2">
              <a:lumMod val="20000"/>
              <a:lumOff val="80000"/>
            </a:schemeClr>
          </a:solidFill>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2"/>
                </a:solidFill>
                <a:latin typeface="+mj-lt"/>
                <a:ea typeface="+mj-ea"/>
                <a:cs typeface="+mj-cs"/>
              </a:defRPr>
            </a:lvl1pPr>
          </a:lstStyle>
          <a:p>
            <a:r>
              <a:rPr lang="fr-FR" sz="3600" smtClean="0"/>
              <a:t>4. Agréments des </a:t>
            </a:r>
            <a:r>
              <a:rPr lang="fr-FR" sz="3600" i="1" smtClean="0"/>
              <a:t>« lieux hospitaliers de stage »</a:t>
            </a:r>
            <a:endParaRPr lang="fr-FR" sz="3600" i="1" dirty="0"/>
          </a:p>
        </p:txBody>
      </p:sp>
    </p:spTree>
    <p:extLst>
      <p:ext uri="{BB962C8B-B14F-4D97-AF65-F5344CB8AC3E}">
        <p14:creationId xmlns:p14="http://schemas.microsoft.com/office/powerpoint/2010/main" val="14825479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512" y="620688"/>
            <a:ext cx="9361040" cy="2601416"/>
          </a:xfrm>
        </p:spPr>
        <p:txBody>
          <a:bodyPr>
            <a:normAutofit fontScale="92500"/>
          </a:bodyPr>
          <a:lstStyle/>
          <a:p>
            <a:pPr marL="514350" indent="-514350">
              <a:buFont typeface="+mj-lt"/>
              <a:buAutoNum type="arabicPeriod" startAt="3"/>
            </a:pPr>
            <a:r>
              <a:rPr lang="fr-FR" dirty="0" smtClean="0"/>
              <a:t>Dépôt du dossier : </a:t>
            </a:r>
            <a:r>
              <a:rPr lang="fr-FR" b="1" i="1" dirty="0" smtClean="0"/>
              <a:t>commission </a:t>
            </a:r>
            <a:r>
              <a:rPr lang="fr-FR" b="1" i="1" dirty="0"/>
              <a:t>d’agrément</a:t>
            </a:r>
            <a:r>
              <a:rPr lang="fr-FR" b="1" i="1" dirty="0" smtClean="0"/>
              <a:t> ARS/Doyen</a:t>
            </a:r>
          </a:p>
          <a:p>
            <a:pPr marL="914400" lvl="1" indent="-514350"/>
            <a:r>
              <a:rPr lang="fr-FR" dirty="0" smtClean="0"/>
              <a:t>Précisant le type et le niveau d’agrément:</a:t>
            </a:r>
          </a:p>
          <a:p>
            <a:pPr lvl="2"/>
            <a:r>
              <a:rPr lang="fr-FR" dirty="0" smtClean="0"/>
              <a:t>DESC </a:t>
            </a:r>
            <a:r>
              <a:rPr lang="fr-FR" i="1" dirty="0" smtClean="0"/>
              <a:t>(jusqu’en 2021 car tuilage de 2 générations)</a:t>
            </a:r>
            <a:endParaRPr lang="fr-FR" i="1" dirty="0"/>
          </a:p>
          <a:p>
            <a:pPr lvl="2"/>
            <a:r>
              <a:rPr lang="fr-FR" dirty="0" smtClean="0"/>
              <a:t>ou </a:t>
            </a:r>
            <a:r>
              <a:rPr lang="fr-FR" dirty="0"/>
              <a:t>DES par niveau 1, 2 ou 3 (socle, </a:t>
            </a:r>
            <a:r>
              <a:rPr lang="fr-FR" dirty="0" err="1"/>
              <a:t>approf</a:t>
            </a:r>
            <a:r>
              <a:rPr lang="fr-FR" dirty="0"/>
              <a:t>, conso</a:t>
            </a:r>
            <a:r>
              <a:rPr lang="fr-FR" dirty="0" smtClean="0"/>
              <a:t>)</a:t>
            </a:r>
          </a:p>
          <a:p>
            <a:pPr marL="514350" indent="-514350">
              <a:buFont typeface="+mj-lt"/>
              <a:buAutoNum type="arabicPeriod" startAt="3"/>
            </a:pPr>
            <a:r>
              <a:rPr lang="fr-FR" b="1" i="1" dirty="0" smtClean="0"/>
              <a:t>La décision relève de l’ARS +++</a:t>
            </a:r>
            <a:endParaRPr lang="fr-FR" b="1" i="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091034"/>
            <a:ext cx="5121174" cy="3230138"/>
          </a:xfrm>
          <a:prstGeom prst="rect">
            <a:avLst/>
          </a:prstGeom>
        </p:spPr>
      </p:pic>
    </p:spTree>
    <p:extLst>
      <p:ext uri="{BB962C8B-B14F-4D97-AF65-F5344CB8AC3E}">
        <p14:creationId xmlns:p14="http://schemas.microsoft.com/office/powerpoint/2010/main" val="166502207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5697" y="836712"/>
            <a:ext cx="5609437" cy="1143000"/>
          </a:xfrm>
          <a:solidFill>
            <a:srgbClr val="B9CDE5"/>
          </a:solidFill>
          <a:ln>
            <a:solidFill>
              <a:srgbClr val="4F81BD"/>
            </a:solidFill>
          </a:ln>
        </p:spPr>
        <p:txBody>
          <a:bodyPr>
            <a:normAutofit/>
          </a:bodyPr>
          <a:lstStyle/>
          <a:p>
            <a:r>
              <a:rPr lang="fr-FR" dirty="0" smtClean="0"/>
              <a:t>Rapport du trésorier</a:t>
            </a:r>
            <a:endParaRPr lang="fr-FR" dirty="0"/>
          </a:p>
        </p:txBody>
      </p:sp>
      <p:sp>
        <p:nvSpPr>
          <p:cNvPr id="4" name="Sous-titre 2"/>
          <p:cNvSpPr txBox="1">
            <a:spLocks/>
          </p:cNvSpPr>
          <p:nvPr/>
        </p:nvSpPr>
        <p:spPr>
          <a:xfrm>
            <a:off x="1187624" y="2948948"/>
            <a:ext cx="6768752" cy="1152128"/>
          </a:xfrm>
          <a:prstGeom prst="rect">
            <a:avLst/>
          </a:prstGeom>
          <a:ln>
            <a:miter lim="800000"/>
            <a:headEnd/>
            <a:tailEnd/>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fr-FR" sz="2400" dirty="0" smtClean="0">
                <a:solidFill>
                  <a:srgbClr val="1F497D"/>
                </a:solidFill>
                <a:ea typeface="ＭＳ Ｐゴシック" charset="-128"/>
                <a:cs typeface="ＭＳ Ｐゴシック" charset="-128"/>
              </a:rPr>
              <a:t>Du </a:t>
            </a:r>
            <a:r>
              <a:rPr lang="fr-FR" sz="2400" dirty="0">
                <a:solidFill>
                  <a:srgbClr val="1F497D"/>
                </a:solidFill>
                <a:ea typeface="ＭＳ Ｐゴシック" charset="-128"/>
                <a:cs typeface="ＭＳ Ｐゴシック" charset="-128"/>
              </a:rPr>
              <a:t>3</a:t>
            </a:r>
            <a:r>
              <a:rPr lang="fr-FR" sz="2400" dirty="0" smtClean="0">
                <a:solidFill>
                  <a:srgbClr val="1F497D"/>
                </a:solidFill>
                <a:ea typeface="ＭＳ Ｐゴシック" charset="-128"/>
                <a:cs typeface="ＭＳ Ｐゴシック" charset="-128"/>
              </a:rPr>
              <a:t>1-10-2016  au 30-09-2017</a:t>
            </a:r>
          </a:p>
          <a:p>
            <a:pPr marL="0" indent="0">
              <a:buNone/>
              <a:defRPr/>
            </a:pPr>
            <a:endParaRPr lang="fr-FR" sz="2400" dirty="0" smtClean="0">
              <a:solidFill>
                <a:srgbClr val="1F497D"/>
              </a:solidFill>
              <a:ea typeface="ＭＳ Ｐゴシック" charset="-128"/>
              <a:cs typeface="ＭＳ Ｐゴシック" charset="-128"/>
            </a:endParaRPr>
          </a:p>
        </p:txBody>
      </p:sp>
      <p:sp>
        <p:nvSpPr>
          <p:cNvPr id="6" name="ZoneTexte 5"/>
          <p:cNvSpPr txBox="1"/>
          <p:nvPr/>
        </p:nvSpPr>
        <p:spPr>
          <a:xfrm>
            <a:off x="6012160" y="6389389"/>
            <a:ext cx="2264562"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Gilles </a:t>
            </a:r>
            <a:r>
              <a:rPr lang="fr-FR" sz="2400" dirty="0" err="1" smtClean="0">
                <a:solidFill>
                  <a:srgbClr val="44546A"/>
                </a:solidFill>
              </a:rPr>
              <a:t>Marcillaud</a:t>
            </a:r>
            <a:endParaRPr lang="fr-FR" sz="2400" dirty="0">
              <a:solidFill>
                <a:srgbClr val="44546A"/>
              </a:solidFill>
            </a:endParaRPr>
          </a:p>
        </p:txBody>
      </p:sp>
    </p:spTree>
    <p:extLst>
      <p:ext uri="{BB962C8B-B14F-4D97-AF65-F5344CB8AC3E}">
        <p14:creationId xmlns:p14="http://schemas.microsoft.com/office/powerpoint/2010/main" val="21916193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contenu 2"/>
          <p:cNvSpPr>
            <a:spLocks noGrp="1"/>
          </p:cNvSpPr>
          <p:nvPr>
            <p:ph idx="1"/>
          </p:nvPr>
        </p:nvSpPr>
        <p:spPr>
          <a:xfrm>
            <a:off x="0" y="1340768"/>
            <a:ext cx="9144000" cy="4144962"/>
          </a:xfrm>
        </p:spPr>
        <p:txBody>
          <a:bodyPr>
            <a:normAutofit fontScale="85000" lnSpcReduction="20000"/>
          </a:bodyPr>
          <a:lstStyle/>
          <a:p>
            <a:pPr eaLnBrk="1" hangingPunct="1"/>
            <a:r>
              <a:rPr lang="fr-FR" dirty="0">
                <a:latin typeface="+mj-lt"/>
                <a:ea typeface="ＭＳ Ｐゴシック" charset="0"/>
                <a:cs typeface="ＭＳ Ｐゴシック" charset="0"/>
              </a:rPr>
              <a:t>Comptabilité recettes dépenses (toutes aléatoires)</a:t>
            </a:r>
          </a:p>
          <a:p>
            <a:pPr lvl="1" eaLnBrk="1" hangingPunct="1"/>
            <a:r>
              <a:rPr lang="fr-FR" dirty="0">
                <a:latin typeface="+mj-lt"/>
                <a:ea typeface="ＭＳ Ｐゴシック" charset="0"/>
              </a:rPr>
              <a:t>Aucune budgétisation </a:t>
            </a:r>
            <a:r>
              <a:rPr lang="fr-FR" dirty="0" smtClean="0">
                <a:latin typeface="+mj-lt"/>
                <a:ea typeface="ＭＳ Ｐゴシック" charset="0"/>
              </a:rPr>
              <a:t>possible</a:t>
            </a:r>
          </a:p>
          <a:p>
            <a:pPr lvl="1" eaLnBrk="1" hangingPunct="1"/>
            <a:endParaRPr lang="fr-FR" dirty="0">
              <a:latin typeface="+mj-lt"/>
              <a:ea typeface="ＭＳ Ｐゴシック" charset="0"/>
            </a:endParaRPr>
          </a:p>
          <a:p>
            <a:pPr eaLnBrk="1" hangingPunct="1"/>
            <a:r>
              <a:rPr lang="fr-FR" dirty="0">
                <a:latin typeface="+mj-lt"/>
                <a:ea typeface="ＭＳ Ｐゴシック" charset="0"/>
                <a:cs typeface="ＭＳ Ｐゴシック" charset="0"/>
              </a:rPr>
              <a:t>Trésorerie bas-de-laine qui supplée la chronologie aléatoire des </a:t>
            </a:r>
            <a:r>
              <a:rPr lang="fr-FR" dirty="0" smtClean="0">
                <a:latin typeface="+mj-lt"/>
                <a:ea typeface="ＭＳ Ｐゴシック" charset="0"/>
                <a:cs typeface="ＭＳ Ｐゴシック" charset="0"/>
              </a:rPr>
              <a:t>mouvements</a:t>
            </a:r>
          </a:p>
          <a:p>
            <a:pPr eaLnBrk="1" hangingPunct="1"/>
            <a:endParaRPr lang="fr-FR" dirty="0">
              <a:latin typeface="+mj-lt"/>
              <a:ea typeface="ＭＳ Ｐゴシック" charset="0"/>
              <a:cs typeface="ＭＳ Ｐゴシック" charset="0"/>
            </a:endParaRPr>
          </a:p>
          <a:p>
            <a:pPr eaLnBrk="1" hangingPunct="1">
              <a:spcAft>
                <a:spcPts val="1200"/>
              </a:spcAft>
            </a:pPr>
            <a:r>
              <a:rPr lang="fr-FR" dirty="0">
                <a:latin typeface="+mj-lt"/>
                <a:ea typeface="ＭＳ Ｐゴシック" charset="0"/>
                <a:cs typeface="ＭＳ Ｐゴシック" charset="0"/>
              </a:rPr>
              <a:t>Comptabilité à </a:t>
            </a:r>
            <a:r>
              <a:rPr lang="fr-FR" b="1" i="1" dirty="0" smtClean="0">
                <a:latin typeface="+mj-lt"/>
                <a:ea typeface="ＭＳ Ｐゴシック" charset="0"/>
                <a:cs typeface="ＭＳ Ｐゴシック" charset="0"/>
              </a:rPr>
              <a:t>l’</a:t>
            </a:r>
            <a:r>
              <a:rPr lang="fr-FR" altLang="ja-JP" b="1" i="1" dirty="0" smtClean="0">
                <a:latin typeface="+mj-lt"/>
                <a:ea typeface="ＭＳ Ｐゴシック" charset="0"/>
                <a:cs typeface="ＭＳ Ｐゴシック" charset="0"/>
              </a:rPr>
              <a:t>année </a:t>
            </a:r>
            <a:r>
              <a:rPr lang="fr-FR" altLang="ja-JP" b="1" i="1" dirty="0">
                <a:latin typeface="+mj-lt"/>
                <a:ea typeface="ＭＳ Ｐゴシック" charset="0"/>
                <a:cs typeface="ＭＳ Ｐゴシック" charset="0"/>
              </a:rPr>
              <a:t>universitaire</a:t>
            </a:r>
            <a:r>
              <a:rPr lang="fr-FR" altLang="ja-JP" dirty="0">
                <a:latin typeface="+mj-lt"/>
                <a:ea typeface="ＭＳ Ｐゴシック" charset="0"/>
                <a:cs typeface="ＭＳ Ｐゴシック" charset="0"/>
              </a:rPr>
              <a:t>: du 01-10-2016 au 30-09-2017</a:t>
            </a:r>
          </a:p>
          <a:p>
            <a:pPr lvl="1" eaLnBrk="1" hangingPunct="1"/>
            <a:r>
              <a:rPr lang="fr-FR" dirty="0">
                <a:latin typeface="+mj-lt"/>
                <a:ea typeface="ＭＳ Ｐゴシック" charset="0"/>
              </a:rPr>
              <a:t>Plus proche de la réalité de </a:t>
            </a:r>
            <a:r>
              <a:rPr lang="fr-FR" dirty="0" smtClean="0">
                <a:latin typeface="+mj-lt"/>
                <a:ea typeface="ＭＳ Ｐゴシック" charset="0"/>
              </a:rPr>
              <a:t>l’</a:t>
            </a:r>
            <a:r>
              <a:rPr lang="fr-FR" altLang="ja-JP" dirty="0" smtClean="0">
                <a:latin typeface="+mj-lt"/>
                <a:ea typeface="ＭＳ Ｐゴシック" charset="0"/>
              </a:rPr>
              <a:t>activité</a:t>
            </a:r>
            <a:endParaRPr lang="fr-FR" altLang="ja-JP" dirty="0">
              <a:latin typeface="+mj-lt"/>
              <a:ea typeface="ＭＳ Ｐゴシック" charset="0"/>
            </a:endParaRPr>
          </a:p>
          <a:p>
            <a:pPr lvl="1" eaLnBrk="1" hangingPunct="1"/>
            <a:r>
              <a:rPr lang="fr-FR" dirty="0">
                <a:latin typeface="+mj-lt"/>
                <a:ea typeface="ＭＳ Ｐゴシック" charset="0"/>
              </a:rPr>
              <a:t>Permettant une validation en AG dans les 3 mois de fin </a:t>
            </a:r>
            <a:r>
              <a:rPr lang="fr-FR" dirty="0" smtClean="0">
                <a:latin typeface="+mj-lt"/>
                <a:ea typeface="ＭＳ Ｐゴシック" charset="0"/>
              </a:rPr>
              <a:t>d’</a:t>
            </a:r>
            <a:r>
              <a:rPr lang="fr-FR" altLang="ja-JP" dirty="0" smtClean="0">
                <a:latin typeface="+mj-lt"/>
                <a:ea typeface="ＭＳ Ｐゴシック" charset="0"/>
              </a:rPr>
              <a:t>exercice</a:t>
            </a:r>
            <a:endParaRPr lang="fr-FR" altLang="ja-JP" dirty="0">
              <a:latin typeface="+mj-lt"/>
              <a:ea typeface="ＭＳ Ｐゴシック" charset="0"/>
            </a:endParaRPr>
          </a:p>
          <a:p>
            <a:pPr eaLnBrk="1" hangingPunct="1"/>
            <a:endParaRPr lang="fr-FR" dirty="0">
              <a:latin typeface="+mj-lt"/>
              <a:ea typeface="ＭＳ Ｐゴシック" charset="0"/>
              <a:cs typeface="ＭＳ Ｐゴシック" charset="0"/>
            </a:endParaRPr>
          </a:p>
        </p:txBody>
      </p:sp>
    </p:spTree>
    <p:extLst>
      <p:ext uri="{BB962C8B-B14F-4D97-AF65-F5344CB8AC3E}">
        <p14:creationId xmlns:p14="http://schemas.microsoft.com/office/powerpoint/2010/main" val="17699112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95279240"/>
              </p:ext>
            </p:extLst>
          </p:nvPr>
        </p:nvGraphicFramePr>
        <p:xfrm>
          <a:off x="251520" y="996513"/>
          <a:ext cx="8712965" cy="3788992"/>
        </p:xfrm>
        <a:graphic>
          <a:graphicData uri="http://schemas.openxmlformats.org/drawingml/2006/table">
            <a:tbl>
              <a:tblPr firstRow="1" bandRow="1">
                <a:tableStyleId>{5C22544A-7EE6-4342-B048-85BDC9FD1C3A}</a:tableStyleId>
              </a:tblPr>
              <a:tblGrid>
                <a:gridCol w="1742593"/>
                <a:gridCol w="1742593"/>
                <a:gridCol w="1742593"/>
                <a:gridCol w="1742593"/>
                <a:gridCol w="1742593"/>
              </a:tblGrid>
              <a:tr h="733888">
                <a:tc>
                  <a:txBody>
                    <a:bodyPr/>
                    <a:lstStyle/>
                    <a:p>
                      <a:r>
                        <a:rPr lang="fr-FR" sz="2400" dirty="0" smtClean="0"/>
                        <a:t>Recettes</a:t>
                      </a:r>
                      <a:endParaRPr lang="fr-FR" sz="2400" dirty="0"/>
                    </a:p>
                  </a:txBody>
                  <a:tcPr marT="60960" marB="60960"/>
                </a:tc>
                <a:tc>
                  <a:txBody>
                    <a:bodyPr/>
                    <a:lstStyle/>
                    <a:p>
                      <a:pPr algn="ctr"/>
                      <a:r>
                        <a:rPr lang="fr-FR" sz="1900" dirty="0" smtClean="0">
                          <a:solidFill>
                            <a:schemeClr val="bg1"/>
                          </a:solidFill>
                        </a:rPr>
                        <a:t>2016-2017</a:t>
                      </a:r>
                      <a:endParaRPr lang="fr-FR" sz="1900" dirty="0">
                        <a:solidFill>
                          <a:schemeClr val="bg1"/>
                        </a:solidFill>
                      </a:endParaRPr>
                    </a:p>
                  </a:txBody>
                  <a:tcPr marT="60960" marB="60960"/>
                </a:tc>
                <a:tc>
                  <a:txBody>
                    <a:bodyPr/>
                    <a:lstStyle/>
                    <a:p>
                      <a:pPr algn="ctr"/>
                      <a:r>
                        <a:rPr lang="fr-FR" sz="1900" dirty="0" smtClean="0">
                          <a:solidFill>
                            <a:schemeClr val="bg1"/>
                          </a:solidFill>
                        </a:rPr>
                        <a:t>2015-2016</a:t>
                      </a:r>
                      <a:endParaRPr lang="fr-FR" sz="1900" dirty="0">
                        <a:solidFill>
                          <a:schemeClr val="bg1"/>
                        </a:solidFill>
                      </a:endParaRPr>
                    </a:p>
                  </a:txBody>
                  <a:tcPr marT="60960" marB="60960"/>
                </a:tc>
                <a:tc>
                  <a:txBody>
                    <a:bodyPr/>
                    <a:lstStyle/>
                    <a:p>
                      <a:pPr algn="ctr"/>
                      <a:r>
                        <a:rPr lang="fr-FR" sz="1900" dirty="0" smtClean="0">
                          <a:solidFill>
                            <a:schemeClr val="bg1"/>
                          </a:solidFill>
                        </a:rPr>
                        <a:t>2014-2015</a:t>
                      </a:r>
                      <a:endParaRPr lang="fr-FR" sz="1900" dirty="0">
                        <a:solidFill>
                          <a:schemeClr val="bg1"/>
                        </a:solidFill>
                      </a:endParaRPr>
                    </a:p>
                  </a:txBody>
                  <a:tcPr marT="60960" marB="60960"/>
                </a:tc>
                <a:tc>
                  <a:txBody>
                    <a:bodyPr/>
                    <a:lstStyle/>
                    <a:p>
                      <a:pPr algn="ctr"/>
                      <a:r>
                        <a:rPr lang="fr-FR" sz="1900" dirty="0" smtClean="0">
                          <a:solidFill>
                            <a:schemeClr val="bg1"/>
                          </a:solidFill>
                        </a:rPr>
                        <a:t>2013-2014</a:t>
                      </a:r>
                      <a:endParaRPr lang="fr-FR" sz="1900" dirty="0">
                        <a:solidFill>
                          <a:schemeClr val="bg1"/>
                        </a:solidFill>
                      </a:endParaRPr>
                    </a:p>
                  </a:txBody>
                  <a:tcPr marT="60960" marB="60960"/>
                </a:tc>
              </a:tr>
              <a:tr h="733888">
                <a:tc>
                  <a:txBody>
                    <a:bodyPr/>
                    <a:lstStyle/>
                    <a:p>
                      <a:r>
                        <a:rPr lang="fr-FR" sz="2400" dirty="0" smtClean="0">
                          <a:solidFill>
                            <a:schemeClr val="tx2"/>
                          </a:solidFill>
                        </a:rPr>
                        <a:t>Cotisations</a:t>
                      </a:r>
                      <a:endParaRPr lang="fr-FR" sz="2400" dirty="0">
                        <a:solidFill>
                          <a:schemeClr val="tx2"/>
                        </a:solidFill>
                      </a:endParaRPr>
                    </a:p>
                  </a:txBody>
                  <a:tcPr marT="60960" marB="60960"/>
                </a:tc>
                <a:tc>
                  <a:txBody>
                    <a:bodyPr/>
                    <a:lstStyle/>
                    <a:p>
                      <a:pPr algn="ctr"/>
                      <a:r>
                        <a:rPr lang="fr-FR" sz="2400" dirty="0" smtClean="0">
                          <a:solidFill>
                            <a:schemeClr val="tx2"/>
                          </a:solidFill>
                        </a:rPr>
                        <a:t>42 707</a:t>
                      </a:r>
                      <a:endParaRPr lang="fr-FR" sz="2400" dirty="0">
                        <a:solidFill>
                          <a:schemeClr val="tx2"/>
                        </a:solidFill>
                      </a:endParaRPr>
                    </a:p>
                  </a:txBody>
                  <a:tcPr marT="60960" marB="60960"/>
                </a:tc>
                <a:tc>
                  <a:txBody>
                    <a:bodyPr/>
                    <a:lstStyle/>
                    <a:p>
                      <a:pPr algn="ctr"/>
                      <a:r>
                        <a:rPr lang="fr-FR" sz="2400" dirty="0" smtClean="0">
                          <a:solidFill>
                            <a:schemeClr val="tx2"/>
                          </a:solidFill>
                        </a:rPr>
                        <a:t>34 570</a:t>
                      </a:r>
                      <a:endParaRPr lang="fr-FR" sz="2400" dirty="0">
                        <a:solidFill>
                          <a:schemeClr val="tx2"/>
                        </a:solidFill>
                      </a:endParaRPr>
                    </a:p>
                  </a:txBody>
                  <a:tcPr marT="60960" marB="60960"/>
                </a:tc>
                <a:tc>
                  <a:txBody>
                    <a:bodyPr/>
                    <a:lstStyle/>
                    <a:p>
                      <a:pPr algn="ctr"/>
                      <a:r>
                        <a:rPr lang="fr-FR" sz="2400" dirty="0" smtClean="0">
                          <a:solidFill>
                            <a:schemeClr val="tx2"/>
                          </a:solidFill>
                        </a:rPr>
                        <a:t>57 121</a:t>
                      </a:r>
                      <a:endParaRPr lang="fr-FR" sz="2400" dirty="0">
                        <a:solidFill>
                          <a:schemeClr val="tx2"/>
                        </a:solidFill>
                      </a:endParaRPr>
                    </a:p>
                  </a:txBody>
                  <a:tcPr marT="60960" marB="60960"/>
                </a:tc>
                <a:tc>
                  <a:txBody>
                    <a:bodyPr/>
                    <a:lstStyle/>
                    <a:p>
                      <a:pPr algn="ctr"/>
                      <a:r>
                        <a:rPr lang="fr-FR" sz="2400" dirty="0" smtClean="0">
                          <a:solidFill>
                            <a:schemeClr val="tx2"/>
                          </a:solidFill>
                        </a:rPr>
                        <a:t>29 350</a:t>
                      </a:r>
                      <a:endParaRPr lang="fr-FR" sz="2400" dirty="0">
                        <a:solidFill>
                          <a:schemeClr val="tx2"/>
                        </a:solidFill>
                      </a:endParaRPr>
                    </a:p>
                  </a:txBody>
                  <a:tcPr marT="60960" marB="60960"/>
                </a:tc>
              </a:tr>
              <a:tr h="733888">
                <a:tc>
                  <a:txBody>
                    <a:bodyPr/>
                    <a:lstStyle/>
                    <a:p>
                      <a:r>
                        <a:rPr lang="fr-FR" sz="2400" dirty="0" smtClean="0">
                          <a:solidFill>
                            <a:schemeClr val="tx2"/>
                          </a:solidFill>
                        </a:rPr>
                        <a:t>Partenariats</a:t>
                      </a:r>
                    </a:p>
                    <a:p>
                      <a:r>
                        <a:rPr lang="fr-FR" sz="1000" i="1" dirty="0" err="1" smtClean="0">
                          <a:solidFill>
                            <a:schemeClr val="tx2"/>
                          </a:solidFill>
                        </a:rPr>
                        <a:t>Orthofix</a:t>
                      </a:r>
                      <a:r>
                        <a:rPr lang="fr-FR" sz="1000" i="1" dirty="0" smtClean="0">
                          <a:solidFill>
                            <a:schemeClr val="tx2"/>
                          </a:solidFill>
                        </a:rPr>
                        <a:t>, De</a:t>
                      </a:r>
                      <a:r>
                        <a:rPr lang="fr-FR" sz="1000" i="1" baseline="0" dirty="0" smtClean="0">
                          <a:solidFill>
                            <a:schemeClr val="tx2"/>
                          </a:solidFill>
                        </a:rPr>
                        <a:t> Puy</a:t>
                      </a:r>
                      <a:endParaRPr lang="fr-FR" sz="1000" i="1" dirty="0">
                        <a:solidFill>
                          <a:schemeClr val="tx2"/>
                        </a:solidFill>
                      </a:endParaRPr>
                    </a:p>
                  </a:txBody>
                  <a:tcPr marT="60960" marB="60960"/>
                </a:tc>
                <a:tc>
                  <a:txBody>
                    <a:bodyPr/>
                    <a:lstStyle/>
                    <a:p>
                      <a:pPr algn="ctr"/>
                      <a:r>
                        <a:rPr lang="fr-FR" sz="2400" dirty="0" smtClean="0">
                          <a:solidFill>
                            <a:schemeClr val="tx2"/>
                          </a:solidFill>
                        </a:rPr>
                        <a:t>6000</a:t>
                      </a:r>
                      <a:endParaRPr lang="fr-FR" sz="2400" dirty="0">
                        <a:solidFill>
                          <a:schemeClr val="tx2"/>
                        </a:solidFill>
                      </a:endParaRPr>
                    </a:p>
                  </a:txBody>
                  <a:tcPr marT="60960" marB="60960"/>
                </a:tc>
                <a:tc>
                  <a:txBody>
                    <a:bodyPr/>
                    <a:lstStyle/>
                    <a:p>
                      <a:pPr algn="ctr"/>
                      <a:r>
                        <a:rPr lang="fr-FR" sz="2400" dirty="0" smtClean="0">
                          <a:solidFill>
                            <a:schemeClr val="tx2"/>
                          </a:solidFill>
                        </a:rPr>
                        <a:t>10 000</a:t>
                      </a:r>
                      <a:endParaRPr lang="fr-FR" sz="2400" dirty="0">
                        <a:solidFill>
                          <a:schemeClr val="tx2"/>
                        </a:solidFill>
                      </a:endParaRPr>
                    </a:p>
                  </a:txBody>
                  <a:tcPr marT="60960" marB="60960"/>
                </a:tc>
                <a:tc>
                  <a:txBody>
                    <a:bodyPr/>
                    <a:lstStyle/>
                    <a:p>
                      <a:pPr algn="ctr"/>
                      <a:r>
                        <a:rPr lang="fr-FR" sz="2400" dirty="0" smtClean="0">
                          <a:solidFill>
                            <a:schemeClr val="tx2"/>
                          </a:solidFill>
                        </a:rPr>
                        <a:t>12 500</a:t>
                      </a:r>
                      <a:endParaRPr lang="fr-FR" sz="2400" dirty="0">
                        <a:solidFill>
                          <a:schemeClr val="tx2"/>
                        </a:solidFill>
                      </a:endParaRPr>
                    </a:p>
                  </a:txBody>
                  <a:tcPr marT="60960" marB="60960"/>
                </a:tc>
                <a:tc>
                  <a:txBody>
                    <a:bodyPr/>
                    <a:lstStyle/>
                    <a:p>
                      <a:pPr algn="ctr"/>
                      <a:r>
                        <a:rPr lang="fr-FR" sz="2400" dirty="0" smtClean="0">
                          <a:solidFill>
                            <a:schemeClr val="tx2"/>
                          </a:solidFill>
                        </a:rPr>
                        <a:t>11 500</a:t>
                      </a:r>
                      <a:endParaRPr lang="fr-FR" sz="2400" dirty="0">
                        <a:solidFill>
                          <a:schemeClr val="tx2"/>
                        </a:solidFill>
                      </a:endParaRPr>
                    </a:p>
                  </a:txBody>
                  <a:tcPr marT="60960" marB="60960"/>
                </a:tc>
              </a:tr>
              <a:tr h="733888">
                <a:tc>
                  <a:txBody>
                    <a:bodyPr/>
                    <a:lstStyle/>
                    <a:p>
                      <a:r>
                        <a:rPr lang="fr-FR" sz="2400" dirty="0" smtClean="0">
                          <a:solidFill>
                            <a:schemeClr val="tx2"/>
                          </a:solidFill>
                        </a:rPr>
                        <a:t>AFMO</a:t>
                      </a:r>
                      <a:endParaRPr lang="fr-FR" sz="2400" dirty="0">
                        <a:solidFill>
                          <a:schemeClr val="tx2"/>
                        </a:solidFill>
                      </a:endParaRPr>
                    </a:p>
                  </a:txBody>
                  <a:tcPr marT="60960" marB="60960"/>
                </a:tc>
                <a:tc>
                  <a:txBody>
                    <a:bodyPr/>
                    <a:lstStyle/>
                    <a:p>
                      <a:pPr algn="ctr"/>
                      <a:r>
                        <a:rPr lang="fr-FR" sz="2400" dirty="0" smtClean="0">
                          <a:solidFill>
                            <a:schemeClr val="tx2"/>
                          </a:solidFill>
                        </a:rPr>
                        <a:t>12 021</a:t>
                      </a:r>
                      <a:endParaRPr lang="fr-FR" sz="2400" dirty="0">
                        <a:solidFill>
                          <a:schemeClr val="tx2"/>
                        </a:solidFill>
                      </a:endParaRPr>
                    </a:p>
                  </a:txBody>
                  <a:tcPr marT="60960" marB="60960"/>
                </a:tc>
                <a:tc>
                  <a:txBody>
                    <a:bodyPr/>
                    <a:lstStyle/>
                    <a:p>
                      <a:pPr algn="ctr"/>
                      <a:r>
                        <a:rPr lang="fr-FR" sz="2400" dirty="0" smtClean="0">
                          <a:solidFill>
                            <a:schemeClr val="tx2"/>
                          </a:solidFill>
                        </a:rPr>
                        <a:t>-</a:t>
                      </a:r>
                      <a:endParaRPr lang="fr-FR" sz="2400" dirty="0">
                        <a:solidFill>
                          <a:schemeClr val="tx2"/>
                        </a:solidFill>
                      </a:endParaRPr>
                    </a:p>
                  </a:txBody>
                  <a:tcPr marT="60960" marB="60960"/>
                </a:tc>
                <a:tc>
                  <a:txBody>
                    <a:bodyPr/>
                    <a:lstStyle/>
                    <a:p>
                      <a:pPr algn="ctr"/>
                      <a:r>
                        <a:rPr lang="fr-FR" sz="2400" dirty="0" smtClean="0">
                          <a:solidFill>
                            <a:schemeClr val="tx2"/>
                          </a:solidFill>
                        </a:rPr>
                        <a:t>11 852</a:t>
                      </a:r>
                      <a:endParaRPr lang="fr-FR" sz="2400" dirty="0">
                        <a:solidFill>
                          <a:schemeClr val="tx2"/>
                        </a:solidFill>
                      </a:endParaRPr>
                    </a:p>
                  </a:txBody>
                  <a:tcPr marT="60960" marB="60960"/>
                </a:tc>
                <a:tc>
                  <a:txBody>
                    <a:bodyPr/>
                    <a:lstStyle/>
                    <a:p>
                      <a:pPr algn="ctr"/>
                      <a:r>
                        <a:rPr lang="fr-FR" sz="2400" dirty="0" smtClean="0">
                          <a:solidFill>
                            <a:schemeClr val="tx2"/>
                          </a:solidFill>
                        </a:rPr>
                        <a:t>7957</a:t>
                      </a:r>
                      <a:endParaRPr lang="fr-FR" sz="2400" dirty="0">
                        <a:solidFill>
                          <a:schemeClr val="tx2"/>
                        </a:solidFill>
                      </a:endParaRPr>
                    </a:p>
                  </a:txBody>
                  <a:tcPr marT="60960" marB="60960"/>
                </a:tc>
              </a:tr>
              <a:tr h="733888">
                <a:tc>
                  <a:txBody>
                    <a:bodyPr/>
                    <a:lstStyle/>
                    <a:p>
                      <a:r>
                        <a:rPr lang="fr-FR" sz="2400" dirty="0" smtClean="0">
                          <a:solidFill>
                            <a:schemeClr val="tx2"/>
                          </a:solidFill>
                        </a:rPr>
                        <a:t>Total Recettes</a:t>
                      </a:r>
                      <a:endParaRPr lang="fr-FR" sz="2400" dirty="0">
                        <a:solidFill>
                          <a:schemeClr val="tx2"/>
                        </a:solidFill>
                      </a:endParaRPr>
                    </a:p>
                  </a:txBody>
                  <a:tcPr marT="60960" marB="60960"/>
                </a:tc>
                <a:tc>
                  <a:txBody>
                    <a:bodyPr/>
                    <a:lstStyle/>
                    <a:p>
                      <a:pPr algn="ctr"/>
                      <a:r>
                        <a:rPr lang="fr-FR" sz="2400" b="1" dirty="0" smtClean="0">
                          <a:solidFill>
                            <a:schemeClr val="tx2"/>
                          </a:solidFill>
                        </a:rPr>
                        <a:t>60 728</a:t>
                      </a:r>
                      <a:endParaRPr lang="fr-FR" sz="2400" b="1" dirty="0">
                        <a:solidFill>
                          <a:schemeClr val="tx2"/>
                        </a:solidFill>
                      </a:endParaRPr>
                    </a:p>
                  </a:txBody>
                  <a:tcPr marT="60960" marB="60960"/>
                </a:tc>
                <a:tc>
                  <a:txBody>
                    <a:bodyPr/>
                    <a:lstStyle/>
                    <a:p>
                      <a:pPr algn="ctr"/>
                      <a:r>
                        <a:rPr lang="fr-FR" sz="2400" b="1" dirty="0" smtClean="0">
                          <a:solidFill>
                            <a:schemeClr val="tx2"/>
                          </a:solidFill>
                        </a:rPr>
                        <a:t>44 570</a:t>
                      </a:r>
                      <a:endParaRPr lang="fr-FR" sz="2400" b="1" dirty="0">
                        <a:solidFill>
                          <a:schemeClr val="tx2"/>
                        </a:solidFill>
                      </a:endParaRPr>
                    </a:p>
                  </a:txBody>
                  <a:tcPr marT="60960" marB="60960"/>
                </a:tc>
                <a:tc>
                  <a:txBody>
                    <a:bodyPr/>
                    <a:lstStyle/>
                    <a:p>
                      <a:pPr algn="ctr"/>
                      <a:r>
                        <a:rPr lang="fr-FR" sz="2400" b="1" dirty="0" smtClean="0">
                          <a:solidFill>
                            <a:schemeClr val="tx2"/>
                          </a:solidFill>
                        </a:rPr>
                        <a:t>81 473</a:t>
                      </a:r>
                      <a:endParaRPr lang="fr-FR" sz="2400" b="1" dirty="0">
                        <a:solidFill>
                          <a:schemeClr val="tx2"/>
                        </a:solidFill>
                      </a:endParaRPr>
                    </a:p>
                  </a:txBody>
                  <a:tcPr marT="60960" marB="60960"/>
                </a:tc>
                <a:tc>
                  <a:txBody>
                    <a:bodyPr/>
                    <a:lstStyle/>
                    <a:p>
                      <a:pPr algn="ctr"/>
                      <a:r>
                        <a:rPr lang="fr-FR" sz="2400" b="1" dirty="0" smtClean="0">
                          <a:solidFill>
                            <a:schemeClr val="tx2"/>
                          </a:solidFill>
                        </a:rPr>
                        <a:t>48 807</a:t>
                      </a:r>
                      <a:endParaRPr lang="fr-FR" sz="2400" b="1" dirty="0">
                        <a:solidFill>
                          <a:schemeClr val="tx2"/>
                        </a:solidFill>
                      </a:endParaRPr>
                    </a:p>
                  </a:txBody>
                  <a:tcPr marT="60960" marB="60960"/>
                </a:tc>
              </a:tr>
            </a:tbl>
          </a:graphicData>
        </a:graphic>
      </p:graphicFrame>
      <p:sp>
        <p:nvSpPr>
          <p:cNvPr id="5" name="ZoneTexte 4"/>
          <p:cNvSpPr txBox="1"/>
          <p:nvPr/>
        </p:nvSpPr>
        <p:spPr>
          <a:xfrm>
            <a:off x="467544" y="5589240"/>
            <a:ext cx="3140090" cy="369332"/>
          </a:xfrm>
          <a:prstGeom prst="rect">
            <a:avLst/>
          </a:prstGeom>
          <a:noFill/>
        </p:spPr>
        <p:txBody>
          <a:bodyPr wrap="none" rtlCol="0">
            <a:spAutoFit/>
          </a:bodyPr>
          <a:lstStyle/>
          <a:p>
            <a:r>
              <a:rPr lang="fr-FR" dirty="0" smtClean="0"/>
              <a:t>* Participation 2015-2016-2017</a:t>
            </a:r>
            <a:endParaRPr lang="fr-FR" dirty="0"/>
          </a:p>
        </p:txBody>
      </p:sp>
      <p:sp>
        <p:nvSpPr>
          <p:cNvPr id="3" name="Rectangle 2"/>
          <p:cNvSpPr/>
          <p:nvPr/>
        </p:nvSpPr>
        <p:spPr>
          <a:xfrm>
            <a:off x="251520" y="996513"/>
            <a:ext cx="1784394" cy="70429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035914" y="996513"/>
            <a:ext cx="1671990" cy="3788992"/>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8069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69757693"/>
              </p:ext>
            </p:extLst>
          </p:nvPr>
        </p:nvGraphicFramePr>
        <p:xfrm>
          <a:off x="107504" y="36253"/>
          <a:ext cx="8856985" cy="6817629"/>
        </p:xfrm>
        <a:graphic>
          <a:graphicData uri="http://schemas.openxmlformats.org/drawingml/2006/table">
            <a:tbl>
              <a:tblPr firstRow="1" bandRow="1">
                <a:tableStyleId>{5C22544A-7EE6-4342-B048-85BDC9FD1C3A}</a:tableStyleId>
              </a:tblPr>
              <a:tblGrid>
                <a:gridCol w="1771397"/>
                <a:gridCol w="1771397"/>
                <a:gridCol w="1771397"/>
                <a:gridCol w="1771397"/>
                <a:gridCol w="1771397"/>
              </a:tblGrid>
              <a:tr h="425307">
                <a:tc>
                  <a:txBody>
                    <a:bodyPr/>
                    <a:lstStyle/>
                    <a:p>
                      <a:r>
                        <a:rPr lang="fr-FR" sz="1900" b="1" dirty="0" smtClean="0">
                          <a:solidFill>
                            <a:schemeClr val="bg1"/>
                          </a:solidFill>
                        </a:rPr>
                        <a:t>Dépenses</a:t>
                      </a:r>
                      <a:endParaRPr lang="fr-FR" sz="1900" b="1" dirty="0">
                        <a:solidFill>
                          <a:schemeClr val="bg1"/>
                        </a:solidFill>
                      </a:endParaRPr>
                    </a:p>
                  </a:txBody>
                  <a:tcPr marT="60960" marB="60960"/>
                </a:tc>
                <a:tc>
                  <a:txBody>
                    <a:bodyPr/>
                    <a:lstStyle/>
                    <a:p>
                      <a:pPr algn="ctr"/>
                      <a:r>
                        <a:rPr lang="fr-FR" sz="1900" dirty="0" smtClean="0">
                          <a:solidFill>
                            <a:schemeClr val="bg1"/>
                          </a:solidFill>
                        </a:rPr>
                        <a:t>2016-2017</a:t>
                      </a:r>
                      <a:endParaRPr lang="fr-FR" sz="1900" dirty="0">
                        <a:solidFill>
                          <a:schemeClr val="bg1"/>
                        </a:solidFill>
                      </a:endParaRPr>
                    </a:p>
                  </a:txBody>
                  <a:tcPr marT="60960" marB="60960"/>
                </a:tc>
                <a:tc>
                  <a:txBody>
                    <a:bodyPr/>
                    <a:lstStyle/>
                    <a:p>
                      <a:pPr algn="ctr"/>
                      <a:r>
                        <a:rPr lang="fr-FR" sz="1900" dirty="0" smtClean="0">
                          <a:solidFill>
                            <a:schemeClr val="bg1"/>
                          </a:solidFill>
                        </a:rPr>
                        <a:t>2015-2016</a:t>
                      </a:r>
                      <a:endParaRPr lang="fr-FR" sz="1900" dirty="0">
                        <a:solidFill>
                          <a:schemeClr val="bg1"/>
                        </a:solidFill>
                      </a:endParaRPr>
                    </a:p>
                  </a:txBody>
                  <a:tcPr marT="60960" marB="60960"/>
                </a:tc>
                <a:tc>
                  <a:txBody>
                    <a:bodyPr/>
                    <a:lstStyle/>
                    <a:p>
                      <a:pPr algn="ctr"/>
                      <a:r>
                        <a:rPr lang="fr-FR" sz="1900" dirty="0" smtClean="0">
                          <a:solidFill>
                            <a:schemeClr val="bg1"/>
                          </a:solidFill>
                        </a:rPr>
                        <a:t>2014-2015</a:t>
                      </a:r>
                      <a:endParaRPr lang="fr-FR" sz="1900" dirty="0">
                        <a:solidFill>
                          <a:schemeClr val="bg1"/>
                        </a:solidFill>
                      </a:endParaRPr>
                    </a:p>
                  </a:txBody>
                  <a:tcPr marT="60960" marB="60960"/>
                </a:tc>
                <a:tc>
                  <a:txBody>
                    <a:bodyPr/>
                    <a:lstStyle/>
                    <a:p>
                      <a:pPr algn="ctr"/>
                      <a:r>
                        <a:rPr lang="fr-FR" sz="1900" dirty="0" smtClean="0">
                          <a:solidFill>
                            <a:schemeClr val="bg1"/>
                          </a:solidFill>
                        </a:rPr>
                        <a:t>2013-2014</a:t>
                      </a:r>
                      <a:endParaRPr lang="fr-FR" sz="1900" dirty="0">
                        <a:solidFill>
                          <a:schemeClr val="bg1"/>
                        </a:solidFill>
                      </a:endParaRPr>
                    </a:p>
                  </a:txBody>
                  <a:tcPr marT="60960" marB="60960"/>
                </a:tc>
              </a:tr>
              <a:tr h="425307">
                <a:tc>
                  <a:txBody>
                    <a:bodyPr/>
                    <a:lstStyle/>
                    <a:p>
                      <a:r>
                        <a:rPr lang="fr-FR" sz="1900" dirty="0" smtClean="0">
                          <a:solidFill>
                            <a:schemeClr val="tx2"/>
                          </a:solidFill>
                        </a:rPr>
                        <a:t>Salaires</a:t>
                      </a:r>
                      <a:endParaRPr lang="fr-FR" sz="1900" dirty="0">
                        <a:solidFill>
                          <a:schemeClr val="tx2"/>
                        </a:solidFill>
                      </a:endParaRPr>
                    </a:p>
                  </a:txBody>
                  <a:tcPr marT="60960" marB="60960"/>
                </a:tc>
                <a:tc>
                  <a:txBody>
                    <a:bodyPr/>
                    <a:lstStyle/>
                    <a:p>
                      <a:pPr algn="ctr"/>
                      <a:r>
                        <a:rPr lang="fr-FR" sz="1900" dirty="0" smtClean="0">
                          <a:solidFill>
                            <a:schemeClr val="tx2"/>
                          </a:solidFill>
                        </a:rPr>
                        <a:t>32 278</a:t>
                      </a:r>
                      <a:endParaRPr lang="fr-FR" sz="1900" dirty="0">
                        <a:solidFill>
                          <a:schemeClr val="tx2"/>
                        </a:solidFill>
                      </a:endParaRPr>
                    </a:p>
                  </a:txBody>
                  <a:tcPr marT="60960" marB="60960">
                    <a:solidFill>
                      <a:srgbClr val="FFC000"/>
                    </a:solidFill>
                  </a:tcPr>
                </a:tc>
                <a:tc>
                  <a:txBody>
                    <a:bodyPr/>
                    <a:lstStyle/>
                    <a:p>
                      <a:pPr algn="ctr"/>
                      <a:r>
                        <a:rPr lang="fr-FR" sz="1900" dirty="0" smtClean="0">
                          <a:solidFill>
                            <a:schemeClr val="tx2"/>
                          </a:solidFill>
                        </a:rPr>
                        <a:t>17 510</a:t>
                      </a:r>
                      <a:endParaRPr lang="fr-FR" sz="1900" dirty="0">
                        <a:solidFill>
                          <a:schemeClr val="tx2"/>
                        </a:solidFill>
                      </a:endParaRPr>
                    </a:p>
                  </a:txBody>
                  <a:tcPr marT="60960" marB="60960">
                    <a:solidFill>
                      <a:schemeClr val="accent1">
                        <a:lumMod val="20000"/>
                        <a:lumOff val="80000"/>
                      </a:schemeClr>
                    </a:solidFill>
                  </a:tcPr>
                </a:tc>
                <a:tc>
                  <a:txBody>
                    <a:bodyPr/>
                    <a:lstStyle/>
                    <a:p>
                      <a:pPr algn="ctr"/>
                      <a:r>
                        <a:rPr lang="fr-FR" sz="1900" dirty="0" smtClean="0">
                          <a:solidFill>
                            <a:schemeClr val="tx2"/>
                          </a:solidFill>
                        </a:rPr>
                        <a:t>0</a:t>
                      </a:r>
                      <a:endParaRPr lang="fr-FR" sz="1900" dirty="0">
                        <a:solidFill>
                          <a:schemeClr val="tx2"/>
                        </a:solidFill>
                      </a:endParaRPr>
                    </a:p>
                  </a:txBody>
                  <a:tcPr marT="60960" marB="60960"/>
                </a:tc>
                <a:tc>
                  <a:txBody>
                    <a:bodyPr/>
                    <a:lstStyle/>
                    <a:p>
                      <a:pPr algn="ctr"/>
                      <a:r>
                        <a:rPr lang="fr-FR" sz="1900" dirty="0" smtClean="0">
                          <a:solidFill>
                            <a:schemeClr val="tx2"/>
                          </a:solidFill>
                        </a:rPr>
                        <a:t>18 792</a:t>
                      </a:r>
                      <a:endParaRPr lang="fr-FR" sz="1900" dirty="0">
                        <a:solidFill>
                          <a:schemeClr val="tx2"/>
                        </a:solidFill>
                      </a:endParaRPr>
                    </a:p>
                  </a:txBody>
                  <a:tcPr marT="60960" marB="60960"/>
                </a:tc>
              </a:tr>
              <a:tr h="425307">
                <a:tc>
                  <a:txBody>
                    <a:bodyPr/>
                    <a:lstStyle/>
                    <a:p>
                      <a:r>
                        <a:rPr lang="fr-FR" sz="1900" dirty="0" smtClean="0">
                          <a:solidFill>
                            <a:schemeClr val="tx2"/>
                          </a:solidFill>
                        </a:rPr>
                        <a:t>Cours de Tours</a:t>
                      </a:r>
                      <a:endParaRPr lang="fr-FR" sz="1900" dirty="0">
                        <a:solidFill>
                          <a:schemeClr val="tx2"/>
                        </a:solidFill>
                      </a:endParaRPr>
                    </a:p>
                  </a:txBody>
                  <a:tcPr marT="60960" marB="60960"/>
                </a:tc>
                <a:tc>
                  <a:txBody>
                    <a:bodyPr/>
                    <a:lstStyle/>
                    <a:p>
                      <a:pPr algn="ctr"/>
                      <a:r>
                        <a:rPr lang="fr-FR" sz="1900" dirty="0" smtClean="0">
                          <a:solidFill>
                            <a:schemeClr val="tx2"/>
                          </a:solidFill>
                        </a:rPr>
                        <a:t>7930</a:t>
                      </a:r>
                      <a:endParaRPr lang="fr-FR" sz="1900" dirty="0">
                        <a:solidFill>
                          <a:schemeClr val="tx2"/>
                        </a:solidFill>
                      </a:endParaRPr>
                    </a:p>
                  </a:txBody>
                  <a:tcPr marT="60960" marB="60960">
                    <a:solidFill>
                      <a:schemeClr val="accent1">
                        <a:lumMod val="20000"/>
                        <a:lumOff val="80000"/>
                      </a:schemeClr>
                    </a:solidFill>
                  </a:tcPr>
                </a:tc>
                <a:tc>
                  <a:txBody>
                    <a:bodyPr/>
                    <a:lstStyle/>
                    <a:p>
                      <a:pPr algn="ctr"/>
                      <a:r>
                        <a:rPr lang="fr-FR" sz="1900" dirty="0" smtClean="0">
                          <a:solidFill>
                            <a:schemeClr val="tx2"/>
                          </a:solidFill>
                        </a:rPr>
                        <a:t>12 347</a:t>
                      </a:r>
                      <a:endParaRPr lang="fr-FR" sz="1900" dirty="0">
                        <a:solidFill>
                          <a:schemeClr val="tx2"/>
                        </a:solidFill>
                      </a:endParaRPr>
                    </a:p>
                  </a:txBody>
                  <a:tcPr marT="60960" marB="60960">
                    <a:solidFill>
                      <a:schemeClr val="accent1">
                        <a:lumMod val="20000"/>
                        <a:lumOff val="80000"/>
                      </a:schemeClr>
                    </a:solidFill>
                  </a:tcPr>
                </a:tc>
                <a:tc>
                  <a:txBody>
                    <a:bodyPr/>
                    <a:lstStyle/>
                    <a:p>
                      <a:pPr algn="ctr"/>
                      <a:r>
                        <a:rPr lang="fr-FR" sz="1900" dirty="0" smtClean="0">
                          <a:solidFill>
                            <a:schemeClr val="tx2"/>
                          </a:solidFill>
                        </a:rPr>
                        <a:t>21757</a:t>
                      </a:r>
                      <a:endParaRPr lang="fr-FR" sz="1900" dirty="0">
                        <a:solidFill>
                          <a:schemeClr val="tx2"/>
                        </a:solidFill>
                      </a:endParaRPr>
                    </a:p>
                  </a:txBody>
                  <a:tcPr marT="60960" marB="60960"/>
                </a:tc>
                <a:tc>
                  <a:txBody>
                    <a:bodyPr/>
                    <a:lstStyle/>
                    <a:p>
                      <a:pPr algn="ctr"/>
                      <a:r>
                        <a:rPr lang="fr-FR" sz="1900" dirty="0" smtClean="0">
                          <a:solidFill>
                            <a:schemeClr val="tx2"/>
                          </a:solidFill>
                        </a:rPr>
                        <a:t>14 394</a:t>
                      </a:r>
                      <a:endParaRPr lang="fr-FR" sz="1900" dirty="0">
                        <a:solidFill>
                          <a:schemeClr val="tx2"/>
                        </a:solidFill>
                      </a:endParaRPr>
                    </a:p>
                  </a:txBody>
                  <a:tcPr marT="60960" marB="60960"/>
                </a:tc>
              </a:tr>
              <a:tr h="686368">
                <a:tc>
                  <a:txBody>
                    <a:bodyPr/>
                    <a:lstStyle/>
                    <a:p>
                      <a:r>
                        <a:rPr lang="fr-FR" sz="1900" dirty="0" smtClean="0">
                          <a:solidFill>
                            <a:schemeClr val="tx2"/>
                          </a:solidFill>
                        </a:rPr>
                        <a:t>Cours sciences Fond</a:t>
                      </a:r>
                      <a:endParaRPr lang="fr-FR" sz="1900" dirty="0">
                        <a:solidFill>
                          <a:schemeClr val="tx2"/>
                        </a:solidFill>
                      </a:endParaRPr>
                    </a:p>
                  </a:txBody>
                  <a:tcPr marT="60960" marB="60960"/>
                </a:tc>
                <a:tc>
                  <a:txBody>
                    <a:bodyPr/>
                    <a:lstStyle/>
                    <a:p>
                      <a:pPr algn="ctr"/>
                      <a:r>
                        <a:rPr lang="fr-FR" sz="1900" dirty="0" smtClean="0">
                          <a:solidFill>
                            <a:schemeClr val="tx2"/>
                          </a:solidFill>
                        </a:rPr>
                        <a:t>-</a:t>
                      </a:r>
                      <a:endParaRPr lang="fr-FR" sz="1900" dirty="0">
                        <a:solidFill>
                          <a:schemeClr val="tx2"/>
                        </a:solidFill>
                      </a:endParaRPr>
                    </a:p>
                  </a:txBody>
                  <a:tcPr marT="60960" marB="60960"/>
                </a:tc>
                <a:tc>
                  <a:txBody>
                    <a:bodyPr/>
                    <a:lstStyle/>
                    <a:p>
                      <a:pPr algn="ctr"/>
                      <a:r>
                        <a:rPr lang="fr-FR" sz="1900" dirty="0" smtClean="0">
                          <a:solidFill>
                            <a:schemeClr val="tx2"/>
                          </a:solidFill>
                        </a:rPr>
                        <a:t>233</a:t>
                      </a:r>
                      <a:endParaRPr lang="fr-FR" sz="1900" dirty="0">
                        <a:solidFill>
                          <a:schemeClr val="tx2"/>
                        </a:solidFill>
                      </a:endParaRPr>
                    </a:p>
                  </a:txBody>
                  <a:tcPr marT="60960" marB="60960"/>
                </a:tc>
                <a:tc>
                  <a:txBody>
                    <a:bodyPr/>
                    <a:lstStyle/>
                    <a:p>
                      <a:pPr algn="ctr"/>
                      <a:r>
                        <a:rPr lang="fr-FR" sz="1900" dirty="0" smtClean="0">
                          <a:solidFill>
                            <a:schemeClr val="tx2"/>
                          </a:solidFill>
                        </a:rPr>
                        <a:t>1873</a:t>
                      </a:r>
                      <a:endParaRPr lang="fr-FR" sz="1900" dirty="0">
                        <a:solidFill>
                          <a:schemeClr val="tx2"/>
                        </a:solidFill>
                      </a:endParaRPr>
                    </a:p>
                  </a:txBody>
                  <a:tcPr marT="60960" marB="60960"/>
                </a:tc>
                <a:tc>
                  <a:txBody>
                    <a:bodyPr/>
                    <a:lstStyle/>
                    <a:p>
                      <a:pPr algn="ctr"/>
                      <a:r>
                        <a:rPr lang="fr-FR" sz="1900" dirty="0" smtClean="0">
                          <a:solidFill>
                            <a:schemeClr val="tx2"/>
                          </a:solidFill>
                        </a:rPr>
                        <a:t>3040</a:t>
                      </a:r>
                      <a:endParaRPr lang="fr-FR" sz="1900" dirty="0">
                        <a:solidFill>
                          <a:schemeClr val="tx2"/>
                        </a:solidFill>
                      </a:endParaRPr>
                    </a:p>
                  </a:txBody>
                  <a:tcPr marT="60960" marB="60960"/>
                </a:tc>
              </a:tr>
              <a:tr h="686368">
                <a:tc>
                  <a:txBody>
                    <a:bodyPr/>
                    <a:lstStyle/>
                    <a:p>
                      <a:r>
                        <a:rPr lang="fr-FR" sz="1900" dirty="0" smtClean="0">
                          <a:solidFill>
                            <a:schemeClr val="tx2"/>
                          </a:solidFill>
                        </a:rPr>
                        <a:t>Contrôles connaissances</a:t>
                      </a:r>
                      <a:endParaRPr lang="fr-FR" sz="1900" dirty="0">
                        <a:solidFill>
                          <a:schemeClr val="tx2"/>
                        </a:solidFill>
                      </a:endParaRPr>
                    </a:p>
                  </a:txBody>
                  <a:tcPr marT="60960" marB="60960"/>
                </a:tc>
                <a:tc>
                  <a:txBody>
                    <a:bodyPr/>
                    <a:lstStyle/>
                    <a:p>
                      <a:pPr algn="ctr"/>
                      <a:r>
                        <a:rPr lang="fr-FR" sz="1900" dirty="0" smtClean="0">
                          <a:solidFill>
                            <a:schemeClr val="tx2"/>
                          </a:solidFill>
                        </a:rPr>
                        <a:t>4753</a:t>
                      </a:r>
                      <a:endParaRPr lang="fr-FR" sz="1900" dirty="0">
                        <a:solidFill>
                          <a:schemeClr val="tx2"/>
                        </a:solidFill>
                      </a:endParaRPr>
                    </a:p>
                  </a:txBody>
                  <a:tcPr marT="60960" marB="60960">
                    <a:solidFill>
                      <a:srgbClr val="FFC000"/>
                    </a:solidFill>
                  </a:tcPr>
                </a:tc>
                <a:tc>
                  <a:txBody>
                    <a:bodyPr/>
                    <a:lstStyle/>
                    <a:p>
                      <a:pPr algn="ctr"/>
                      <a:r>
                        <a:rPr lang="fr-FR" sz="1900" dirty="0" smtClean="0">
                          <a:solidFill>
                            <a:schemeClr val="tx2"/>
                          </a:solidFill>
                        </a:rPr>
                        <a:t>2594</a:t>
                      </a:r>
                      <a:endParaRPr lang="fr-FR" sz="1900" dirty="0">
                        <a:solidFill>
                          <a:schemeClr val="tx2"/>
                        </a:solidFill>
                      </a:endParaRPr>
                    </a:p>
                  </a:txBody>
                  <a:tcPr marT="60960" marB="60960"/>
                </a:tc>
                <a:tc>
                  <a:txBody>
                    <a:bodyPr/>
                    <a:lstStyle/>
                    <a:p>
                      <a:pPr algn="ctr"/>
                      <a:r>
                        <a:rPr lang="fr-FR" sz="1900" dirty="0" smtClean="0">
                          <a:solidFill>
                            <a:schemeClr val="tx2"/>
                          </a:solidFill>
                        </a:rPr>
                        <a:t>1972</a:t>
                      </a:r>
                      <a:endParaRPr lang="fr-FR" sz="1900" dirty="0">
                        <a:solidFill>
                          <a:schemeClr val="tx2"/>
                        </a:solidFill>
                      </a:endParaRPr>
                    </a:p>
                  </a:txBody>
                  <a:tcPr marT="60960" marB="60960"/>
                </a:tc>
                <a:tc>
                  <a:txBody>
                    <a:bodyPr/>
                    <a:lstStyle/>
                    <a:p>
                      <a:pPr algn="ctr"/>
                      <a:r>
                        <a:rPr lang="fr-FR" sz="1900" dirty="0" smtClean="0">
                          <a:solidFill>
                            <a:schemeClr val="tx2"/>
                          </a:solidFill>
                        </a:rPr>
                        <a:t>2930</a:t>
                      </a:r>
                      <a:endParaRPr lang="fr-FR" sz="1900" dirty="0">
                        <a:solidFill>
                          <a:schemeClr val="tx2"/>
                        </a:solidFill>
                      </a:endParaRPr>
                    </a:p>
                  </a:txBody>
                  <a:tcPr marT="60960" marB="60960"/>
                </a:tc>
              </a:tr>
              <a:tr h="581921">
                <a:tc>
                  <a:txBody>
                    <a:bodyPr/>
                    <a:lstStyle/>
                    <a:p>
                      <a:r>
                        <a:rPr lang="fr-FR" sz="1900" dirty="0" smtClean="0">
                          <a:solidFill>
                            <a:schemeClr val="tx2"/>
                          </a:solidFill>
                        </a:rPr>
                        <a:t>Frais bureau</a:t>
                      </a:r>
                    </a:p>
                    <a:p>
                      <a:r>
                        <a:rPr lang="fr-FR" sz="1200" i="1" dirty="0" smtClean="0">
                          <a:solidFill>
                            <a:schemeClr val="tx2"/>
                          </a:solidFill>
                        </a:rPr>
                        <a:t>Déplacements, hôtels</a:t>
                      </a:r>
                      <a:r>
                        <a:rPr lang="mr-IN" sz="1200" i="1" dirty="0" smtClean="0">
                          <a:solidFill>
                            <a:schemeClr val="tx2"/>
                          </a:solidFill>
                        </a:rPr>
                        <a:t>…</a:t>
                      </a:r>
                      <a:r>
                        <a:rPr lang="fr-FR" sz="1200" i="1" dirty="0" smtClean="0">
                          <a:solidFill>
                            <a:schemeClr val="tx2"/>
                          </a:solidFill>
                        </a:rPr>
                        <a:t>.</a:t>
                      </a:r>
                      <a:endParaRPr lang="fr-FR" sz="1200" i="1" dirty="0">
                        <a:solidFill>
                          <a:schemeClr val="tx2"/>
                        </a:solidFill>
                      </a:endParaRPr>
                    </a:p>
                  </a:txBody>
                  <a:tcPr marT="60960" marB="60960"/>
                </a:tc>
                <a:tc>
                  <a:txBody>
                    <a:bodyPr/>
                    <a:lstStyle/>
                    <a:p>
                      <a:pPr algn="ctr"/>
                      <a:r>
                        <a:rPr lang="fr-FR" sz="1900" dirty="0" smtClean="0">
                          <a:solidFill>
                            <a:schemeClr val="tx2"/>
                          </a:solidFill>
                        </a:rPr>
                        <a:t>19 458</a:t>
                      </a:r>
                      <a:endParaRPr lang="fr-FR" sz="1900" dirty="0">
                        <a:solidFill>
                          <a:schemeClr val="tx2"/>
                        </a:solidFill>
                      </a:endParaRPr>
                    </a:p>
                  </a:txBody>
                  <a:tcPr marT="60960" marB="60960">
                    <a:solidFill>
                      <a:schemeClr val="accent1">
                        <a:lumMod val="20000"/>
                        <a:lumOff val="80000"/>
                      </a:schemeClr>
                    </a:solidFill>
                  </a:tcPr>
                </a:tc>
                <a:tc>
                  <a:txBody>
                    <a:bodyPr/>
                    <a:lstStyle/>
                    <a:p>
                      <a:pPr algn="ctr"/>
                      <a:r>
                        <a:rPr lang="fr-FR" sz="1900" dirty="0" smtClean="0">
                          <a:solidFill>
                            <a:schemeClr val="tx2"/>
                          </a:solidFill>
                        </a:rPr>
                        <a:t>18 992</a:t>
                      </a:r>
                      <a:endParaRPr lang="fr-FR" sz="1900" dirty="0">
                        <a:solidFill>
                          <a:schemeClr val="tx2"/>
                        </a:solidFill>
                      </a:endParaRPr>
                    </a:p>
                  </a:txBody>
                  <a:tcPr marT="60960" marB="60960">
                    <a:solidFill>
                      <a:schemeClr val="accent1">
                        <a:lumMod val="20000"/>
                        <a:lumOff val="80000"/>
                      </a:schemeClr>
                    </a:solidFill>
                  </a:tcPr>
                </a:tc>
                <a:tc>
                  <a:txBody>
                    <a:bodyPr/>
                    <a:lstStyle/>
                    <a:p>
                      <a:pPr algn="ctr"/>
                      <a:r>
                        <a:rPr lang="fr-FR" sz="1900" dirty="0" smtClean="0">
                          <a:solidFill>
                            <a:schemeClr val="tx2"/>
                          </a:solidFill>
                        </a:rPr>
                        <a:t>15 636</a:t>
                      </a:r>
                      <a:endParaRPr lang="fr-FR" sz="1900" dirty="0">
                        <a:solidFill>
                          <a:schemeClr val="tx2"/>
                        </a:solidFill>
                      </a:endParaRPr>
                    </a:p>
                  </a:txBody>
                  <a:tcPr marT="60960" marB="60960"/>
                </a:tc>
                <a:tc>
                  <a:txBody>
                    <a:bodyPr/>
                    <a:lstStyle/>
                    <a:p>
                      <a:pPr algn="ctr"/>
                      <a:r>
                        <a:rPr lang="fr-FR" sz="1900" dirty="0" smtClean="0">
                          <a:solidFill>
                            <a:schemeClr val="tx2"/>
                          </a:solidFill>
                        </a:rPr>
                        <a:t>14 524</a:t>
                      </a:r>
                      <a:endParaRPr lang="fr-FR" sz="1900" dirty="0">
                        <a:solidFill>
                          <a:schemeClr val="tx2"/>
                        </a:solidFill>
                      </a:endParaRPr>
                    </a:p>
                  </a:txBody>
                  <a:tcPr marT="60960" marB="60960"/>
                </a:tc>
              </a:tr>
              <a:tr h="425307">
                <a:tc>
                  <a:txBody>
                    <a:bodyPr/>
                    <a:lstStyle/>
                    <a:p>
                      <a:r>
                        <a:rPr lang="fr-FR" sz="1900" dirty="0" smtClean="0">
                          <a:solidFill>
                            <a:schemeClr val="tx2"/>
                          </a:solidFill>
                        </a:rPr>
                        <a:t>Fournitures</a:t>
                      </a:r>
                      <a:endParaRPr lang="fr-FR" sz="1900" dirty="0">
                        <a:solidFill>
                          <a:schemeClr val="tx2"/>
                        </a:solidFill>
                      </a:endParaRPr>
                    </a:p>
                  </a:txBody>
                  <a:tcPr marT="60960" marB="60960"/>
                </a:tc>
                <a:tc>
                  <a:txBody>
                    <a:bodyPr/>
                    <a:lstStyle/>
                    <a:p>
                      <a:pPr algn="ctr"/>
                      <a:r>
                        <a:rPr lang="fr-FR" sz="1900" dirty="0" smtClean="0">
                          <a:solidFill>
                            <a:schemeClr val="tx2"/>
                          </a:solidFill>
                        </a:rPr>
                        <a:t>1828</a:t>
                      </a:r>
                      <a:endParaRPr lang="fr-FR" sz="1900" dirty="0">
                        <a:solidFill>
                          <a:schemeClr val="tx2"/>
                        </a:solidFill>
                      </a:endParaRPr>
                    </a:p>
                  </a:txBody>
                  <a:tcPr marT="60960" marB="60960"/>
                </a:tc>
                <a:tc>
                  <a:txBody>
                    <a:bodyPr/>
                    <a:lstStyle/>
                    <a:p>
                      <a:pPr algn="ctr"/>
                      <a:r>
                        <a:rPr lang="fr-FR" sz="1900" dirty="0" smtClean="0">
                          <a:solidFill>
                            <a:schemeClr val="tx2"/>
                          </a:solidFill>
                        </a:rPr>
                        <a:t>880</a:t>
                      </a:r>
                      <a:endParaRPr lang="fr-FR" sz="1900" dirty="0">
                        <a:solidFill>
                          <a:schemeClr val="tx2"/>
                        </a:solidFill>
                      </a:endParaRPr>
                    </a:p>
                  </a:txBody>
                  <a:tcPr marT="60960" marB="60960"/>
                </a:tc>
                <a:tc>
                  <a:txBody>
                    <a:bodyPr/>
                    <a:lstStyle/>
                    <a:p>
                      <a:pPr algn="ctr"/>
                      <a:r>
                        <a:rPr lang="fr-FR" sz="1900" dirty="0" smtClean="0">
                          <a:solidFill>
                            <a:schemeClr val="tx2"/>
                          </a:solidFill>
                        </a:rPr>
                        <a:t>1801</a:t>
                      </a:r>
                      <a:endParaRPr lang="fr-FR" sz="1900" dirty="0">
                        <a:solidFill>
                          <a:schemeClr val="tx2"/>
                        </a:solidFill>
                      </a:endParaRPr>
                    </a:p>
                  </a:txBody>
                  <a:tcPr marT="60960" marB="60960"/>
                </a:tc>
                <a:tc>
                  <a:txBody>
                    <a:bodyPr/>
                    <a:lstStyle/>
                    <a:p>
                      <a:pPr algn="ctr"/>
                      <a:r>
                        <a:rPr lang="fr-FR" sz="1900" dirty="0" smtClean="0">
                          <a:solidFill>
                            <a:schemeClr val="tx2"/>
                          </a:solidFill>
                        </a:rPr>
                        <a:t>1803</a:t>
                      </a:r>
                      <a:endParaRPr lang="fr-FR" sz="1900" dirty="0">
                        <a:solidFill>
                          <a:schemeClr val="tx2"/>
                        </a:solidFill>
                      </a:endParaRPr>
                    </a:p>
                  </a:txBody>
                  <a:tcPr marT="60960" marB="60960"/>
                </a:tc>
              </a:tr>
              <a:tr h="425307">
                <a:tc>
                  <a:txBody>
                    <a:bodyPr/>
                    <a:lstStyle/>
                    <a:p>
                      <a:r>
                        <a:rPr lang="fr-FR" sz="1900" dirty="0" smtClean="0">
                          <a:solidFill>
                            <a:schemeClr val="tx2"/>
                          </a:solidFill>
                        </a:rPr>
                        <a:t>Prix</a:t>
                      </a:r>
                      <a:endParaRPr lang="fr-FR" sz="1900" dirty="0">
                        <a:solidFill>
                          <a:schemeClr val="tx2"/>
                        </a:solidFill>
                      </a:endParaRPr>
                    </a:p>
                  </a:txBody>
                  <a:tcPr marT="60960" marB="60960"/>
                </a:tc>
                <a:tc>
                  <a:txBody>
                    <a:bodyPr/>
                    <a:lstStyle/>
                    <a:p>
                      <a:pPr algn="ctr"/>
                      <a:r>
                        <a:rPr lang="fr-FR" sz="1900" dirty="0" smtClean="0">
                          <a:solidFill>
                            <a:schemeClr val="tx2"/>
                          </a:solidFill>
                        </a:rPr>
                        <a:t>2100</a:t>
                      </a:r>
                      <a:endParaRPr lang="fr-FR" sz="1900" dirty="0">
                        <a:solidFill>
                          <a:schemeClr val="tx2"/>
                        </a:solidFill>
                      </a:endParaRPr>
                    </a:p>
                  </a:txBody>
                  <a:tcPr marT="60960" marB="60960"/>
                </a:tc>
                <a:tc>
                  <a:txBody>
                    <a:bodyPr/>
                    <a:lstStyle/>
                    <a:p>
                      <a:pPr algn="ctr"/>
                      <a:r>
                        <a:rPr lang="fr-FR" sz="1900" dirty="0" smtClean="0">
                          <a:solidFill>
                            <a:schemeClr val="tx2"/>
                          </a:solidFill>
                        </a:rPr>
                        <a:t>2100</a:t>
                      </a:r>
                      <a:endParaRPr lang="fr-FR" sz="1900" dirty="0">
                        <a:solidFill>
                          <a:schemeClr val="tx2"/>
                        </a:solidFill>
                      </a:endParaRPr>
                    </a:p>
                  </a:txBody>
                  <a:tcPr marT="60960" marB="60960"/>
                </a:tc>
                <a:tc>
                  <a:txBody>
                    <a:bodyPr/>
                    <a:lstStyle/>
                    <a:p>
                      <a:pPr algn="ctr"/>
                      <a:r>
                        <a:rPr lang="fr-FR" sz="1900" dirty="0" smtClean="0">
                          <a:solidFill>
                            <a:schemeClr val="tx2"/>
                          </a:solidFill>
                        </a:rPr>
                        <a:t>2100</a:t>
                      </a:r>
                      <a:endParaRPr lang="fr-FR" sz="1900" dirty="0">
                        <a:solidFill>
                          <a:schemeClr val="tx2"/>
                        </a:solidFill>
                      </a:endParaRPr>
                    </a:p>
                  </a:txBody>
                  <a:tcPr marT="60960" marB="60960"/>
                </a:tc>
                <a:tc>
                  <a:txBody>
                    <a:bodyPr/>
                    <a:lstStyle/>
                    <a:p>
                      <a:pPr algn="ctr"/>
                      <a:r>
                        <a:rPr lang="fr-FR" sz="1900" dirty="0" smtClean="0">
                          <a:solidFill>
                            <a:schemeClr val="tx2"/>
                          </a:solidFill>
                        </a:rPr>
                        <a:t>3000</a:t>
                      </a:r>
                      <a:endParaRPr lang="fr-FR" sz="1900" dirty="0">
                        <a:solidFill>
                          <a:schemeClr val="tx2"/>
                        </a:solidFill>
                      </a:endParaRPr>
                    </a:p>
                  </a:txBody>
                  <a:tcPr marT="60960" marB="60960"/>
                </a:tc>
              </a:tr>
              <a:tr h="686368">
                <a:tc>
                  <a:txBody>
                    <a:bodyPr/>
                    <a:lstStyle/>
                    <a:p>
                      <a:r>
                        <a:rPr lang="fr-FR" sz="1900" dirty="0" smtClean="0">
                          <a:solidFill>
                            <a:schemeClr val="tx2"/>
                          </a:solidFill>
                        </a:rPr>
                        <a:t>Frais centre documentation</a:t>
                      </a:r>
                      <a:endParaRPr lang="fr-FR" sz="1900" dirty="0">
                        <a:solidFill>
                          <a:schemeClr val="tx2"/>
                        </a:solidFill>
                      </a:endParaRPr>
                    </a:p>
                  </a:txBody>
                  <a:tcPr marT="60960" marB="60960"/>
                </a:tc>
                <a:tc>
                  <a:txBody>
                    <a:bodyPr/>
                    <a:lstStyle/>
                    <a:p>
                      <a:pPr algn="ctr"/>
                      <a:r>
                        <a:rPr lang="fr-FR" sz="1900" dirty="0" smtClean="0">
                          <a:solidFill>
                            <a:schemeClr val="tx2"/>
                          </a:solidFill>
                        </a:rPr>
                        <a:t>2864</a:t>
                      </a:r>
                      <a:endParaRPr lang="fr-FR" sz="1900" dirty="0">
                        <a:solidFill>
                          <a:schemeClr val="tx2"/>
                        </a:solidFill>
                      </a:endParaRPr>
                    </a:p>
                  </a:txBody>
                  <a:tcPr marT="60960" marB="60960"/>
                </a:tc>
                <a:tc>
                  <a:txBody>
                    <a:bodyPr/>
                    <a:lstStyle/>
                    <a:p>
                      <a:pPr algn="ctr"/>
                      <a:r>
                        <a:rPr lang="fr-FR" sz="1900" dirty="0" smtClean="0">
                          <a:solidFill>
                            <a:schemeClr val="tx2"/>
                          </a:solidFill>
                        </a:rPr>
                        <a:t>2445</a:t>
                      </a:r>
                      <a:endParaRPr lang="fr-FR" sz="1900" dirty="0">
                        <a:solidFill>
                          <a:schemeClr val="tx2"/>
                        </a:solidFill>
                      </a:endParaRPr>
                    </a:p>
                  </a:txBody>
                  <a:tcPr marT="60960" marB="60960"/>
                </a:tc>
                <a:tc>
                  <a:txBody>
                    <a:bodyPr/>
                    <a:lstStyle/>
                    <a:p>
                      <a:pPr algn="ctr"/>
                      <a:r>
                        <a:rPr lang="fr-FR" sz="1900" dirty="0" smtClean="0">
                          <a:solidFill>
                            <a:schemeClr val="tx2"/>
                          </a:solidFill>
                        </a:rPr>
                        <a:t>1349</a:t>
                      </a:r>
                      <a:endParaRPr lang="fr-FR" sz="1900" dirty="0">
                        <a:solidFill>
                          <a:schemeClr val="tx2"/>
                        </a:solidFill>
                      </a:endParaRPr>
                    </a:p>
                  </a:txBody>
                  <a:tcPr marT="60960" marB="60960"/>
                </a:tc>
                <a:tc>
                  <a:txBody>
                    <a:bodyPr/>
                    <a:lstStyle/>
                    <a:p>
                      <a:pPr algn="ctr"/>
                      <a:r>
                        <a:rPr lang="fr-FR" sz="1900" dirty="0" smtClean="0">
                          <a:solidFill>
                            <a:schemeClr val="tx2"/>
                          </a:solidFill>
                        </a:rPr>
                        <a:t>1439</a:t>
                      </a:r>
                      <a:endParaRPr lang="fr-FR" sz="1900" dirty="0">
                        <a:solidFill>
                          <a:schemeClr val="tx2"/>
                        </a:solidFill>
                      </a:endParaRPr>
                    </a:p>
                  </a:txBody>
                  <a:tcPr marT="60960" marB="60960"/>
                </a:tc>
              </a:tr>
              <a:tr h="686368">
                <a:tc>
                  <a:txBody>
                    <a:bodyPr/>
                    <a:lstStyle/>
                    <a:p>
                      <a:r>
                        <a:rPr lang="fr-FR" sz="1900" dirty="0" smtClean="0">
                          <a:solidFill>
                            <a:schemeClr val="tx2"/>
                          </a:solidFill>
                        </a:rPr>
                        <a:t>Hébergement internet</a:t>
                      </a:r>
                      <a:endParaRPr lang="fr-FR" sz="1900" dirty="0">
                        <a:solidFill>
                          <a:schemeClr val="tx2"/>
                        </a:solidFill>
                      </a:endParaRPr>
                    </a:p>
                  </a:txBody>
                  <a:tcPr marT="60960" marB="60960"/>
                </a:tc>
                <a:tc>
                  <a:txBody>
                    <a:bodyPr/>
                    <a:lstStyle/>
                    <a:p>
                      <a:pPr algn="ctr"/>
                      <a:r>
                        <a:rPr lang="fr-FR" sz="1900" dirty="0" smtClean="0">
                          <a:solidFill>
                            <a:schemeClr val="tx2"/>
                          </a:solidFill>
                        </a:rPr>
                        <a:t>711</a:t>
                      </a:r>
                      <a:endParaRPr lang="fr-FR" sz="1900" dirty="0">
                        <a:solidFill>
                          <a:schemeClr val="tx2"/>
                        </a:solidFill>
                      </a:endParaRPr>
                    </a:p>
                  </a:txBody>
                  <a:tcPr marT="60960" marB="60960"/>
                </a:tc>
                <a:tc>
                  <a:txBody>
                    <a:bodyPr/>
                    <a:lstStyle/>
                    <a:p>
                      <a:pPr algn="ctr"/>
                      <a:r>
                        <a:rPr lang="fr-FR" sz="1900" dirty="0" smtClean="0">
                          <a:solidFill>
                            <a:schemeClr val="tx2"/>
                          </a:solidFill>
                        </a:rPr>
                        <a:t>711</a:t>
                      </a:r>
                      <a:endParaRPr lang="fr-FR" sz="1900" dirty="0">
                        <a:solidFill>
                          <a:schemeClr val="tx2"/>
                        </a:solidFill>
                      </a:endParaRPr>
                    </a:p>
                  </a:txBody>
                  <a:tcPr marT="60960" marB="60960"/>
                </a:tc>
                <a:tc>
                  <a:txBody>
                    <a:bodyPr/>
                    <a:lstStyle/>
                    <a:p>
                      <a:pPr algn="ctr"/>
                      <a:r>
                        <a:rPr lang="fr-FR" sz="1900" dirty="0" smtClean="0">
                          <a:solidFill>
                            <a:schemeClr val="tx2"/>
                          </a:solidFill>
                        </a:rPr>
                        <a:t>652</a:t>
                      </a:r>
                      <a:endParaRPr lang="fr-FR" sz="1900" dirty="0">
                        <a:solidFill>
                          <a:schemeClr val="tx2"/>
                        </a:solidFill>
                      </a:endParaRPr>
                    </a:p>
                  </a:txBody>
                  <a:tcPr marT="60960" marB="60960"/>
                </a:tc>
                <a:tc>
                  <a:txBody>
                    <a:bodyPr/>
                    <a:lstStyle/>
                    <a:p>
                      <a:pPr algn="ctr"/>
                      <a:r>
                        <a:rPr lang="fr-FR" sz="1900" dirty="0" smtClean="0">
                          <a:solidFill>
                            <a:schemeClr val="tx2"/>
                          </a:solidFill>
                        </a:rPr>
                        <a:t>770</a:t>
                      </a:r>
                      <a:endParaRPr lang="fr-FR" sz="1900" dirty="0">
                        <a:solidFill>
                          <a:schemeClr val="tx2"/>
                        </a:solidFill>
                      </a:endParaRPr>
                    </a:p>
                  </a:txBody>
                  <a:tcPr marT="60960" marB="60960"/>
                </a:tc>
              </a:tr>
              <a:tr h="425307">
                <a:tc>
                  <a:txBody>
                    <a:bodyPr/>
                    <a:lstStyle/>
                    <a:p>
                      <a:r>
                        <a:rPr lang="fr-FR" sz="1900" dirty="0" smtClean="0">
                          <a:solidFill>
                            <a:schemeClr val="tx2"/>
                          </a:solidFill>
                        </a:rPr>
                        <a:t>Impôts</a:t>
                      </a:r>
                      <a:endParaRPr lang="fr-FR" sz="1900" dirty="0">
                        <a:solidFill>
                          <a:schemeClr val="tx2"/>
                        </a:solidFill>
                      </a:endParaRPr>
                    </a:p>
                  </a:txBody>
                  <a:tcPr marT="60960" marB="60960"/>
                </a:tc>
                <a:tc>
                  <a:txBody>
                    <a:bodyPr/>
                    <a:lstStyle/>
                    <a:p>
                      <a:pPr algn="ctr"/>
                      <a:r>
                        <a:rPr lang="fr-FR" sz="1900" dirty="0" smtClean="0">
                          <a:solidFill>
                            <a:schemeClr val="tx2"/>
                          </a:solidFill>
                        </a:rPr>
                        <a:t>0</a:t>
                      </a:r>
                      <a:endParaRPr lang="fr-FR" sz="1900" dirty="0">
                        <a:solidFill>
                          <a:schemeClr val="tx2"/>
                        </a:solidFill>
                      </a:endParaRPr>
                    </a:p>
                  </a:txBody>
                  <a:tcPr marT="60960" marB="60960"/>
                </a:tc>
                <a:tc>
                  <a:txBody>
                    <a:bodyPr/>
                    <a:lstStyle/>
                    <a:p>
                      <a:pPr algn="ctr"/>
                      <a:r>
                        <a:rPr lang="fr-FR" sz="1900" dirty="0" smtClean="0">
                          <a:solidFill>
                            <a:schemeClr val="tx2"/>
                          </a:solidFill>
                        </a:rPr>
                        <a:t>0</a:t>
                      </a:r>
                      <a:endParaRPr lang="fr-FR" sz="1900" dirty="0">
                        <a:solidFill>
                          <a:schemeClr val="tx2"/>
                        </a:solidFill>
                      </a:endParaRPr>
                    </a:p>
                  </a:txBody>
                  <a:tcPr marT="60960" marB="60960"/>
                </a:tc>
                <a:tc>
                  <a:txBody>
                    <a:bodyPr/>
                    <a:lstStyle/>
                    <a:p>
                      <a:pPr algn="ctr"/>
                      <a:r>
                        <a:rPr lang="fr-FR" sz="1900" dirty="0" smtClean="0">
                          <a:solidFill>
                            <a:schemeClr val="tx2"/>
                          </a:solidFill>
                        </a:rPr>
                        <a:t>11</a:t>
                      </a:r>
                      <a:endParaRPr lang="fr-FR" sz="1900" dirty="0">
                        <a:solidFill>
                          <a:schemeClr val="tx2"/>
                        </a:solidFill>
                      </a:endParaRPr>
                    </a:p>
                  </a:txBody>
                  <a:tcPr marT="60960" marB="60960"/>
                </a:tc>
                <a:tc>
                  <a:txBody>
                    <a:bodyPr/>
                    <a:lstStyle/>
                    <a:p>
                      <a:pPr algn="ctr"/>
                      <a:r>
                        <a:rPr lang="fr-FR" sz="1900" dirty="0" smtClean="0">
                          <a:solidFill>
                            <a:schemeClr val="tx2"/>
                          </a:solidFill>
                        </a:rPr>
                        <a:t>0</a:t>
                      </a:r>
                      <a:endParaRPr lang="fr-FR" sz="1900" dirty="0">
                        <a:solidFill>
                          <a:schemeClr val="tx2"/>
                        </a:solidFill>
                      </a:endParaRPr>
                    </a:p>
                  </a:txBody>
                  <a:tcPr marT="60960" marB="60960"/>
                </a:tc>
              </a:tr>
              <a:tr h="425307">
                <a:tc>
                  <a:txBody>
                    <a:bodyPr/>
                    <a:lstStyle/>
                    <a:p>
                      <a:r>
                        <a:rPr lang="fr-FR" sz="1900" dirty="0" smtClean="0">
                          <a:solidFill>
                            <a:schemeClr val="tx2"/>
                          </a:solidFill>
                        </a:rPr>
                        <a:t>THEIA</a:t>
                      </a:r>
                      <a:endParaRPr lang="fr-FR" sz="1900" dirty="0">
                        <a:solidFill>
                          <a:schemeClr val="tx2"/>
                        </a:solidFill>
                      </a:endParaRPr>
                    </a:p>
                  </a:txBody>
                  <a:tcPr marT="60960" marB="60960"/>
                </a:tc>
                <a:tc>
                  <a:txBody>
                    <a:bodyPr/>
                    <a:lstStyle/>
                    <a:p>
                      <a:pPr algn="ctr"/>
                      <a:r>
                        <a:rPr lang="fr-FR" sz="1900" dirty="0" smtClean="0">
                          <a:solidFill>
                            <a:schemeClr val="tx2"/>
                          </a:solidFill>
                        </a:rPr>
                        <a:t>6000</a:t>
                      </a:r>
                      <a:endParaRPr lang="fr-FR" sz="1900" dirty="0">
                        <a:solidFill>
                          <a:schemeClr val="tx2"/>
                        </a:solidFill>
                      </a:endParaRPr>
                    </a:p>
                  </a:txBody>
                  <a:tcPr marT="60960" marB="60960">
                    <a:solidFill>
                      <a:schemeClr val="accent1">
                        <a:lumMod val="20000"/>
                        <a:lumOff val="80000"/>
                      </a:schemeClr>
                    </a:solidFill>
                  </a:tcPr>
                </a:tc>
                <a:tc>
                  <a:txBody>
                    <a:bodyPr/>
                    <a:lstStyle/>
                    <a:p>
                      <a:pPr algn="ctr"/>
                      <a:r>
                        <a:rPr lang="fr-FR" sz="1900" dirty="0" smtClean="0">
                          <a:solidFill>
                            <a:schemeClr val="tx2"/>
                          </a:solidFill>
                        </a:rPr>
                        <a:t>6000</a:t>
                      </a:r>
                      <a:endParaRPr lang="fr-FR" sz="1900" dirty="0">
                        <a:solidFill>
                          <a:schemeClr val="tx2"/>
                        </a:solidFill>
                      </a:endParaRPr>
                    </a:p>
                  </a:txBody>
                  <a:tcPr marT="60960" marB="60960">
                    <a:solidFill>
                      <a:schemeClr val="accent1">
                        <a:lumMod val="20000"/>
                        <a:lumOff val="80000"/>
                      </a:schemeClr>
                    </a:solidFill>
                  </a:tcPr>
                </a:tc>
                <a:tc>
                  <a:txBody>
                    <a:bodyPr/>
                    <a:lstStyle/>
                    <a:p>
                      <a:pPr algn="ctr"/>
                      <a:endParaRPr lang="fr-FR" sz="1900" dirty="0">
                        <a:solidFill>
                          <a:schemeClr val="tx2"/>
                        </a:solidFill>
                      </a:endParaRPr>
                    </a:p>
                  </a:txBody>
                  <a:tcPr marT="60960" marB="60960"/>
                </a:tc>
                <a:tc>
                  <a:txBody>
                    <a:bodyPr/>
                    <a:lstStyle/>
                    <a:p>
                      <a:pPr algn="ctr"/>
                      <a:endParaRPr lang="fr-FR" sz="1900" dirty="0">
                        <a:solidFill>
                          <a:schemeClr val="tx2"/>
                        </a:solidFill>
                      </a:endParaRPr>
                    </a:p>
                  </a:txBody>
                  <a:tcPr marT="60960" marB="60960"/>
                </a:tc>
              </a:tr>
              <a:tr h="432710">
                <a:tc>
                  <a:txBody>
                    <a:bodyPr/>
                    <a:lstStyle/>
                    <a:p>
                      <a:r>
                        <a:rPr lang="fr-FR" sz="1900" dirty="0" smtClean="0">
                          <a:solidFill>
                            <a:schemeClr val="tx2"/>
                          </a:solidFill>
                        </a:rPr>
                        <a:t>Total Dépenses</a:t>
                      </a:r>
                      <a:endParaRPr lang="fr-FR" sz="1900" dirty="0">
                        <a:solidFill>
                          <a:schemeClr val="tx2"/>
                        </a:solidFill>
                      </a:endParaRPr>
                    </a:p>
                  </a:txBody>
                  <a:tcPr marT="60960" marB="60960"/>
                </a:tc>
                <a:tc>
                  <a:txBody>
                    <a:bodyPr/>
                    <a:lstStyle/>
                    <a:p>
                      <a:pPr algn="ctr"/>
                      <a:r>
                        <a:rPr lang="fr-FR" sz="2100" b="1" dirty="0" smtClean="0">
                          <a:solidFill>
                            <a:schemeClr val="tx2"/>
                          </a:solidFill>
                        </a:rPr>
                        <a:t>71 923</a:t>
                      </a:r>
                      <a:endParaRPr lang="fr-FR" sz="2100" b="1" dirty="0">
                        <a:solidFill>
                          <a:schemeClr val="tx2"/>
                        </a:solidFill>
                      </a:endParaRPr>
                    </a:p>
                  </a:txBody>
                  <a:tcPr marT="60960" marB="60960">
                    <a:solidFill>
                      <a:schemeClr val="accent1">
                        <a:lumMod val="20000"/>
                        <a:lumOff val="80000"/>
                      </a:schemeClr>
                    </a:solidFill>
                  </a:tcPr>
                </a:tc>
                <a:tc>
                  <a:txBody>
                    <a:bodyPr/>
                    <a:lstStyle/>
                    <a:p>
                      <a:pPr algn="ctr"/>
                      <a:r>
                        <a:rPr lang="fr-FR" sz="2100" b="1" dirty="0" smtClean="0">
                          <a:solidFill>
                            <a:schemeClr val="tx2"/>
                          </a:solidFill>
                        </a:rPr>
                        <a:t>63 812</a:t>
                      </a:r>
                      <a:endParaRPr lang="fr-FR" sz="2100" b="1" dirty="0">
                        <a:solidFill>
                          <a:schemeClr val="tx2"/>
                        </a:solidFill>
                      </a:endParaRPr>
                    </a:p>
                  </a:txBody>
                  <a:tcPr marT="60960" marB="60960">
                    <a:solidFill>
                      <a:schemeClr val="accent1">
                        <a:lumMod val="20000"/>
                        <a:lumOff val="80000"/>
                      </a:schemeClr>
                    </a:solidFill>
                  </a:tcPr>
                </a:tc>
                <a:tc>
                  <a:txBody>
                    <a:bodyPr/>
                    <a:lstStyle/>
                    <a:p>
                      <a:pPr algn="ctr"/>
                      <a:r>
                        <a:rPr lang="fr-FR" sz="2100" b="1" dirty="0" smtClean="0">
                          <a:solidFill>
                            <a:schemeClr val="tx2"/>
                          </a:solidFill>
                        </a:rPr>
                        <a:t>47 141</a:t>
                      </a:r>
                      <a:endParaRPr lang="fr-FR" sz="2100" b="1" dirty="0">
                        <a:solidFill>
                          <a:schemeClr val="tx2"/>
                        </a:solidFill>
                      </a:endParaRPr>
                    </a:p>
                  </a:txBody>
                  <a:tcPr marT="60960" marB="60960"/>
                </a:tc>
                <a:tc>
                  <a:txBody>
                    <a:bodyPr/>
                    <a:lstStyle/>
                    <a:p>
                      <a:pPr algn="ctr"/>
                      <a:r>
                        <a:rPr lang="fr-FR" sz="2100" b="1" dirty="0" smtClean="0">
                          <a:solidFill>
                            <a:schemeClr val="tx2"/>
                          </a:solidFill>
                        </a:rPr>
                        <a:t>58 879</a:t>
                      </a:r>
                      <a:endParaRPr lang="fr-FR" sz="2100" b="1" dirty="0">
                        <a:solidFill>
                          <a:schemeClr val="tx2"/>
                        </a:solidFill>
                      </a:endParaRPr>
                    </a:p>
                  </a:txBody>
                  <a:tcPr marT="60960" marB="60960"/>
                </a:tc>
              </a:tr>
            </a:tbl>
          </a:graphicData>
        </a:graphic>
      </p:graphicFrame>
      <p:sp>
        <p:nvSpPr>
          <p:cNvPr id="2" name="Rectangle 1"/>
          <p:cNvSpPr/>
          <p:nvPr/>
        </p:nvSpPr>
        <p:spPr>
          <a:xfrm>
            <a:off x="107504" y="36253"/>
            <a:ext cx="1800200" cy="44041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907704" y="36252"/>
            <a:ext cx="1728192" cy="68176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31944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Candidats pour 3 postes</a:t>
            </a:r>
            <a:endParaRPr lang="fr-FR" dirty="0"/>
          </a:p>
        </p:txBody>
      </p:sp>
      <p:sp>
        <p:nvSpPr>
          <p:cNvPr id="3" name="Espace réservé du contenu 2"/>
          <p:cNvSpPr>
            <a:spLocks noGrp="1"/>
          </p:cNvSpPr>
          <p:nvPr>
            <p:ph idx="1"/>
          </p:nvPr>
        </p:nvSpPr>
        <p:spPr>
          <a:xfrm>
            <a:off x="539552" y="1988840"/>
            <a:ext cx="8424936" cy="3816424"/>
          </a:xfrm>
        </p:spPr>
        <p:txBody>
          <a:bodyPr>
            <a:normAutofit fontScale="92500" lnSpcReduction="10000"/>
          </a:bodyPr>
          <a:lstStyle/>
          <a:p>
            <a:r>
              <a:rPr lang="fr-FR" sz="2800" b="1" dirty="0"/>
              <a:t>Professeurs des Universités Praticiens Hospitaliers </a:t>
            </a:r>
            <a:r>
              <a:rPr lang="fr-FR" sz="2800" b="1" dirty="0" smtClean="0"/>
              <a:t>(MCU)</a:t>
            </a:r>
            <a:endParaRPr lang="fr-FR" sz="2000" dirty="0"/>
          </a:p>
          <a:p>
            <a:pPr lvl="1"/>
            <a:endParaRPr lang="fr-FR" dirty="0" smtClean="0"/>
          </a:p>
          <a:p>
            <a:pPr lvl="1"/>
            <a:r>
              <a:rPr lang="fr-FR" sz="3000" dirty="0" smtClean="0"/>
              <a:t>Sybille </a:t>
            </a:r>
            <a:r>
              <a:rPr lang="fr-FR" sz="3000" dirty="0" err="1" smtClean="0"/>
              <a:t>Facca</a:t>
            </a:r>
            <a:r>
              <a:rPr lang="fr-FR" sz="3000" dirty="0" smtClean="0"/>
              <a:t> </a:t>
            </a:r>
            <a:r>
              <a:rPr lang="mr-IN" sz="3000" dirty="0" smtClean="0"/>
              <a:t>–</a:t>
            </a:r>
            <a:r>
              <a:rPr lang="fr-FR" sz="3000" dirty="0" smtClean="0"/>
              <a:t> Strasbourg</a:t>
            </a:r>
          </a:p>
          <a:p>
            <a:pPr lvl="1"/>
            <a:r>
              <a:rPr lang="fr-FR" sz="3000" dirty="0" smtClean="0"/>
              <a:t>Laurent Galois </a:t>
            </a:r>
            <a:r>
              <a:rPr lang="mr-IN" sz="3000" dirty="0" smtClean="0"/>
              <a:t>–</a:t>
            </a:r>
            <a:r>
              <a:rPr lang="fr-FR" sz="3000" dirty="0" smtClean="0"/>
              <a:t> Nancy</a:t>
            </a:r>
          </a:p>
          <a:p>
            <a:pPr lvl="1"/>
            <a:r>
              <a:rPr lang="fr-FR" sz="3000" dirty="0"/>
              <a:t>Christian Garreau de </a:t>
            </a:r>
            <a:r>
              <a:rPr lang="fr-FR" sz="3000" dirty="0" err="1"/>
              <a:t>Loubresse</a:t>
            </a:r>
            <a:r>
              <a:rPr lang="fr-FR" sz="3000" dirty="0"/>
              <a:t> – </a:t>
            </a:r>
            <a:r>
              <a:rPr lang="fr-FR" sz="3000" dirty="0" smtClean="0"/>
              <a:t>Paris</a:t>
            </a:r>
          </a:p>
          <a:p>
            <a:pPr lvl="1"/>
            <a:r>
              <a:rPr lang="fr-FR" sz="3000" dirty="0"/>
              <a:t>Philippe </a:t>
            </a:r>
            <a:r>
              <a:rPr lang="fr-FR" sz="3000" dirty="0" err="1"/>
              <a:t>Liverneaux</a:t>
            </a:r>
            <a:r>
              <a:rPr lang="fr-FR" sz="3000" dirty="0"/>
              <a:t> – </a:t>
            </a:r>
            <a:r>
              <a:rPr lang="fr-FR" sz="3000" dirty="0" smtClean="0"/>
              <a:t>Strasbourg</a:t>
            </a:r>
          </a:p>
          <a:p>
            <a:pPr lvl="1"/>
            <a:r>
              <a:rPr lang="fr-FR" sz="3000" dirty="0"/>
              <a:t>Guillaume Herzberg – </a:t>
            </a:r>
            <a:r>
              <a:rPr lang="fr-FR" sz="3000" dirty="0" smtClean="0"/>
              <a:t>Lyon</a:t>
            </a:r>
          </a:p>
          <a:p>
            <a:pPr lvl="1"/>
            <a:r>
              <a:rPr lang="fr-FR" sz="3000" dirty="0" smtClean="0"/>
              <a:t>Michel </a:t>
            </a:r>
            <a:r>
              <a:rPr lang="fr-FR" sz="3000" dirty="0" err="1" smtClean="0"/>
              <a:t>Rongières</a:t>
            </a:r>
            <a:r>
              <a:rPr lang="fr-FR" sz="3000" dirty="0" smtClean="0"/>
              <a:t> – Toulouse</a:t>
            </a:r>
          </a:p>
        </p:txBody>
      </p:sp>
    </p:spTree>
    <p:extLst>
      <p:ext uri="{BB962C8B-B14F-4D97-AF65-F5344CB8AC3E}">
        <p14:creationId xmlns:p14="http://schemas.microsoft.com/office/powerpoint/2010/main" val="16825766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1571722191"/>
              </p:ext>
            </p:extLst>
          </p:nvPr>
        </p:nvGraphicFramePr>
        <p:xfrm>
          <a:off x="0" y="719667"/>
          <a:ext cx="9144000" cy="276057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565427">
                <a:tc>
                  <a:txBody>
                    <a:bodyPr/>
                    <a:lstStyle/>
                    <a:p>
                      <a:r>
                        <a:rPr lang="fr-FR" sz="2400" dirty="0" smtClean="0"/>
                        <a:t>Balance</a:t>
                      </a:r>
                      <a:endParaRPr lang="fr-FR" sz="2400" dirty="0"/>
                    </a:p>
                  </a:txBody>
                  <a:tcPr marT="60960" marB="60960"/>
                </a:tc>
                <a:tc>
                  <a:txBody>
                    <a:bodyPr/>
                    <a:lstStyle/>
                    <a:p>
                      <a:pPr algn="ctr"/>
                      <a:r>
                        <a:rPr lang="fr-FR" sz="1900" dirty="0" smtClean="0">
                          <a:solidFill>
                            <a:schemeClr val="bg1"/>
                          </a:solidFill>
                        </a:rPr>
                        <a:t>2016-2017</a:t>
                      </a:r>
                      <a:endParaRPr lang="fr-FR" sz="1900" dirty="0">
                        <a:solidFill>
                          <a:schemeClr val="bg1"/>
                        </a:solidFill>
                      </a:endParaRPr>
                    </a:p>
                  </a:txBody>
                  <a:tcPr marT="60960" marB="60960"/>
                </a:tc>
                <a:tc>
                  <a:txBody>
                    <a:bodyPr/>
                    <a:lstStyle/>
                    <a:p>
                      <a:pPr algn="ctr"/>
                      <a:r>
                        <a:rPr lang="fr-FR" sz="1900" dirty="0" smtClean="0">
                          <a:solidFill>
                            <a:schemeClr val="bg1"/>
                          </a:solidFill>
                        </a:rPr>
                        <a:t>2015-2016</a:t>
                      </a:r>
                      <a:endParaRPr lang="fr-FR" sz="1900" dirty="0">
                        <a:solidFill>
                          <a:schemeClr val="bg1"/>
                        </a:solidFill>
                      </a:endParaRPr>
                    </a:p>
                  </a:txBody>
                  <a:tcPr marT="60960" marB="60960"/>
                </a:tc>
                <a:tc>
                  <a:txBody>
                    <a:bodyPr/>
                    <a:lstStyle/>
                    <a:p>
                      <a:pPr algn="ctr"/>
                      <a:r>
                        <a:rPr lang="fr-FR" sz="1900" dirty="0" smtClean="0">
                          <a:solidFill>
                            <a:schemeClr val="bg1"/>
                          </a:solidFill>
                        </a:rPr>
                        <a:t>2014-2015</a:t>
                      </a:r>
                      <a:endParaRPr lang="fr-FR" sz="1900" dirty="0">
                        <a:solidFill>
                          <a:schemeClr val="bg1"/>
                        </a:solidFill>
                      </a:endParaRPr>
                    </a:p>
                  </a:txBody>
                  <a:tcPr marT="60960" marB="60960"/>
                </a:tc>
                <a:tc>
                  <a:txBody>
                    <a:bodyPr/>
                    <a:lstStyle/>
                    <a:p>
                      <a:pPr algn="ctr"/>
                      <a:r>
                        <a:rPr lang="fr-FR" sz="1900" dirty="0" smtClean="0">
                          <a:solidFill>
                            <a:schemeClr val="bg1"/>
                          </a:solidFill>
                        </a:rPr>
                        <a:t>2013-2014</a:t>
                      </a:r>
                      <a:endParaRPr lang="fr-FR" sz="1900" dirty="0">
                        <a:solidFill>
                          <a:schemeClr val="bg1"/>
                        </a:solidFill>
                      </a:endParaRPr>
                    </a:p>
                  </a:txBody>
                  <a:tcPr marT="60960" marB="60960"/>
                </a:tc>
              </a:tr>
              <a:tr h="975943">
                <a:tc>
                  <a:txBody>
                    <a:bodyPr/>
                    <a:lstStyle/>
                    <a:p>
                      <a:r>
                        <a:rPr lang="fr-FR" sz="2400" dirty="0" smtClean="0">
                          <a:solidFill>
                            <a:schemeClr val="tx2"/>
                          </a:solidFill>
                        </a:rPr>
                        <a:t>Résultats de l’exercice</a:t>
                      </a:r>
                      <a:endParaRPr lang="fr-FR" sz="2400" dirty="0">
                        <a:solidFill>
                          <a:schemeClr val="tx2"/>
                        </a:solidFill>
                      </a:endParaRPr>
                    </a:p>
                  </a:txBody>
                  <a:tcPr marT="60960" marB="60960"/>
                </a:tc>
                <a:tc>
                  <a:txBody>
                    <a:bodyPr/>
                    <a:lstStyle/>
                    <a:p>
                      <a:pPr algn="ctr"/>
                      <a:r>
                        <a:rPr lang="fr-FR" sz="2400" dirty="0" smtClean="0">
                          <a:solidFill>
                            <a:schemeClr val="tx2"/>
                          </a:solidFill>
                        </a:rPr>
                        <a:t>- 11 195</a:t>
                      </a:r>
                      <a:endParaRPr lang="fr-FR" sz="2400" dirty="0">
                        <a:solidFill>
                          <a:schemeClr val="tx2"/>
                        </a:solidFill>
                      </a:endParaRPr>
                    </a:p>
                  </a:txBody>
                  <a:tcPr marT="60960" marB="60960"/>
                </a:tc>
                <a:tc>
                  <a:txBody>
                    <a:bodyPr/>
                    <a:lstStyle/>
                    <a:p>
                      <a:pPr algn="ctr"/>
                      <a:r>
                        <a:rPr lang="fr-FR" sz="2400" dirty="0" smtClean="0">
                          <a:solidFill>
                            <a:schemeClr val="tx2"/>
                          </a:solidFill>
                        </a:rPr>
                        <a:t>- 19 242</a:t>
                      </a:r>
                      <a:endParaRPr lang="fr-FR" sz="2400" dirty="0">
                        <a:solidFill>
                          <a:schemeClr val="tx2"/>
                        </a:solidFill>
                      </a:endParaRPr>
                    </a:p>
                  </a:txBody>
                  <a:tcPr marT="60960" marB="60960"/>
                </a:tc>
                <a:tc>
                  <a:txBody>
                    <a:bodyPr/>
                    <a:lstStyle/>
                    <a:p>
                      <a:pPr algn="ctr"/>
                      <a:r>
                        <a:rPr lang="fr-FR" sz="2400" dirty="0" smtClean="0">
                          <a:solidFill>
                            <a:schemeClr val="tx2"/>
                          </a:solidFill>
                        </a:rPr>
                        <a:t>34 332</a:t>
                      </a:r>
                      <a:endParaRPr lang="fr-FR" sz="2400" dirty="0">
                        <a:solidFill>
                          <a:schemeClr val="tx2"/>
                        </a:solidFill>
                      </a:endParaRPr>
                    </a:p>
                  </a:txBody>
                  <a:tcPr marT="60960" marB="60960"/>
                </a:tc>
                <a:tc>
                  <a:txBody>
                    <a:bodyPr/>
                    <a:lstStyle/>
                    <a:p>
                      <a:pPr algn="ctr"/>
                      <a:r>
                        <a:rPr lang="fr-FR" sz="2400" dirty="0" smtClean="0">
                          <a:solidFill>
                            <a:schemeClr val="tx2"/>
                          </a:solidFill>
                        </a:rPr>
                        <a:t>- 11 819</a:t>
                      </a:r>
                      <a:endParaRPr lang="fr-FR" sz="2400" dirty="0">
                        <a:solidFill>
                          <a:schemeClr val="tx2"/>
                        </a:solidFill>
                      </a:endParaRPr>
                    </a:p>
                  </a:txBody>
                  <a:tcPr marT="60960" marB="60960"/>
                </a:tc>
              </a:tr>
              <a:tr h="975943">
                <a:tc>
                  <a:txBody>
                    <a:bodyPr/>
                    <a:lstStyle/>
                    <a:p>
                      <a:r>
                        <a:rPr lang="fr-FR" sz="2400" dirty="0" smtClean="0">
                          <a:solidFill>
                            <a:schemeClr val="tx2"/>
                          </a:solidFill>
                        </a:rPr>
                        <a:t>Trésorerie</a:t>
                      </a:r>
                      <a:r>
                        <a:rPr lang="fr-FR" sz="2400" baseline="0" dirty="0" smtClean="0">
                          <a:solidFill>
                            <a:schemeClr val="tx2"/>
                          </a:solidFill>
                        </a:rPr>
                        <a:t> de fin d’exercice</a:t>
                      </a:r>
                      <a:endParaRPr lang="fr-FR" sz="2400" dirty="0">
                        <a:solidFill>
                          <a:schemeClr val="tx2"/>
                        </a:solidFill>
                      </a:endParaRPr>
                    </a:p>
                  </a:txBody>
                  <a:tcPr marT="60960" marB="60960"/>
                </a:tc>
                <a:tc>
                  <a:txBody>
                    <a:bodyPr/>
                    <a:lstStyle/>
                    <a:p>
                      <a:pPr algn="ctr"/>
                      <a:r>
                        <a:rPr lang="fr-FR" sz="2400" dirty="0" smtClean="0">
                          <a:solidFill>
                            <a:schemeClr val="tx2"/>
                          </a:solidFill>
                        </a:rPr>
                        <a:t>31 607</a:t>
                      </a:r>
                      <a:endParaRPr lang="fr-FR" sz="2400" dirty="0">
                        <a:solidFill>
                          <a:schemeClr val="tx2"/>
                        </a:solidFill>
                      </a:endParaRPr>
                    </a:p>
                  </a:txBody>
                  <a:tcPr marT="60960" marB="60960"/>
                </a:tc>
                <a:tc>
                  <a:txBody>
                    <a:bodyPr/>
                    <a:lstStyle/>
                    <a:p>
                      <a:pPr algn="ctr"/>
                      <a:r>
                        <a:rPr lang="fr-FR" sz="2400" dirty="0" smtClean="0">
                          <a:solidFill>
                            <a:schemeClr val="tx2"/>
                          </a:solidFill>
                        </a:rPr>
                        <a:t>22 801</a:t>
                      </a:r>
                      <a:endParaRPr lang="fr-FR" sz="2400" dirty="0">
                        <a:solidFill>
                          <a:schemeClr val="tx2"/>
                        </a:solidFill>
                      </a:endParaRPr>
                    </a:p>
                  </a:txBody>
                  <a:tcPr marT="60960" marB="60960"/>
                </a:tc>
                <a:tc>
                  <a:txBody>
                    <a:bodyPr/>
                    <a:lstStyle/>
                    <a:p>
                      <a:pPr algn="ctr"/>
                      <a:r>
                        <a:rPr lang="fr-FR" sz="2400" dirty="0" smtClean="0">
                          <a:solidFill>
                            <a:schemeClr val="tx2"/>
                          </a:solidFill>
                        </a:rPr>
                        <a:t>43966</a:t>
                      </a:r>
                      <a:endParaRPr lang="fr-FR" sz="2400" dirty="0">
                        <a:solidFill>
                          <a:schemeClr val="tx2"/>
                        </a:solidFill>
                      </a:endParaRPr>
                    </a:p>
                  </a:txBody>
                  <a:tcPr marT="60960" marB="60960"/>
                </a:tc>
                <a:tc>
                  <a:txBody>
                    <a:bodyPr/>
                    <a:lstStyle/>
                    <a:p>
                      <a:pPr algn="ctr"/>
                      <a:r>
                        <a:rPr lang="fr-FR" sz="2400" dirty="0" smtClean="0">
                          <a:solidFill>
                            <a:schemeClr val="tx2"/>
                          </a:solidFill>
                        </a:rPr>
                        <a:t>6343</a:t>
                      </a:r>
                      <a:endParaRPr lang="fr-FR" sz="2400" dirty="0">
                        <a:solidFill>
                          <a:schemeClr val="tx2"/>
                        </a:solidFill>
                      </a:endParaRPr>
                    </a:p>
                  </a:txBody>
                  <a:tcPr marT="60960" marB="60960"/>
                </a:tc>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692555469"/>
              </p:ext>
            </p:extLst>
          </p:nvPr>
        </p:nvGraphicFramePr>
        <p:xfrm>
          <a:off x="0" y="4005064"/>
          <a:ext cx="9144000" cy="144016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911860">
                <a:tc>
                  <a:txBody>
                    <a:bodyPr/>
                    <a:lstStyle/>
                    <a:p>
                      <a:r>
                        <a:rPr lang="fr-FR" sz="2400" dirty="0" smtClean="0"/>
                        <a:t>Epargne fin</a:t>
                      </a:r>
                      <a:r>
                        <a:rPr lang="fr-FR" sz="2400" baseline="0" dirty="0" smtClean="0"/>
                        <a:t> d’exercice</a:t>
                      </a:r>
                      <a:endParaRPr lang="fr-FR" sz="2400" dirty="0"/>
                    </a:p>
                  </a:txBody>
                  <a:tcPr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900" dirty="0" smtClean="0">
                          <a:solidFill>
                            <a:schemeClr val="bg1"/>
                          </a:solidFill>
                        </a:rPr>
                        <a:t>2016-2017</a:t>
                      </a:r>
                    </a:p>
                    <a:p>
                      <a:pPr algn="ctr"/>
                      <a:endParaRPr lang="fr-FR" sz="1900" dirty="0">
                        <a:solidFill>
                          <a:schemeClr val="bg1"/>
                        </a:solidFill>
                      </a:endParaRPr>
                    </a:p>
                  </a:txBody>
                  <a:tcPr marT="60960" marB="60960"/>
                </a:tc>
                <a:tc>
                  <a:txBody>
                    <a:bodyPr/>
                    <a:lstStyle/>
                    <a:p>
                      <a:pPr algn="ctr"/>
                      <a:r>
                        <a:rPr lang="fr-FR" sz="1900" dirty="0" smtClean="0">
                          <a:solidFill>
                            <a:schemeClr val="bg1"/>
                          </a:solidFill>
                        </a:rPr>
                        <a:t>2015-2016</a:t>
                      </a:r>
                      <a:endParaRPr lang="fr-FR" sz="1900" dirty="0">
                        <a:solidFill>
                          <a:schemeClr val="bg1"/>
                        </a:solidFill>
                      </a:endParaRPr>
                    </a:p>
                  </a:txBody>
                  <a:tcPr marT="60960" marB="60960"/>
                </a:tc>
                <a:tc>
                  <a:txBody>
                    <a:bodyPr/>
                    <a:lstStyle/>
                    <a:p>
                      <a:pPr algn="ctr"/>
                      <a:r>
                        <a:rPr lang="fr-FR" sz="1900" dirty="0" smtClean="0">
                          <a:solidFill>
                            <a:schemeClr val="bg1"/>
                          </a:solidFill>
                        </a:rPr>
                        <a:t>2014-2015</a:t>
                      </a:r>
                      <a:endParaRPr lang="fr-FR" sz="1900" dirty="0">
                        <a:solidFill>
                          <a:schemeClr val="bg1"/>
                        </a:solidFill>
                      </a:endParaRPr>
                    </a:p>
                  </a:txBody>
                  <a:tcPr marT="60960" marB="60960"/>
                </a:tc>
                <a:tc>
                  <a:txBody>
                    <a:bodyPr/>
                    <a:lstStyle/>
                    <a:p>
                      <a:pPr algn="ctr"/>
                      <a:r>
                        <a:rPr lang="fr-FR" sz="1900" dirty="0" smtClean="0">
                          <a:solidFill>
                            <a:schemeClr val="bg1"/>
                          </a:solidFill>
                        </a:rPr>
                        <a:t>2013-2014</a:t>
                      </a:r>
                      <a:endParaRPr lang="fr-FR" sz="1900" dirty="0">
                        <a:solidFill>
                          <a:schemeClr val="bg1"/>
                        </a:solidFill>
                      </a:endParaRPr>
                    </a:p>
                  </a:txBody>
                  <a:tcPr marT="60960" marB="60960"/>
                </a:tc>
              </a:tr>
              <a:tr h="528300">
                <a:tc>
                  <a:txBody>
                    <a:bodyPr/>
                    <a:lstStyle/>
                    <a:p>
                      <a:endParaRPr lang="fr-FR" sz="2400" dirty="0"/>
                    </a:p>
                  </a:txBody>
                  <a:tcPr marT="60960" marB="60960"/>
                </a:tc>
                <a:tc>
                  <a:txBody>
                    <a:bodyPr/>
                    <a:lstStyle/>
                    <a:p>
                      <a:pPr algn="ctr"/>
                      <a:r>
                        <a:rPr lang="fr-FR" sz="2400" dirty="0" smtClean="0">
                          <a:solidFill>
                            <a:srgbClr val="1F497D"/>
                          </a:solidFill>
                        </a:rPr>
                        <a:t>68 434</a:t>
                      </a:r>
                      <a:endParaRPr lang="fr-FR" sz="2400" dirty="0">
                        <a:solidFill>
                          <a:srgbClr val="1F497D"/>
                        </a:solidFill>
                      </a:endParaRPr>
                    </a:p>
                  </a:txBody>
                  <a:tcPr marT="60960" marB="60960"/>
                </a:tc>
                <a:tc>
                  <a:txBody>
                    <a:bodyPr/>
                    <a:lstStyle/>
                    <a:p>
                      <a:pPr algn="ctr"/>
                      <a:r>
                        <a:rPr lang="fr-FR" sz="2400" dirty="0" smtClean="0">
                          <a:solidFill>
                            <a:srgbClr val="1F497D"/>
                          </a:solidFill>
                        </a:rPr>
                        <a:t>87 804</a:t>
                      </a:r>
                      <a:endParaRPr lang="fr-FR" sz="2400" dirty="0">
                        <a:solidFill>
                          <a:srgbClr val="1F497D"/>
                        </a:solidFill>
                      </a:endParaRPr>
                    </a:p>
                  </a:txBody>
                  <a:tcPr marT="60960" marB="60960"/>
                </a:tc>
                <a:tc>
                  <a:txBody>
                    <a:bodyPr/>
                    <a:lstStyle/>
                    <a:p>
                      <a:pPr algn="ctr"/>
                      <a:r>
                        <a:rPr lang="fr-FR" sz="2400" dirty="0" smtClean="0">
                          <a:solidFill>
                            <a:srgbClr val="1F497D"/>
                          </a:solidFill>
                        </a:rPr>
                        <a:t>87 047</a:t>
                      </a:r>
                      <a:endParaRPr lang="fr-FR" sz="2400" dirty="0">
                        <a:solidFill>
                          <a:srgbClr val="1F497D"/>
                        </a:solidFill>
                      </a:endParaRPr>
                    </a:p>
                  </a:txBody>
                  <a:tcPr marT="60960" marB="60960"/>
                </a:tc>
                <a:tc>
                  <a:txBody>
                    <a:bodyPr/>
                    <a:lstStyle/>
                    <a:p>
                      <a:pPr algn="ctr"/>
                      <a:r>
                        <a:rPr lang="fr-FR" sz="2400" dirty="0" smtClean="0">
                          <a:solidFill>
                            <a:srgbClr val="1F497D"/>
                          </a:solidFill>
                        </a:rPr>
                        <a:t>86 077</a:t>
                      </a:r>
                      <a:endParaRPr lang="fr-FR" sz="2400" dirty="0">
                        <a:solidFill>
                          <a:srgbClr val="1F497D"/>
                        </a:solidFill>
                      </a:endParaRPr>
                    </a:p>
                  </a:txBody>
                  <a:tcPr marT="60960" marB="60960"/>
                </a:tc>
              </a:tr>
            </a:tbl>
          </a:graphicData>
        </a:graphic>
      </p:graphicFrame>
      <p:sp>
        <p:nvSpPr>
          <p:cNvPr id="2" name="Rectangle 1"/>
          <p:cNvSpPr/>
          <p:nvPr/>
        </p:nvSpPr>
        <p:spPr>
          <a:xfrm>
            <a:off x="0" y="719667"/>
            <a:ext cx="1835696" cy="54909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4005064"/>
            <a:ext cx="1835696" cy="86409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835696" y="719667"/>
            <a:ext cx="1800200" cy="251731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828706" y="4005064"/>
            <a:ext cx="1800200" cy="144196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79512" y="3429000"/>
            <a:ext cx="3590085" cy="369332"/>
          </a:xfrm>
          <a:prstGeom prst="rect">
            <a:avLst/>
          </a:prstGeom>
          <a:noFill/>
        </p:spPr>
        <p:txBody>
          <a:bodyPr wrap="none" rtlCol="0">
            <a:spAutoFit/>
          </a:bodyPr>
          <a:lstStyle/>
          <a:p>
            <a:r>
              <a:rPr lang="fr-FR" i="1" dirty="0" smtClean="0"/>
              <a:t>Dépenses à venir</a:t>
            </a:r>
            <a:r>
              <a:rPr lang="fr-FR" i="1" smtClean="0"/>
              <a:t>: secrétariat (1 ETP)</a:t>
            </a:r>
            <a:endParaRPr lang="fr-FR" i="1"/>
          </a:p>
        </p:txBody>
      </p:sp>
    </p:spTree>
    <p:extLst>
      <p:ext uri="{BB962C8B-B14F-4D97-AF65-F5344CB8AC3E}">
        <p14:creationId xmlns:p14="http://schemas.microsoft.com/office/powerpoint/2010/main" val="16189766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ce réservé du contenu 2"/>
          <p:cNvSpPr>
            <a:spLocks noGrp="1"/>
          </p:cNvSpPr>
          <p:nvPr>
            <p:ph idx="1"/>
          </p:nvPr>
        </p:nvSpPr>
        <p:spPr>
          <a:xfrm>
            <a:off x="35496" y="1341741"/>
            <a:ext cx="9073008" cy="5111595"/>
          </a:xfrm>
        </p:spPr>
        <p:txBody>
          <a:bodyPr>
            <a:normAutofit lnSpcReduction="10000"/>
          </a:bodyPr>
          <a:lstStyle/>
          <a:p>
            <a:pPr>
              <a:spcBef>
                <a:spcPts val="1200"/>
              </a:spcBef>
            </a:pPr>
            <a:r>
              <a:rPr lang="fr-FR" dirty="0" smtClean="0">
                <a:latin typeface="+mj-lt"/>
                <a:ea typeface="ＭＳ Ｐゴシック" charset="0"/>
                <a:cs typeface="ＭＳ Ｐゴシック" charset="0"/>
              </a:rPr>
              <a:t>Résultat  </a:t>
            </a:r>
            <a:r>
              <a:rPr lang="fr-FR" dirty="0">
                <a:latin typeface="+mj-lt"/>
                <a:ea typeface="ＭＳ Ｐゴシック" charset="0"/>
                <a:cs typeface="ＭＳ Ｐゴシック" charset="0"/>
              </a:rPr>
              <a:t>déficitaire</a:t>
            </a:r>
          </a:p>
          <a:p>
            <a:pPr eaLnBrk="1" hangingPunct="1">
              <a:spcBef>
                <a:spcPts val="1200"/>
              </a:spcBef>
            </a:pPr>
            <a:r>
              <a:rPr lang="fr-FR" dirty="0" smtClean="0">
                <a:latin typeface="+mj-lt"/>
                <a:ea typeface="ＭＳ Ｐゴシック" charset="0"/>
                <a:cs typeface="ＭＳ Ｐゴシック" charset="0"/>
              </a:rPr>
              <a:t>Trésorerie = </a:t>
            </a:r>
            <a:r>
              <a:rPr lang="fr-FR" b="1" i="1" dirty="0" smtClean="0">
                <a:latin typeface="+mj-lt"/>
                <a:ea typeface="ＭＳ Ｐゴシック" charset="0"/>
                <a:cs typeface="ＭＳ Ｐゴシック" charset="0"/>
              </a:rPr>
              <a:t>reflet </a:t>
            </a:r>
            <a:r>
              <a:rPr lang="fr-FR" b="1" i="1" dirty="0">
                <a:latin typeface="+mj-lt"/>
                <a:ea typeface="ＭＳ Ｐゴシック" charset="0"/>
                <a:cs typeface="ＭＳ Ｐゴシック" charset="0"/>
              </a:rPr>
              <a:t>des </a:t>
            </a:r>
            <a:r>
              <a:rPr lang="fr-FR" b="1" i="1" dirty="0">
                <a:ea typeface="ＭＳ Ｐゴシック" charset="0"/>
                <a:cs typeface="ＭＳ Ｐゴシック" charset="0"/>
              </a:rPr>
              <a:t>engagements</a:t>
            </a:r>
            <a:r>
              <a:rPr lang="fr-FR" b="1" i="1" dirty="0">
                <a:latin typeface="+mj-lt"/>
                <a:ea typeface="ＭＳ Ｐゴシック" charset="0"/>
                <a:cs typeface="ＭＳ Ｐゴシック" charset="0"/>
              </a:rPr>
              <a:t> et des </a:t>
            </a:r>
            <a:r>
              <a:rPr lang="fr-FR" b="1" i="1" dirty="0" smtClean="0">
                <a:latin typeface="+mj-lt"/>
                <a:ea typeface="ＭＳ Ｐゴシック" charset="0"/>
                <a:cs typeface="ＭＳ Ｐゴシック" charset="0"/>
              </a:rPr>
              <a:t>recettes</a:t>
            </a:r>
            <a:endParaRPr lang="fr-FR" dirty="0">
              <a:latin typeface="+mj-lt"/>
              <a:ea typeface="ＭＳ Ｐゴシック" charset="0"/>
              <a:cs typeface="ＭＳ Ｐゴシック" charset="0"/>
            </a:endParaRPr>
          </a:p>
          <a:p>
            <a:pPr eaLnBrk="1" hangingPunct="1">
              <a:spcBef>
                <a:spcPts val="1200"/>
              </a:spcBef>
            </a:pPr>
            <a:r>
              <a:rPr lang="fr-FR" dirty="0" smtClean="0">
                <a:latin typeface="+mj-lt"/>
                <a:ea typeface="ＭＳ Ｐゴシック" charset="0"/>
                <a:cs typeface="ＭＳ Ｐゴシック" charset="0"/>
              </a:rPr>
              <a:t>Pas d’impact </a:t>
            </a:r>
            <a:r>
              <a:rPr lang="fr-FR" dirty="0">
                <a:latin typeface="+mj-lt"/>
                <a:ea typeface="ＭＳ Ｐゴシック" charset="0"/>
                <a:cs typeface="ＭＳ Ｐゴシック" charset="0"/>
              </a:rPr>
              <a:t>sur </a:t>
            </a:r>
            <a:r>
              <a:rPr lang="fr-FR" dirty="0" smtClean="0">
                <a:latin typeface="+mj-lt"/>
                <a:ea typeface="ＭＳ Ｐゴシック" charset="0"/>
                <a:cs typeface="ＭＳ Ｐゴシック" charset="0"/>
              </a:rPr>
              <a:t>l’épargne</a:t>
            </a:r>
            <a:endParaRPr lang="fr-FR" dirty="0">
              <a:latin typeface="+mj-lt"/>
              <a:ea typeface="ＭＳ Ｐゴシック" charset="0"/>
              <a:cs typeface="ＭＳ Ｐゴシック" charset="0"/>
            </a:endParaRPr>
          </a:p>
          <a:p>
            <a:pPr eaLnBrk="1" hangingPunct="1">
              <a:spcBef>
                <a:spcPts val="1200"/>
              </a:spcBef>
            </a:pPr>
            <a:r>
              <a:rPr lang="fr-FR" dirty="0">
                <a:latin typeface="+mj-lt"/>
                <a:ea typeface="ＭＳ Ｐゴシック" charset="0"/>
                <a:cs typeface="ＭＳ Ｐゴシック" charset="0"/>
              </a:rPr>
              <a:t>Points de vigilance:</a:t>
            </a:r>
          </a:p>
          <a:p>
            <a:pPr lvl="1" eaLnBrk="1" hangingPunct="1">
              <a:spcBef>
                <a:spcPts val="1200"/>
              </a:spcBef>
            </a:pPr>
            <a:r>
              <a:rPr lang="fr-FR" sz="2400" dirty="0">
                <a:ea typeface="ＭＳ Ｐゴシック" charset="0"/>
              </a:rPr>
              <a:t> Relations avec </a:t>
            </a:r>
            <a:r>
              <a:rPr lang="fr-FR" sz="2400" dirty="0" smtClean="0">
                <a:ea typeface="ＭＳ Ｐゴシック" charset="0"/>
              </a:rPr>
              <a:t>l’industrie </a:t>
            </a:r>
            <a:r>
              <a:rPr lang="fr-FR" sz="2400" dirty="0">
                <a:ea typeface="ＭＳ Ｐゴシック" charset="0"/>
              </a:rPr>
              <a:t>plus difficiles (formalisme) et moins « efficaces </a:t>
            </a:r>
            <a:r>
              <a:rPr lang="fr-FR" sz="2400" dirty="0" smtClean="0">
                <a:ea typeface="ＭＳ Ｐゴシック" charset="0"/>
              </a:rPr>
              <a:t>»:</a:t>
            </a:r>
          </a:p>
          <a:p>
            <a:pPr lvl="2">
              <a:spcBef>
                <a:spcPts val="1200"/>
              </a:spcBef>
            </a:pPr>
            <a:r>
              <a:rPr lang="fr-FR" dirty="0" smtClean="0">
                <a:ea typeface="ＭＳ Ｐゴシック" charset="0"/>
              </a:rPr>
              <a:t>Mission </a:t>
            </a:r>
            <a:r>
              <a:rPr lang="fr-FR" dirty="0">
                <a:ea typeface="ＭＳ Ｐゴシック" charset="0"/>
              </a:rPr>
              <a:t>du </a:t>
            </a:r>
            <a:r>
              <a:rPr lang="fr-FR" dirty="0" smtClean="0">
                <a:ea typeface="ＭＳ Ｐゴシック" charset="0"/>
              </a:rPr>
              <a:t>collège: </a:t>
            </a:r>
            <a:r>
              <a:rPr lang="fr-FR" i="1" dirty="0" smtClean="0">
                <a:ea typeface="ＭＳ Ｐゴシック" charset="0"/>
              </a:rPr>
              <a:t>appels à dons ou contrat partenariat</a:t>
            </a:r>
          </a:p>
          <a:p>
            <a:pPr lvl="2">
              <a:spcBef>
                <a:spcPts val="1200"/>
              </a:spcBef>
            </a:pPr>
            <a:r>
              <a:rPr lang="fr-FR" dirty="0" smtClean="0">
                <a:ea typeface="ＭＳ Ｐゴシック" charset="0"/>
              </a:rPr>
              <a:t>Place </a:t>
            </a:r>
            <a:r>
              <a:rPr lang="fr-FR" dirty="0">
                <a:ea typeface="ＭＳ Ｐゴシック" charset="0"/>
              </a:rPr>
              <a:t>de la FICOT?</a:t>
            </a:r>
          </a:p>
          <a:p>
            <a:pPr lvl="1" eaLnBrk="1" hangingPunct="1">
              <a:spcBef>
                <a:spcPts val="1200"/>
              </a:spcBef>
              <a:spcAft>
                <a:spcPts val="600"/>
              </a:spcAft>
            </a:pPr>
            <a:r>
              <a:rPr lang="fr-FR" sz="2400" dirty="0">
                <a:ea typeface="ＭＳ Ｐゴシック" charset="0"/>
              </a:rPr>
              <a:t>Régularité des flux   </a:t>
            </a:r>
            <a:r>
              <a:rPr lang="fr-FR" sz="2400" dirty="0" smtClean="0">
                <a:ea typeface="ＭＳ Ｐゴシック" charset="0"/>
              </a:rPr>
              <a:t>(factures </a:t>
            </a:r>
            <a:r>
              <a:rPr lang="fr-FR" sz="2400" dirty="0">
                <a:ea typeface="ＭＳ Ｐゴシック" charset="0"/>
              </a:rPr>
              <a:t>et frais à produire dans </a:t>
            </a:r>
            <a:r>
              <a:rPr lang="fr-FR" sz="2400" dirty="0" smtClean="0">
                <a:ea typeface="ＭＳ Ｐゴシック" charset="0"/>
              </a:rPr>
              <a:t>l’exercice</a:t>
            </a:r>
            <a:r>
              <a:rPr lang="fr-FR" sz="2400" dirty="0">
                <a:ea typeface="ＭＳ Ｐゴシック" charset="0"/>
              </a:rPr>
              <a:t>)</a:t>
            </a:r>
          </a:p>
        </p:txBody>
      </p:sp>
      <p:sp>
        <p:nvSpPr>
          <p:cNvPr id="5" name="Titre 1"/>
          <p:cNvSpPr txBox="1">
            <a:spLocks/>
          </p:cNvSpPr>
          <p:nvPr/>
        </p:nvSpPr>
        <p:spPr>
          <a:xfrm>
            <a:off x="2555776" y="260648"/>
            <a:ext cx="4248472" cy="758957"/>
          </a:xfrm>
          <a:prstGeom prst="rect">
            <a:avLst/>
          </a:prstGeom>
          <a:solidFill>
            <a:srgbClr val="B9CDE5"/>
          </a:solidFill>
          <a:ln>
            <a:solidFill>
              <a:srgbClr val="4F81BD"/>
            </a:solidFill>
          </a:ln>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smtClean="0">
                <a:solidFill>
                  <a:srgbClr val="1F497D"/>
                </a:solidFill>
              </a:rPr>
              <a:t>Commentaires et Conclusions</a:t>
            </a:r>
            <a:endParaRPr lang="fr-FR" sz="2800" b="1" dirty="0">
              <a:solidFill>
                <a:srgbClr val="1F497D"/>
              </a:solidFill>
            </a:endParaRPr>
          </a:p>
        </p:txBody>
      </p:sp>
    </p:spTree>
    <p:extLst>
      <p:ext uri="{BB962C8B-B14F-4D97-AF65-F5344CB8AC3E}">
        <p14:creationId xmlns:p14="http://schemas.microsoft.com/office/powerpoint/2010/main" val="15226146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rot="10800000" flipV="1">
            <a:off x="6557749" y="2388973"/>
            <a:ext cx="2517233" cy="3169205"/>
          </a:xfrm>
        </p:spPr>
        <p:txBody>
          <a:bodyPr>
            <a:normAutofit/>
          </a:bodyPr>
          <a:lstStyle/>
          <a:p>
            <a:pPr algn="l"/>
            <a:r>
              <a:rPr lang="fr-FR" sz="2000" dirty="0" smtClean="0">
                <a:solidFill>
                  <a:schemeClr val="tx2"/>
                </a:solidFill>
              </a:rPr>
              <a:t>Membres du jury de Gauche à droite:</a:t>
            </a:r>
            <a:r>
              <a:rPr lang="fr-FR" sz="1200" dirty="0" smtClean="0">
                <a:solidFill>
                  <a:schemeClr val="tx2"/>
                </a:solidFill>
              </a:rPr>
              <a:t/>
            </a:r>
            <a:br>
              <a:rPr lang="fr-FR" sz="1200" dirty="0" smtClean="0">
                <a:solidFill>
                  <a:schemeClr val="tx2"/>
                </a:solidFill>
              </a:rPr>
            </a:br>
            <a:r>
              <a:rPr lang="fr-FR" sz="1800" dirty="0" smtClean="0">
                <a:solidFill>
                  <a:schemeClr val="tx2"/>
                </a:solidFill>
              </a:rPr>
              <a:t>J. </a:t>
            </a:r>
            <a:r>
              <a:rPr lang="fr-FR" sz="1800" dirty="0" err="1" smtClean="0">
                <a:solidFill>
                  <a:schemeClr val="tx2"/>
                </a:solidFill>
              </a:rPr>
              <a:t>Brilhault</a:t>
            </a:r>
            <a:r>
              <a:rPr lang="fr-FR" sz="1800" dirty="0" smtClean="0">
                <a:solidFill>
                  <a:schemeClr val="tx2"/>
                </a:solidFill>
              </a:rPr>
              <a:t/>
            </a:r>
            <a:br>
              <a:rPr lang="fr-FR" sz="1800" dirty="0" smtClean="0">
                <a:solidFill>
                  <a:schemeClr val="tx2"/>
                </a:solidFill>
              </a:rPr>
            </a:br>
            <a:r>
              <a:rPr lang="fr-FR" sz="1800" dirty="0" smtClean="0">
                <a:solidFill>
                  <a:schemeClr val="tx2"/>
                </a:solidFill>
              </a:rPr>
              <a:t>M. </a:t>
            </a:r>
            <a:r>
              <a:rPr lang="fr-FR" sz="1800" dirty="0" err="1" smtClean="0">
                <a:solidFill>
                  <a:schemeClr val="tx2"/>
                </a:solidFill>
              </a:rPr>
              <a:t>Rongières</a:t>
            </a:r>
            <a:r>
              <a:rPr lang="fr-FR" sz="1800" dirty="0" smtClean="0">
                <a:solidFill>
                  <a:schemeClr val="tx2"/>
                </a:solidFill>
              </a:rPr>
              <a:t/>
            </a:r>
            <a:br>
              <a:rPr lang="fr-FR" sz="1800" dirty="0" smtClean="0">
                <a:solidFill>
                  <a:schemeClr val="tx2"/>
                </a:solidFill>
              </a:rPr>
            </a:br>
            <a:r>
              <a:rPr lang="fr-FR" sz="1800" dirty="0" err="1" smtClean="0">
                <a:solidFill>
                  <a:schemeClr val="tx2"/>
                </a:solidFill>
              </a:rPr>
              <a:t>T</a:t>
            </a:r>
            <a:r>
              <a:rPr lang="fr-FR" sz="1800" dirty="0" smtClean="0">
                <a:solidFill>
                  <a:schemeClr val="tx2"/>
                </a:solidFill>
              </a:rPr>
              <a:t>. Bauer</a:t>
            </a:r>
            <a:br>
              <a:rPr lang="fr-FR" sz="1800" dirty="0" smtClean="0">
                <a:solidFill>
                  <a:schemeClr val="tx2"/>
                </a:solidFill>
              </a:rPr>
            </a:br>
            <a:r>
              <a:rPr lang="fr-FR" sz="1800" dirty="0" smtClean="0">
                <a:solidFill>
                  <a:schemeClr val="tx2"/>
                </a:solidFill>
              </a:rPr>
              <a:t>P. Jouffroy </a:t>
            </a:r>
          </a:p>
          <a:p>
            <a:pPr algn="l"/>
            <a:r>
              <a:rPr lang="fr-FR" sz="1800" dirty="0" smtClean="0">
                <a:solidFill>
                  <a:schemeClr val="tx2"/>
                </a:solidFill>
              </a:rPr>
              <a:t>P. Journeau (Président)</a:t>
            </a:r>
            <a:br>
              <a:rPr lang="fr-FR" sz="1800" dirty="0" smtClean="0">
                <a:solidFill>
                  <a:schemeClr val="tx2"/>
                </a:solidFill>
              </a:rPr>
            </a:br>
            <a:r>
              <a:rPr lang="fr-FR" sz="1800" dirty="0" smtClean="0">
                <a:solidFill>
                  <a:schemeClr val="tx2"/>
                </a:solidFill>
              </a:rPr>
              <a:t>F. </a:t>
            </a:r>
            <a:r>
              <a:rPr lang="fr-FR" sz="1800" dirty="0" err="1" smtClean="0">
                <a:solidFill>
                  <a:schemeClr val="tx2"/>
                </a:solidFill>
              </a:rPr>
              <a:t>Sirveaux</a:t>
            </a:r>
            <a:r>
              <a:rPr lang="fr-FR" sz="1800" dirty="0" smtClean="0">
                <a:solidFill>
                  <a:schemeClr val="tx2"/>
                </a:solidFill>
              </a:rPr>
              <a:t/>
            </a:r>
            <a:br>
              <a:rPr lang="fr-FR" sz="1800" dirty="0" smtClean="0">
                <a:solidFill>
                  <a:schemeClr val="tx2"/>
                </a:solidFill>
              </a:rPr>
            </a:br>
            <a:r>
              <a:rPr lang="fr-FR" sz="1800" dirty="0" smtClean="0">
                <a:solidFill>
                  <a:schemeClr val="tx2"/>
                </a:solidFill>
              </a:rPr>
              <a:t>S. </a:t>
            </a:r>
            <a:r>
              <a:rPr lang="fr-FR" sz="1800" dirty="0" err="1" smtClean="0">
                <a:solidFill>
                  <a:schemeClr val="tx2"/>
                </a:solidFill>
              </a:rPr>
              <a:t>Charosky</a:t>
            </a:r>
            <a:r>
              <a:rPr lang="fr-FR" sz="1800" dirty="0" smtClean="0">
                <a:solidFill>
                  <a:schemeClr val="tx2"/>
                </a:solidFill>
              </a:rPr>
              <a:t> (qui prend la photo</a:t>
            </a:r>
            <a:r>
              <a:rPr lang="mr-IN" sz="1800" dirty="0" smtClean="0">
                <a:solidFill>
                  <a:schemeClr val="tx2"/>
                </a:solidFill>
              </a:rPr>
              <a:t>…</a:t>
            </a:r>
            <a:r>
              <a:rPr lang="fr-FR" sz="1800" dirty="0" smtClean="0">
                <a:solidFill>
                  <a:schemeClr val="tx2"/>
                </a:solidFill>
              </a:rPr>
              <a:t>)</a:t>
            </a:r>
            <a:endParaRPr lang="fr-FR" sz="1800" dirty="0">
              <a:solidFill>
                <a:schemeClr val="tx2"/>
              </a:solidFill>
            </a:endParaRPr>
          </a:p>
        </p:txBody>
      </p:sp>
      <p:sp>
        <p:nvSpPr>
          <p:cNvPr id="6" name="Titre 1"/>
          <p:cNvSpPr txBox="1">
            <a:spLocks/>
          </p:cNvSpPr>
          <p:nvPr/>
        </p:nvSpPr>
        <p:spPr>
          <a:xfrm>
            <a:off x="2116769" y="274639"/>
            <a:ext cx="6032792" cy="1143000"/>
          </a:xfrm>
          <a:prstGeom prst="rect">
            <a:avLst/>
          </a:prstGeom>
          <a:solidFill>
            <a:srgbClr val="B9CDE5"/>
          </a:solidFill>
          <a:ln>
            <a:solidFill>
              <a:srgbClr val="4F81BD"/>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smtClean="0">
                <a:solidFill>
                  <a:schemeClr val="tx2"/>
                </a:solidFill>
              </a:rPr>
              <a:t>Examen 2017</a:t>
            </a:r>
            <a:endParaRPr lang="fr-FR" dirty="0">
              <a:solidFill>
                <a:schemeClr val="tx2"/>
              </a:solidFill>
            </a:endParaRPr>
          </a:p>
        </p:txBody>
      </p:sp>
      <p:pic>
        <p:nvPicPr>
          <p:cNvPr id="5" name="Image 4" descr="IMG_2126.jpg"/>
          <p:cNvPicPr>
            <a:picLocks noChangeAspect="1"/>
          </p:cNvPicPr>
          <p:nvPr/>
        </p:nvPicPr>
        <p:blipFill rotWithShape="1">
          <a:blip r:embed="rId2" cstate="print">
            <a:extLst>
              <a:ext uri="{28A0092B-C50C-407E-A947-70E740481C1C}">
                <a14:useLocalDpi xmlns:a14="http://schemas.microsoft.com/office/drawing/2010/main" val="0"/>
              </a:ext>
            </a:extLst>
          </a:blip>
          <a:srcRect l="2070" t="21056" r="5807" b="10765"/>
          <a:stretch/>
        </p:blipFill>
        <p:spPr>
          <a:xfrm>
            <a:off x="14735" y="2492896"/>
            <a:ext cx="6458626" cy="3584900"/>
          </a:xfrm>
          <a:prstGeom prst="rect">
            <a:avLst/>
          </a:prstGeom>
        </p:spPr>
      </p:pic>
      <p:sp>
        <p:nvSpPr>
          <p:cNvPr id="7" name="ZoneTexte 6"/>
          <p:cNvSpPr txBox="1"/>
          <p:nvPr/>
        </p:nvSpPr>
        <p:spPr>
          <a:xfrm>
            <a:off x="6228184" y="6389389"/>
            <a:ext cx="2158163" cy="46166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Pierre Journeau</a:t>
            </a:r>
            <a:endParaRPr lang="fr-FR" sz="2400" dirty="0">
              <a:solidFill>
                <a:srgbClr val="44546A"/>
              </a:solidFill>
            </a:endParaRPr>
          </a:p>
        </p:txBody>
      </p:sp>
    </p:spTree>
    <p:extLst>
      <p:ext uri="{BB962C8B-B14F-4D97-AF65-F5344CB8AC3E}">
        <p14:creationId xmlns:p14="http://schemas.microsoft.com/office/powerpoint/2010/main" val="38114247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7" y="0"/>
            <a:ext cx="7804837" cy="1037968"/>
          </a:xfrm>
        </p:spPr>
        <p:txBody>
          <a:bodyPr>
            <a:normAutofit fontScale="90000"/>
          </a:bodyPr>
          <a:lstStyle/>
          <a:p>
            <a:r>
              <a:rPr lang="fr-FR" b="1" dirty="0" smtClean="0">
                <a:solidFill>
                  <a:schemeClr val="accent1">
                    <a:lumMod val="60000"/>
                    <a:lumOff val="40000"/>
                  </a:schemeClr>
                </a:solidFill>
              </a:rPr>
              <a:t>Progression de l’examen en 10 ans</a:t>
            </a:r>
            <a:endParaRPr lang="fr-FR" dirty="0"/>
          </a:p>
        </p:txBody>
      </p:sp>
      <p:sp>
        <p:nvSpPr>
          <p:cNvPr id="3" name="Espace réservé du contenu 2"/>
          <p:cNvSpPr>
            <a:spLocks noGrp="1"/>
          </p:cNvSpPr>
          <p:nvPr>
            <p:ph idx="1"/>
          </p:nvPr>
        </p:nvSpPr>
        <p:spPr>
          <a:xfrm>
            <a:off x="1403648" y="764704"/>
            <a:ext cx="7123626" cy="1557075"/>
          </a:xfrm>
        </p:spPr>
        <p:txBody>
          <a:bodyPr>
            <a:normAutofit/>
          </a:bodyPr>
          <a:lstStyle/>
          <a:p>
            <a:r>
              <a:rPr lang="fr-FR" sz="2400" dirty="0" smtClean="0"/>
              <a:t>De 2006 à 2009 : entre 10 et 15 reçus puis…</a:t>
            </a:r>
          </a:p>
          <a:p>
            <a:endParaRPr lang="fr-FR" sz="2400" dirty="0" smtClean="0"/>
          </a:p>
          <a:p>
            <a:endParaRPr lang="fr-FR" sz="2400" dirty="0"/>
          </a:p>
        </p:txBody>
      </p:sp>
      <p:graphicFrame>
        <p:nvGraphicFramePr>
          <p:cNvPr id="5" name="Tableau 4"/>
          <p:cNvGraphicFramePr>
            <a:graphicFrameLocks noGrp="1"/>
          </p:cNvGraphicFramePr>
          <p:nvPr>
            <p:extLst>
              <p:ext uri="{D42A27DB-BD31-4B8C-83A1-F6EECF244321}">
                <p14:modId xmlns:p14="http://schemas.microsoft.com/office/powerpoint/2010/main" val="46023000"/>
              </p:ext>
            </p:extLst>
          </p:nvPr>
        </p:nvGraphicFramePr>
        <p:xfrm>
          <a:off x="1" y="1412776"/>
          <a:ext cx="9144000" cy="5295789"/>
        </p:xfrm>
        <a:graphic>
          <a:graphicData uri="http://schemas.openxmlformats.org/drawingml/2006/table">
            <a:tbl>
              <a:tblPr>
                <a:tableStyleId>{5C22544A-7EE6-4342-B048-85BDC9FD1C3A}</a:tableStyleId>
              </a:tblPr>
              <a:tblGrid>
                <a:gridCol w="3160038"/>
                <a:gridCol w="1020334"/>
                <a:gridCol w="1020334"/>
                <a:gridCol w="984324"/>
                <a:gridCol w="960314"/>
                <a:gridCol w="999328"/>
                <a:gridCol w="999328"/>
              </a:tblGrid>
              <a:tr h="1154881">
                <a:tc>
                  <a:txBody>
                    <a:bodyPr/>
                    <a:lstStyle/>
                    <a:p>
                      <a:pPr algn="ctr" fontAlgn="b"/>
                      <a:endParaRPr lang="fr-FR" sz="2700" b="1" i="0" u="none" strike="noStrike" dirty="0">
                        <a:solidFill>
                          <a:srgbClr val="2F75B5"/>
                        </a:solidFill>
                        <a:effectLst/>
                        <a:latin typeface="Calibri" panose="020F0502020204030204" pitchFamily="34" charset="0"/>
                      </a:endParaRPr>
                    </a:p>
                  </a:txBody>
                  <a:tcPr marL="7144" marR="7144" marT="9525" marB="0" anchor="b"/>
                </a:tc>
                <a:tc>
                  <a:txBody>
                    <a:bodyPr/>
                    <a:lstStyle/>
                    <a:p>
                      <a:pPr algn="ctr" fontAlgn="ctr"/>
                      <a:r>
                        <a:rPr lang="fr-FR" sz="2700" b="1" u="none" strike="noStrike" dirty="0">
                          <a:solidFill>
                            <a:srgbClr val="0070C0"/>
                          </a:solidFill>
                          <a:effectLst/>
                        </a:rPr>
                        <a:t>2012</a:t>
                      </a:r>
                      <a:endParaRPr lang="fr-FR" sz="2700" b="1" i="0" u="none" strike="noStrike" dirty="0">
                        <a:solidFill>
                          <a:srgbClr val="0070C0"/>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rgbClr val="0070C0"/>
                          </a:solidFill>
                          <a:effectLst/>
                        </a:rPr>
                        <a:t>2013</a:t>
                      </a:r>
                      <a:endParaRPr lang="fr-FR" sz="2700" b="1" i="0" u="none" strike="noStrike" dirty="0">
                        <a:solidFill>
                          <a:srgbClr val="0070C0"/>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rgbClr val="0070C0"/>
                          </a:solidFill>
                          <a:effectLst/>
                        </a:rPr>
                        <a:t>2014</a:t>
                      </a:r>
                      <a:endParaRPr lang="fr-FR" sz="2700" b="1" i="0" u="none" strike="noStrike" dirty="0">
                        <a:solidFill>
                          <a:srgbClr val="0070C0"/>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rgbClr val="0070C0"/>
                          </a:solidFill>
                          <a:effectLst/>
                        </a:rPr>
                        <a:t>2015</a:t>
                      </a:r>
                      <a:endParaRPr lang="fr-FR" sz="2700" b="1" i="0" u="none" strike="noStrike" dirty="0">
                        <a:solidFill>
                          <a:srgbClr val="0070C0"/>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rgbClr val="0070C0"/>
                          </a:solidFill>
                          <a:effectLst/>
                        </a:rPr>
                        <a:t>2016</a:t>
                      </a:r>
                      <a:endParaRPr lang="fr-FR" sz="2700" b="1" i="0" u="none" strike="noStrike" dirty="0">
                        <a:solidFill>
                          <a:srgbClr val="0070C0"/>
                        </a:solidFill>
                        <a:effectLst/>
                        <a:latin typeface="Calibri" panose="020F0502020204030204" pitchFamily="34" charset="0"/>
                      </a:endParaRPr>
                    </a:p>
                  </a:txBody>
                  <a:tcPr marL="7144" marR="7144"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2700" b="1" u="none" strike="noStrike" dirty="0" smtClean="0">
                          <a:solidFill>
                            <a:srgbClr val="0070C0"/>
                          </a:solidFill>
                          <a:effectLst/>
                        </a:rPr>
                        <a:t>2017</a:t>
                      </a:r>
                      <a:endParaRPr lang="fr-FR" sz="2700" b="1" i="0" u="none" strike="noStrike" dirty="0" smtClean="0">
                        <a:solidFill>
                          <a:srgbClr val="0070C0"/>
                        </a:solidFill>
                        <a:effectLst/>
                        <a:latin typeface="Calibri" panose="020F0502020204030204" pitchFamily="34" charset="0"/>
                      </a:endParaRPr>
                    </a:p>
                  </a:txBody>
                  <a:tcPr marL="7144" marR="7144" marT="9525" marB="0" anchor="ctr"/>
                </a:tc>
              </a:tr>
              <a:tr h="390856">
                <a:tc>
                  <a:txBody>
                    <a:bodyPr/>
                    <a:lstStyle/>
                    <a:p>
                      <a:pPr algn="l" fontAlgn="b"/>
                      <a:r>
                        <a:rPr lang="fr-FR" sz="2700" b="1" u="none" strike="noStrike" dirty="0">
                          <a:solidFill>
                            <a:srgbClr val="0070C0"/>
                          </a:solidFill>
                          <a:effectLst/>
                        </a:rPr>
                        <a:t>candidats</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b="1" u="none" strike="noStrike" dirty="0">
                          <a:solidFill>
                            <a:schemeClr val="tx2"/>
                          </a:solidFill>
                          <a:effectLst/>
                        </a:rPr>
                        <a:t>43</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a:solidFill>
                            <a:schemeClr val="tx2"/>
                          </a:solidFill>
                          <a:effectLst/>
                        </a:rPr>
                        <a:t>46</a:t>
                      </a:r>
                      <a:endParaRPr lang="fr-FR" sz="2700" b="1"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39</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a:solidFill>
                            <a:schemeClr val="tx2"/>
                          </a:solidFill>
                          <a:effectLst/>
                        </a:rPr>
                        <a:t>41</a:t>
                      </a:r>
                      <a:endParaRPr lang="fr-FR" sz="2700" b="1"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a:solidFill>
                            <a:schemeClr val="tx2"/>
                          </a:solidFill>
                          <a:effectLst/>
                        </a:rPr>
                        <a:t>37</a:t>
                      </a:r>
                      <a:endParaRPr lang="fr-FR" sz="2700" b="1"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i="0" u="none" strike="noStrike" dirty="0" smtClean="0">
                          <a:solidFill>
                            <a:schemeClr val="tx2"/>
                          </a:solidFill>
                          <a:effectLst/>
                          <a:latin typeface="Calibri" panose="020F0502020204030204" pitchFamily="34" charset="0"/>
                        </a:rPr>
                        <a:t>62</a:t>
                      </a:r>
                      <a:endParaRPr lang="fr-FR" sz="2700" b="1"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b="1" u="none" strike="noStrike" dirty="0">
                          <a:solidFill>
                            <a:srgbClr val="0070C0"/>
                          </a:solidFill>
                          <a:effectLst/>
                        </a:rPr>
                        <a:t>reçus</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b="1" u="none" strike="noStrike" dirty="0">
                          <a:solidFill>
                            <a:schemeClr val="tx2"/>
                          </a:solidFill>
                          <a:effectLst/>
                        </a:rPr>
                        <a:t>30</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19</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29</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34</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29</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i="0" u="none" strike="noStrike" dirty="0" smtClean="0">
                          <a:solidFill>
                            <a:schemeClr val="tx2"/>
                          </a:solidFill>
                          <a:effectLst/>
                          <a:latin typeface="Calibri" panose="020F0502020204030204" pitchFamily="34" charset="0"/>
                        </a:rPr>
                        <a:t>42</a:t>
                      </a:r>
                      <a:endParaRPr lang="fr-FR" sz="2700" b="1"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b="1" i="0" u="none" strike="noStrike" dirty="0" smtClean="0">
                          <a:solidFill>
                            <a:srgbClr val="0070C0"/>
                          </a:solidFill>
                          <a:effectLst/>
                          <a:latin typeface="Calibri" panose="020F0502020204030204" pitchFamily="34" charset="0"/>
                        </a:rPr>
                        <a:t>Ajournés/CV</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i="0" u="none" strike="noStrike" dirty="0" smtClean="0">
                          <a:solidFill>
                            <a:schemeClr val="tx2"/>
                          </a:solidFill>
                          <a:effectLst/>
                          <a:latin typeface="Calibri" panose="020F0502020204030204" pitchFamily="34" charset="0"/>
                        </a:rPr>
                        <a:t>13</a:t>
                      </a:r>
                      <a:endParaRPr lang="fr-FR" sz="2700" b="1" i="0" u="none" strike="noStrike" dirty="0">
                        <a:solidFill>
                          <a:schemeClr val="tx2"/>
                        </a:solidFill>
                        <a:effectLst/>
                        <a:latin typeface="Calibri" panose="020F0502020204030204" pitchFamily="34" charset="0"/>
                      </a:endParaRPr>
                    </a:p>
                  </a:txBody>
                  <a:tcPr marL="7144" marR="7144" marT="9525" marB="0" anchor="ctr"/>
                </a:tc>
              </a:tr>
              <a:tr h="772868">
                <a:tc>
                  <a:txBody>
                    <a:bodyPr/>
                    <a:lstStyle/>
                    <a:p>
                      <a:pPr algn="l" fontAlgn="b"/>
                      <a:r>
                        <a:rPr lang="fr-FR" sz="2700" u="none" strike="noStrike" dirty="0">
                          <a:solidFill>
                            <a:srgbClr val="0070C0"/>
                          </a:solidFill>
                          <a:effectLst/>
                        </a:rPr>
                        <a:t>procédures simplifiées</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u="none" strike="noStrike" dirty="0">
                          <a:solidFill>
                            <a:schemeClr val="tx2"/>
                          </a:solidFill>
                          <a:effectLst/>
                        </a:rPr>
                        <a:t>6</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15</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2</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0</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1</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0" i="0" u="none" strike="noStrike" dirty="0" smtClean="0">
                          <a:solidFill>
                            <a:schemeClr val="tx2"/>
                          </a:solidFill>
                          <a:effectLst/>
                          <a:latin typeface="Calibri" panose="020F0502020204030204" pitchFamily="34" charset="0"/>
                        </a:rPr>
                        <a:t>11</a:t>
                      </a:r>
                      <a:endParaRPr lang="fr-FR" sz="2700" b="0"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u="none" strike="noStrike" dirty="0">
                          <a:solidFill>
                            <a:srgbClr val="0070C0"/>
                          </a:solidFill>
                          <a:effectLst/>
                        </a:rPr>
                        <a:t>collés</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u="none" strike="noStrike">
                          <a:solidFill>
                            <a:schemeClr val="tx2"/>
                          </a:solidFill>
                          <a:effectLst/>
                        </a:rPr>
                        <a:t>6</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9</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6</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6</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5</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0" i="0" u="none" strike="noStrike" dirty="0" smtClean="0">
                          <a:solidFill>
                            <a:schemeClr val="tx2"/>
                          </a:solidFill>
                          <a:effectLst/>
                          <a:latin typeface="Calibri" panose="020F0502020204030204" pitchFamily="34" charset="0"/>
                        </a:rPr>
                        <a:t>7</a:t>
                      </a:r>
                      <a:endParaRPr lang="fr-FR" sz="2700" b="0"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u="none" strike="noStrike" dirty="0">
                          <a:solidFill>
                            <a:srgbClr val="0070C0"/>
                          </a:solidFill>
                          <a:effectLst/>
                        </a:rPr>
                        <a:t>absents</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u="none" strike="noStrike">
                          <a:solidFill>
                            <a:schemeClr val="tx2"/>
                          </a:solidFill>
                          <a:effectLst/>
                        </a:rPr>
                        <a:t>1</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3</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2</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1</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2</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0" i="0" u="none" strike="noStrike" dirty="0" smtClean="0">
                          <a:solidFill>
                            <a:schemeClr val="tx2"/>
                          </a:solidFill>
                          <a:effectLst/>
                          <a:latin typeface="Calibri" panose="020F0502020204030204" pitchFamily="34" charset="0"/>
                        </a:rPr>
                        <a:t>0</a:t>
                      </a:r>
                      <a:endParaRPr lang="fr-FR" sz="2700" b="0"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u="none" strike="noStrike" dirty="0">
                          <a:solidFill>
                            <a:srgbClr val="0070C0"/>
                          </a:solidFill>
                          <a:effectLst/>
                        </a:rPr>
                        <a:t>note minimale</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u="none" strike="noStrike">
                          <a:solidFill>
                            <a:schemeClr val="tx2"/>
                          </a:solidFill>
                          <a:effectLst/>
                        </a:rPr>
                        <a:t>22</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26</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33</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30</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35</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0" i="0" u="none" strike="noStrike" dirty="0" smtClean="0">
                          <a:solidFill>
                            <a:schemeClr val="tx2"/>
                          </a:solidFill>
                          <a:effectLst/>
                          <a:latin typeface="Calibri" panose="020F0502020204030204" pitchFamily="34" charset="0"/>
                        </a:rPr>
                        <a:t>21</a:t>
                      </a:r>
                      <a:endParaRPr lang="fr-FR" sz="2700" b="0"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u="none" strike="noStrike" dirty="0">
                          <a:solidFill>
                            <a:srgbClr val="0070C0"/>
                          </a:solidFill>
                          <a:effectLst/>
                        </a:rPr>
                        <a:t>note maximale</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u="none" strike="noStrike">
                          <a:solidFill>
                            <a:schemeClr val="tx2"/>
                          </a:solidFill>
                          <a:effectLst/>
                        </a:rPr>
                        <a:t>97</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85</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92</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dirty="0">
                          <a:solidFill>
                            <a:schemeClr val="tx2"/>
                          </a:solidFill>
                          <a:effectLst/>
                        </a:rPr>
                        <a:t>93</a:t>
                      </a:r>
                      <a:endParaRPr lang="fr-FR" sz="2700" b="0"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u="none" strike="noStrike">
                          <a:solidFill>
                            <a:schemeClr val="tx2"/>
                          </a:solidFill>
                          <a:effectLst/>
                        </a:rPr>
                        <a:t>84</a:t>
                      </a:r>
                      <a:endParaRPr lang="fr-FR" sz="2700" b="0" i="0" u="none" strike="noStrike">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0" i="0" u="none" strike="noStrike" dirty="0" smtClean="0">
                          <a:solidFill>
                            <a:schemeClr val="tx2"/>
                          </a:solidFill>
                          <a:effectLst/>
                          <a:latin typeface="Calibri" panose="020F0502020204030204" pitchFamily="34" charset="0"/>
                        </a:rPr>
                        <a:t>91</a:t>
                      </a:r>
                      <a:endParaRPr lang="fr-FR" sz="2700" b="0" i="0" u="none" strike="noStrike" dirty="0">
                        <a:solidFill>
                          <a:schemeClr val="tx2"/>
                        </a:solidFill>
                        <a:effectLst/>
                        <a:latin typeface="Calibri" panose="020F0502020204030204" pitchFamily="34" charset="0"/>
                      </a:endParaRPr>
                    </a:p>
                  </a:txBody>
                  <a:tcPr marL="7144" marR="7144" marT="9525" marB="0" anchor="ctr"/>
                </a:tc>
              </a:tr>
              <a:tr h="390856">
                <a:tc>
                  <a:txBody>
                    <a:bodyPr/>
                    <a:lstStyle/>
                    <a:p>
                      <a:pPr algn="l" fontAlgn="b"/>
                      <a:r>
                        <a:rPr lang="fr-FR" sz="2700" b="1" u="none" strike="noStrike" dirty="0">
                          <a:solidFill>
                            <a:srgbClr val="0070C0"/>
                          </a:solidFill>
                          <a:effectLst/>
                        </a:rPr>
                        <a:t>moyenne</a:t>
                      </a:r>
                      <a:endParaRPr lang="fr-FR" sz="2700" b="1" i="0" u="none" strike="noStrike" dirty="0">
                        <a:solidFill>
                          <a:srgbClr val="0070C0"/>
                        </a:solidFill>
                        <a:effectLst/>
                        <a:latin typeface="Calibri" panose="020F0502020204030204" pitchFamily="34" charset="0"/>
                      </a:endParaRPr>
                    </a:p>
                  </a:txBody>
                  <a:tcPr marL="7144" marR="7144" marT="9525" marB="0" anchor="b"/>
                </a:tc>
                <a:tc>
                  <a:txBody>
                    <a:bodyPr/>
                    <a:lstStyle/>
                    <a:p>
                      <a:pPr algn="ctr" fontAlgn="ctr"/>
                      <a:r>
                        <a:rPr lang="fr-FR" sz="2700" b="1" u="none" strike="noStrike" dirty="0">
                          <a:solidFill>
                            <a:schemeClr val="tx2"/>
                          </a:solidFill>
                          <a:effectLst/>
                        </a:rPr>
                        <a:t>70</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60</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70</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66</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u="none" strike="noStrike" dirty="0">
                          <a:solidFill>
                            <a:schemeClr val="tx2"/>
                          </a:solidFill>
                          <a:effectLst/>
                        </a:rPr>
                        <a:t>63</a:t>
                      </a:r>
                      <a:endParaRPr lang="fr-FR" sz="2700" b="1" i="0" u="none" strike="noStrike" dirty="0">
                        <a:solidFill>
                          <a:schemeClr val="tx2"/>
                        </a:solidFill>
                        <a:effectLst/>
                        <a:latin typeface="Calibri" panose="020F0502020204030204" pitchFamily="34" charset="0"/>
                      </a:endParaRPr>
                    </a:p>
                  </a:txBody>
                  <a:tcPr marL="7144" marR="7144" marT="9525" marB="0" anchor="ctr"/>
                </a:tc>
                <a:tc>
                  <a:txBody>
                    <a:bodyPr/>
                    <a:lstStyle/>
                    <a:p>
                      <a:pPr algn="ctr" fontAlgn="ctr"/>
                      <a:r>
                        <a:rPr lang="fr-FR" sz="2700" b="1" i="0" u="none" strike="noStrike" dirty="0" smtClean="0">
                          <a:solidFill>
                            <a:schemeClr val="tx2"/>
                          </a:solidFill>
                          <a:effectLst/>
                          <a:latin typeface="Calibri" panose="020F0502020204030204" pitchFamily="34" charset="0"/>
                        </a:rPr>
                        <a:t>58</a:t>
                      </a:r>
                      <a:endParaRPr lang="fr-FR" sz="2700" b="1" i="0" u="none" strike="noStrike" dirty="0">
                        <a:solidFill>
                          <a:schemeClr val="tx2"/>
                        </a:solidFill>
                        <a:effectLst/>
                        <a:latin typeface="Calibri" panose="020F0502020204030204" pitchFamily="34" charset="0"/>
                      </a:endParaRPr>
                    </a:p>
                  </a:txBody>
                  <a:tcPr marL="7144" marR="7144" marT="9525" marB="0" anchor="ctr"/>
                </a:tc>
              </a:tr>
            </a:tbl>
          </a:graphicData>
        </a:graphic>
      </p:graphicFrame>
      <p:sp>
        <p:nvSpPr>
          <p:cNvPr id="4" name="Rectangle 3"/>
          <p:cNvSpPr/>
          <p:nvPr/>
        </p:nvSpPr>
        <p:spPr>
          <a:xfrm>
            <a:off x="8200374" y="1484784"/>
            <a:ext cx="943626" cy="2376264"/>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11869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8172400" cy="4678204"/>
          </a:xfrm>
          <a:prstGeom prst="rect">
            <a:avLst/>
          </a:prstGeom>
        </p:spPr>
        <p:txBody>
          <a:bodyPr wrap="square">
            <a:spAutoFit/>
          </a:bodyPr>
          <a:lstStyle/>
          <a:p>
            <a:pPr>
              <a:spcAft>
                <a:spcPts val="0"/>
              </a:spcAft>
            </a:pPr>
            <a:r>
              <a:rPr lang="fr-FR" sz="4000" b="1" dirty="0" smtClean="0">
                <a:solidFill>
                  <a:schemeClr val="accent1">
                    <a:lumMod val="60000"/>
                    <a:lumOff val="40000"/>
                  </a:schemeClr>
                </a:solidFill>
              </a:rPr>
              <a:t> 42</a:t>
            </a:r>
          </a:p>
          <a:p>
            <a:pPr>
              <a:spcAft>
                <a:spcPts val="0"/>
              </a:spcAft>
            </a:pPr>
            <a:r>
              <a:rPr lang="fr-FR" sz="2000" b="1" dirty="0" smtClean="0">
                <a:solidFill>
                  <a:schemeClr val="accent1">
                    <a:lumMod val="60000"/>
                    <a:lumOff val="40000"/>
                  </a:schemeClr>
                </a:solidFill>
              </a:rPr>
              <a:t>Diplômés</a:t>
            </a:r>
          </a:p>
          <a:p>
            <a:pPr>
              <a:spcAft>
                <a:spcPts val="0"/>
              </a:spcAft>
            </a:pPr>
            <a:endParaRPr lang="fr-FR" sz="4000" b="1" dirty="0">
              <a:solidFill>
                <a:schemeClr val="accent1">
                  <a:lumMod val="60000"/>
                  <a:lumOff val="40000"/>
                </a:schemeClr>
              </a:solidFill>
            </a:endParaRPr>
          </a:p>
          <a:p>
            <a:pPr>
              <a:spcAft>
                <a:spcPts val="0"/>
              </a:spcAft>
            </a:pPr>
            <a:endParaRPr lang="fr-FR" sz="4000" b="1" dirty="0" smtClean="0">
              <a:solidFill>
                <a:schemeClr val="accent1">
                  <a:lumMod val="60000"/>
                  <a:lumOff val="40000"/>
                </a:schemeClr>
              </a:solidFill>
            </a:endParaRPr>
          </a:p>
          <a:p>
            <a:pPr>
              <a:spcAft>
                <a:spcPts val="0"/>
              </a:spcAft>
            </a:pPr>
            <a:endParaRPr lang="fr-FR" sz="4000" b="1" dirty="0">
              <a:solidFill>
                <a:schemeClr val="accent1">
                  <a:lumMod val="60000"/>
                  <a:lumOff val="40000"/>
                </a:schemeClr>
              </a:solidFill>
            </a:endParaRPr>
          </a:p>
          <a:p>
            <a:pPr>
              <a:spcAft>
                <a:spcPts val="0"/>
              </a:spcAft>
            </a:pPr>
            <a:endParaRPr lang="fr-FR" sz="4000" b="1" dirty="0" smtClean="0">
              <a:solidFill>
                <a:schemeClr val="accent1">
                  <a:lumMod val="60000"/>
                  <a:lumOff val="40000"/>
                </a:schemeClr>
              </a:solidFill>
            </a:endParaRPr>
          </a:p>
          <a:p>
            <a:pPr>
              <a:spcAft>
                <a:spcPts val="0"/>
              </a:spcAft>
            </a:pPr>
            <a:endParaRPr lang="fr-FR" sz="4000" b="1" dirty="0">
              <a:solidFill>
                <a:schemeClr val="accent1">
                  <a:lumMod val="60000"/>
                  <a:lumOff val="40000"/>
                </a:schemeClr>
              </a:solidFill>
            </a:endParaRPr>
          </a:p>
          <a:p>
            <a:pPr>
              <a:spcAft>
                <a:spcPts val="0"/>
              </a:spcAft>
            </a:pPr>
            <a:endParaRPr lang="fr-FR" sz="4000" b="1" dirty="0" smtClean="0">
              <a:solidFill>
                <a:schemeClr val="accent1">
                  <a:lumMod val="60000"/>
                  <a:lumOff val="40000"/>
                </a:schemeClr>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233519744"/>
              </p:ext>
            </p:extLst>
          </p:nvPr>
        </p:nvGraphicFramePr>
        <p:xfrm>
          <a:off x="1331642" y="4"/>
          <a:ext cx="7704855" cy="6857999"/>
        </p:xfrm>
        <a:graphic>
          <a:graphicData uri="http://schemas.openxmlformats.org/drawingml/2006/table">
            <a:tbl>
              <a:tblPr>
                <a:tableStyleId>{5C22544A-7EE6-4342-B048-85BDC9FD1C3A}</a:tableStyleId>
              </a:tblPr>
              <a:tblGrid>
                <a:gridCol w="1467623"/>
                <a:gridCol w="1937261"/>
                <a:gridCol w="1232804"/>
                <a:gridCol w="1325199"/>
                <a:gridCol w="1741968"/>
              </a:tblGrid>
              <a:tr h="278366">
                <a:tc>
                  <a:txBody>
                    <a:bodyPr/>
                    <a:lstStyle/>
                    <a:p>
                      <a:pPr algn="l" fontAlgn="b"/>
                      <a:r>
                        <a:rPr lang="fr-FR" sz="1400" b="1" i="0" u="none" strike="noStrike" dirty="0" err="1">
                          <a:solidFill>
                            <a:schemeClr val="tx2"/>
                          </a:solidFill>
                          <a:effectLst/>
                          <a:latin typeface="Calibri"/>
                        </a:rPr>
                        <a:t>Abelin</a:t>
                      </a:r>
                      <a:r>
                        <a:rPr lang="fr-FR" sz="1400" b="1" i="0" u="none" strike="noStrike" dirty="0">
                          <a:solidFill>
                            <a:schemeClr val="tx2"/>
                          </a:solidFill>
                          <a:effectLst/>
                          <a:latin typeface="Calibri"/>
                        </a:rPr>
                        <a:t> Genevois</a:t>
                      </a:r>
                    </a:p>
                  </a:txBody>
                  <a:tcPr marL="12700" marR="12700" marT="12700" marB="0" anchor="b">
                    <a:solidFill>
                      <a:srgbClr val="DBEEF4"/>
                    </a:solidFill>
                  </a:tcPr>
                </a:tc>
                <a:tc>
                  <a:txBody>
                    <a:bodyPr/>
                    <a:lstStyle/>
                    <a:p>
                      <a:pPr algn="l" fontAlgn="b"/>
                      <a:r>
                        <a:rPr lang="fr-FR" sz="1400" b="0" u="none" strike="noStrike" dirty="0" err="1" smtClean="0">
                          <a:solidFill>
                            <a:schemeClr val="tx2"/>
                          </a:solidFill>
                          <a:effectLst/>
                        </a:rPr>
                        <a:t>Kariman</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u="none" strike="noStrike" dirty="0" err="1" smtClean="0">
                          <a:solidFill>
                            <a:srgbClr val="1F497D"/>
                          </a:solidFill>
                          <a:effectLst/>
                        </a:rPr>
                        <a:t>Isida</a:t>
                      </a:r>
                      <a:r>
                        <a:rPr lang="fr-FR" sz="1400" b="1" u="none" strike="noStrike" dirty="0" smtClean="0">
                          <a:solidFill>
                            <a:srgbClr val="1F497D"/>
                          </a:solidFill>
                          <a:effectLst/>
                        </a:rPr>
                        <a:t> </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rgbClr val="1F497D"/>
                          </a:solidFill>
                          <a:effectLst/>
                        </a:rPr>
                        <a:t>Ronald</a:t>
                      </a:r>
                      <a:endParaRPr lang="fr-FR" sz="1400" b="0"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u="none" strike="noStrike" dirty="0" smtClean="0">
                          <a:solidFill>
                            <a:srgbClr val="1F497D"/>
                          </a:solidFill>
                          <a:effectLst/>
                        </a:rPr>
                        <a:t>Ali</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err="1" smtClean="0">
                          <a:solidFill>
                            <a:srgbClr val="1F497D"/>
                          </a:solidFill>
                          <a:effectLst/>
                        </a:rPr>
                        <a:t>Mazen</a:t>
                      </a:r>
                      <a:endParaRPr lang="fr-FR" sz="1400" b="0" i="0" u="none" strike="noStrike" dirty="0">
                        <a:solidFill>
                          <a:srgbClr val="1F497D"/>
                        </a:solidFill>
                        <a:effectLst/>
                        <a:latin typeface="Calibri" panose="020F0502020204030204" pitchFamily="34" charset="0"/>
                      </a:endParaRPr>
                    </a:p>
                  </a:txBody>
                  <a:tcPr marL="7144" marR="7144" marT="9525" marB="0" anchor="b">
                    <a:solidFill>
                      <a:schemeClr val="accent1">
                        <a:lumMod val="20000"/>
                        <a:lumOff val="80000"/>
                      </a:schemeClr>
                    </a:solidFill>
                  </a:tcPr>
                </a:tc>
                <a:tc>
                  <a:txBody>
                    <a:bodyPr/>
                    <a:lstStyle/>
                    <a:p>
                      <a:pPr algn="l" fontAlgn="b"/>
                      <a:r>
                        <a:rPr lang="fr-FR" sz="1400" b="1" u="none" strike="noStrike" dirty="0" err="1" smtClean="0">
                          <a:solidFill>
                            <a:schemeClr val="tx2"/>
                          </a:solidFill>
                          <a:effectLst/>
                        </a:rPr>
                        <a:t>Izem</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err="1" smtClean="0">
                          <a:solidFill>
                            <a:schemeClr val="tx2"/>
                          </a:solidFill>
                          <a:effectLst/>
                        </a:rPr>
                        <a:t>Yadar</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u="none" strike="noStrike" dirty="0" smtClean="0">
                          <a:solidFill>
                            <a:schemeClr val="tx2"/>
                          </a:solidFill>
                          <a:effectLst/>
                        </a:rPr>
                        <a:t>Ameline </a:t>
                      </a:r>
                      <a:endParaRPr lang="fr-FR" sz="1400" b="1" i="0" u="none" strike="noStrike" dirty="0">
                        <a:solidFill>
                          <a:schemeClr val="tx2"/>
                        </a:solidFill>
                        <a:effectLst/>
                        <a:latin typeface="Calibri" panose="020F0502020204030204" pitchFamily="34" charset="0"/>
                      </a:endParaRPr>
                    </a:p>
                  </a:txBody>
                  <a:tcPr marL="7144" marR="7144" marT="9525" marB="0" anchor="b">
                    <a:solidFill>
                      <a:schemeClr val="accent1">
                        <a:lumMod val="20000"/>
                        <a:lumOff val="80000"/>
                      </a:schemeClr>
                    </a:solidFill>
                  </a:tcPr>
                </a:tc>
                <a:tc>
                  <a:txBody>
                    <a:bodyPr/>
                    <a:lstStyle/>
                    <a:p>
                      <a:pPr algn="l" fontAlgn="b"/>
                      <a:r>
                        <a:rPr lang="fr-FR" sz="1400" b="0" u="none" strike="noStrike" dirty="0" smtClean="0">
                          <a:solidFill>
                            <a:schemeClr val="tx2"/>
                          </a:solidFill>
                          <a:effectLst/>
                        </a:rPr>
                        <a:t>Tony</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CE6F2"/>
                    </a:solidFill>
                  </a:tcPr>
                </a:tc>
                <a:tc>
                  <a:txBody>
                    <a:bodyPr/>
                    <a:lstStyle/>
                    <a:p>
                      <a:pPr algn="l" fontAlgn="b"/>
                      <a:r>
                        <a:rPr lang="fr-FR" sz="1400" b="1" u="none" strike="noStrike" dirty="0" smtClean="0">
                          <a:solidFill>
                            <a:srgbClr val="1F497D"/>
                          </a:solidFill>
                          <a:effectLst/>
                        </a:rPr>
                        <a:t>Lafosse</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rgbClr val="1F497D"/>
                          </a:solidFill>
                          <a:effectLst/>
                        </a:rPr>
                        <a:t>Thibault</a:t>
                      </a:r>
                      <a:endParaRPr lang="fr-FR" sz="1400" b="0"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endParaRPr lang="fr-FR" sz="1400"/>
                    </a:p>
                  </a:txBody>
                  <a:tcPr marL="7144" marR="7144" marT="9525" marB="0" anchor="b">
                    <a:solidFill>
                      <a:srgbClr val="DBEEF4"/>
                    </a:solidFill>
                  </a:tcPr>
                </a:tc>
              </a:tr>
              <a:tr h="278366">
                <a:tc>
                  <a:txBody>
                    <a:bodyPr/>
                    <a:lstStyle/>
                    <a:p>
                      <a:pPr algn="l" fontAlgn="b"/>
                      <a:r>
                        <a:rPr lang="fr-FR" sz="1400" b="1" u="none" strike="noStrike" dirty="0" smtClean="0">
                          <a:solidFill>
                            <a:schemeClr val="tx2"/>
                          </a:solidFill>
                          <a:effectLst/>
                        </a:rPr>
                        <a:t>Barth </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Johannes</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u="none" strike="noStrike" dirty="0" err="1" smtClean="0">
                          <a:solidFill>
                            <a:srgbClr val="1F497D"/>
                          </a:solidFill>
                          <a:effectLst/>
                        </a:rPr>
                        <a:t>Manzi</a:t>
                      </a:r>
                      <a:endParaRPr lang="fr-FR" sz="1400" b="1" i="0" u="none" strike="noStrike" dirty="0" smtClean="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u="none" strike="noStrike" smtClean="0">
                          <a:solidFill>
                            <a:srgbClr val="1F497D"/>
                          </a:solidFill>
                          <a:effectLst/>
                        </a:rPr>
                        <a:t>Giovanni</a:t>
                      </a:r>
                      <a:endParaRPr lang="fr-FR" sz="1400" b="0" i="0" u="none" strike="noStrike" smtClean="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endParaRPr lang="fr-FR" sz="1400"/>
                    </a:p>
                  </a:txBody>
                  <a:tcPr marL="7144" marR="7144" marT="9525" marB="0" anchor="b">
                    <a:solidFill>
                      <a:srgbClr val="DBEEF4"/>
                    </a:solidFill>
                  </a:tcPr>
                </a:tc>
              </a:tr>
              <a:tr h="547390">
                <a:tc>
                  <a:txBody>
                    <a:bodyPr/>
                    <a:lstStyle/>
                    <a:p>
                      <a:pPr algn="l" fontAlgn="b"/>
                      <a:r>
                        <a:rPr lang="fr-FR" sz="1400" b="1" u="none" strike="noStrike" dirty="0" err="1" smtClean="0">
                          <a:solidFill>
                            <a:schemeClr val="tx2"/>
                          </a:solidFill>
                          <a:effectLst/>
                        </a:rPr>
                        <a:t>Boureau</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smtClean="0">
                          <a:solidFill>
                            <a:schemeClr val="tx2"/>
                          </a:solidFill>
                          <a:effectLst/>
                        </a:rPr>
                        <a:t>Florian </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u="none" strike="noStrike" dirty="0" smtClean="0">
                          <a:solidFill>
                            <a:srgbClr val="1F497D"/>
                          </a:solidFill>
                          <a:effectLst/>
                        </a:rPr>
                        <a:t>Marty</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rgbClr val="1F497D"/>
                          </a:solidFill>
                          <a:effectLst/>
                        </a:rPr>
                        <a:t>François-Laurent</a:t>
                      </a:r>
                      <a:endParaRPr lang="fr-FR" sz="1400" b="0"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u="none" strike="noStrike" dirty="0" err="1" smtClean="0">
                          <a:solidFill>
                            <a:schemeClr val="tx2"/>
                          </a:solidFill>
                          <a:effectLst/>
                        </a:rPr>
                        <a:t>Bressy</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smtClean="0">
                          <a:solidFill>
                            <a:schemeClr val="tx2"/>
                          </a:solidFill>
                          <a:effectLst/>
                        </a:rPr>
                        <a:t>Guillaume</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u="none" strike="noStrike" dirty="0" err="1" smtClean="0">
                          <a:solidFill>
                            <a:srgbClr val="1F497D"/>
                          </a:solidFill>
                          <a:effectLst/>
                        </a:rPr>
                        <a:t>Martz</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rgbClr val="1F497D"/>
                          </a:solidFill>
                          <a:effectLst/>
                        </a:rPr>
                        <a:t>Pierre</a:t>
                      </a:r>
                      <a:endParaRPr lang="fr-FR" sz="1400" b="0"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u="none" strike="noStrike" dirty="0" err="1" smtClean="0">
                          <a:solidFill>
                            <a:schemeClr val="tx2"/>
                          </a:solidFill>
                          <a:effectLst/>
                        </a:rPr>
                        <a:t>Brulefer</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Kevin</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u="none" strike="noStrike" dirty="0" err="1" smtClean="0">
                          <a:solidFill>
                            <a:srgbClr val="1F497D"/>
                          </a:solidFill>
                          <a:effectLst/>
                        </a:rPr>
                        <a:t>Métais</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CE6F2"/>
                    </a:solidFill>
                  </a:tcPr>
                </a:tc>
                <a:tc>
                  <a:txBody>
                    <a:bodyPr/>
                    <a:lstStyle/>
                    <a:p>
                      <a:pPr algn="l" fontAlgn="b"/>
                      <a:r>
                        <a:rPr lang="fr-FR" sz="1400" b="0" u="none" strike="noStrike" dirty="0" smtClean="0">
                          <a:solidFill>
                            <a:srgbClr val="1F497D"/>
                          </a:solidFill>
                          <a:effectLst/>
                        </a:rPr>
                        <a:t>Pierre</a:t>
                      </a:r>
                      <a:endParaRPr lang="fr-FR" sz="1400" b="0" i="0" u="none" strike="noStrike" dirty="0">
                        <a:solidFill>
                          <a:srgbClr val="1F497D"/>
                        </a:solidFill>
                        <a:effectLst/>
                        <a:latin typeface="Calibri" panose="020F0502020204030204" pitchFamily="34" charset="0"/>
                      </a:endParaRPr>
                    </a:p>
                  </a:txBody>
                  <a:tcPr marL="7144" marR="7144" marT="9525" marB="0" anchor="b">
                    <a:solidFill>
                      <a:srgbClr val="DCE6F2"/>
                    </a:solidFill>
                  </a:tcPr>
                </a:tc>
                <a:tc>
                  <a:txBody>
                    <a:bodyPr/>
                    <a:lstStyle/>
                    <a:p>
                      <a:endParaRPr lang="fr-FR" sz="1400" dirty="0"/>
                    </a:p>
                  </a:txBody>
                  <a:tcPr marL="7144" marR="7144" marT="9525" marB="0" anchor="b">
                    <a:solidFill>
                      <a:srgbClr val="DCE6F2"/>
                    </a:solidFill>
                  </a:tcPr>
                </a:tc>
              </a:tr>
              <a:tr h="278366">
                <a:tc>
                  <a:txBody>
                    <a:bodyPr/>
                    <a:lstStyle/>
                    <a:p>
                      <a:pPr algn="l" fontAlgn="b"/>
                      <a:r>
                        <a:rPr lang="fr-FR" sz="1400" b="1" u="none" strike="noStrike" dirty="0" smtClean="0">
                          <a:solidFill>
                            <a:schemeClr val="tx2"/>
                          </a:solidFill>
                          <a:effectLst/>
                        </a:rPr>
                        <a:t>Brunet</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Jérôme</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i="0" u="none" strike="noStrike" dirty="0" err="1" smtClean="0">
                          <a:solidFill>
                            <a:srgbClr val="1F497D"/>
                          </a:solidFill>
                          <a:effectLst/>
                          <a:latin typeface="Calibri" panose="020F0502020204030204" pitchFamily="34" charset="0"/>
                        </a:rPr>
                        <a:t>Mirouse</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rgbClr val="1F497D"/>
                          </a:solidFill>
                          <a:effectLst/>
                          <a:latin typeface="Calibri" panose="020F0502020204030204" pitchFamily="34" charset="0"/>
                        </a:rPr>
                        <a:t>Guillaume</a:t>
                      </a: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u="none" strike="noStrike" dirty="0" err="1" smtClean="0">
                          <a:solidFill>
                            <a:srgbClr val="1F497D"/>
                          </a:solidFill>
                          <a:effectLst/>
                        </a:rPr>
                        <a:t>Brunier</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i="0" u="none" strike="noStrike" dirty="0" smtClean="0">
                          <a:solidFill>
                            <a:srgbClr val="1F497D"/>
                          </a:solidFill>
                          <a:effectLst/>
                          <a:latin typeface="Calibri" panose="020F0502020204030204" pitchFamily="34" charset="0"/>
                        </a:rPr>
                        <a:t> Marion</a:t>
                      </a:r>
                      <a:endParaRPr lang="fr-FR" sz="1400" b="0"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r>
                        <a:rPr lang="fr-FR" sz="1400" dirty="0" err="1" smtClean="0">
                          <a:solidFill>
                            <a:srgbClr val="1F497D"/>
                          </a:solidFill>
                        </a:rPr>
                        <a:t>Odri</a:t>
                      </a:r>
                      <a:endParaRPr lang="fr-FR" sz="1400" dirty="0">
                        <a:solidFill>
                          <a:srgbClr val="1F497D"/>
                        </a:solidFill>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rgbClr val="1F497D"/>
                          </a:solidFill>
                        </a:rPr>
                        <a:t>Guillaume</a:t>
                      </a: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u="none" strike="noStrike" dirty="0" smtClean="0">
                          <a:solidFill>
                            <a:schemeClr val="tx2"/>
                          </a:solidFill>
                          <a:effectLst/>
                        </a:rPr>
                        <a:t>Camus</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CE6F2"/>
                    </a:solidFill>
                  </a:tcPr>
                </a:tc>
                <a:tc>
                  <a:txBody>
                    <a:bodyPr/>
                    <a:lstStyle/>
                    <a:p>
                      <a:pPr algn="l" fontAlgn="b"/>
                      <a:r>
                        <a:rPr lang="fr-FR" sz="1400" b="0" u="none" strike="noStrike" dirty="0" smtClean="0">
                          <a:solidFill>
                            <a:schemeClr val="tx2"/>
                          </a:solidFill>
                          <a:effectLst/>
                        </a:rPr>
                        <a:t>Emmanuel</a:t>
                      </a:r>
                      <a:endParaRPr lang="fr-FR" sz="1400" b="0" i="0" u="none" strike="noStrike" dirty="0">
                        <a:solidFill>
                          <a:schemeClr val="tx2"/>
                        </a:solidFill>
                        <a:effectLst/>
                        <a:latin typeface="Calibri" panose="020F0502020204030204" pitchFamily="34" charset="0"/>
                      </a:endParaRPr>
                    </a:p>
                  </a:txBody>
                  <a:tcPr marL="7144" marR="7144" marT="9525" marB="0" anchor="b">
                    <a:solidFill>
                      <a:schemeClr val="accent1">
                        <a:lumMod val="20000"/>
                        <a:lumOff val="80000"/>
                      </a:schemeClr>
                    </a:solidFill>
                  </a:tcPr>
                </a:tc>
                <a:tc>
                  <a:txBody>
                    <a:bodyPr/>
                    <a:lstStyle/>
                    <a:p>
                      <a:r>
                        <a:rPr lang="fr-FR" sz="1400" dirty="0" err="1" smtClean="0">
                          <a:solidFill>
                            <a:srgbClr val="1F497D"/>
                          </a:solidFill>
                        </a:rPr>
                        <a:t>Pelegri</a:t>
                      </a:r>
                      <a:endParaRPr lang="fr-FR" sz="1400" dirty="0">
                        <a:solidFill>
                          <a:srgbClr val="1F497D"/>
                        </a:solidFill>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rgbClr val="1F497D"/>
                          </a:solidFill>
                        </a:rPr>
                        <a:t>Cédric</a:t>
                      </a: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54739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1" u="none" strike="noStrike" dirty="0" err="1" smtClean="0">
                          <a:solidFill>
                            <a:schemeClr val="tx2"/>
                          </a:solidFill>
                          <a:effectLst/>
                        </a:rPr>
                        <a:t>Cariven</a:t>
                      </a:r>
                      <a:r>
                        <a:rPr lang="fr-FR" sz="1400" b="1" u="none" strike="noStrike" dirty="0" smtClean="0">
                          <a:solidFill>
                            <a:schemeClr val="tx2"/>
                          </a:solidFill>
                          <a:effectLst/>
                        </a:rPr>
                        <a:t> </a:t>
                      </a:r>
                      <a:endParaRPr lang="fr-FR" sz="1400" b="1" i="0" u="none" strike="noStrike" dirty="0" smtClean="0">
                        <a:solidFill>
                          <a:schemeClr val="tx2"/>
                        </a:solidFill>
                        <a:effectLst/>
                        <a:latin typeface="Calibri" panose="020F0502020204030204" pitchFamily="34" charset="0"/>
                      </a:endParaRPr>
                    </a:p>
                    <a:p>
                      <a:pPr algn="l" fontAlgn="b"/>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u="none" strike="noStrike" dirty="0" smtClean="0">
                          <a:solidFill>
                            <a:schemeClr val="tx2"/>
                          </a:solidFill>
                          <a:effectLst/>
                        </a:rPr>
                        <a:t>Pascal</a:t>
                      </a:r>
                      <a:endParaRPr lang="fr-FR" sz="1400" b="0" i="0" u="none" strike="noStrike" dirty="0" smtClean="0">
                        <a:solidFill>
                          <a:schemeClr val="tx2"/>
                        </a:solidFill>
                        <a:effectLst/>
                        <a:latin typeface="Calibri" panose="020F0502020204030204" pitchFamily="34" charset="0"/>
                      </a:endParaRPr>
                    </a:p>
                    <a:p>
                      <a:pPr algn="l" fontAlgn="b"/>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smtClean="0">
                          <a:solidFill>
                            <a:schemeClr val="bg1"/>
                          </a:solidFill>
                        </a:rPr>
                        <a:t>Pham</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1" dirty="0" smtClean="0">
                        <a:solidFill>
                          <a:schemeClr val="bg1"/>
                        </a:solidFill>
                      </a:endParaRPr>
                    </a:p>
                  </a:txBody>
                  <a:tcPr marL="7144" marR="7144" marT="9525" marB="0" anchor="b">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err="1" smtClean="0">
                          <a:solidFill>
                            <a:schemeClr val="bg1"/>
                          </a:solidFill>
                        </a:rPr>
                        <a:t>Thi</a:t>
                      </a:r>
                      <a:r>
                        <a:rPr lang="fr-FR" sz="1400" b="1" dirty="0" smtClean="0">
                          <a:solidFill>
                            <a:schemeClr val="bg1"/>
                          </a:solidFill>
                        </a:rPr>
                        <a:t> </a:t>
                      </a:r>
                      <a:r>
                        <a:rPr lang="fr-FR" sz="1400" b="1" dirty="0" err="1" smtClean="0">
                          <a:solidFill>
                            <a:schemeClr val="bg1"/>
                          </a:solidFill>
                        </a:rPr>
                        <a:t>Thuy</a:t>
                      </a:r>
                      <a:r>
                        <a:rPr lang="fr-FR" sz="1400" b="1" dirty="0" smtClean="0">
                          <a:solidFill>
                            <a:schemeClr val="bg1"/>
                          </a:solidFill>
                        </a:rPr>
                        <a:t> </a:t>
                      </a:r>
                      <a:r>
                        <a:rPr lang="fr-FR" sz="1400" b="1" dirty="0" err="1" smtClean="0">
                          <a:solidFill>
                            <a:schemeClr val="bg1"/>
                          </a:solidFill>
                        </a:rPr>
                        <a:t>Tran</a:t>
                      </a:r>
                      <a:endParaRPr lang="fr-FR" sz="14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1" dirty="0" smtClean="0">
                        <a:solidFill>
                          <a:schemeClr val="bg1"/>
                        </a:solidFill>
                      </a:endParaRPr>
                    </a:p>
                  </a:txBody>
                  <a:tcPr marL="7144" marR="7144" marT="9525" marB="0" anchor="b">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smtClean="0">
                          <a:solidFill>
                            <a:schemeClr val="bg1"/>
                          </a:solidFill>
                        </a:rPr>
                        <a:t>3</a:t>
                      </a:r>
                      <a:r>
                        <a:rPr lang="fr-FR" sz="1400" b="1" baseline="30000" dirty="0" smtClean="0">
                          <a:solidFill>
                            <a:schemeClr val="bg1"/>
                          </a:solidFill>
                        </a:rPr>
                        <a:t>ème</a:t>
                      </a:r>
                      <a:r>
                        <a:rPr lang="fr-FR" sz="1400" b="1" dirty="0" smtClean="0">
                          <a:solidFill>
                            <a:schemeClr val="bg1"/>
                          </a:solidFill>
                        </a:rPr>
                        <a:t>,</a:t>
                      </a:r>
                      <a:r>
                        <a:rPr lang="fr-FR" sz="1400" b="1" baseline="0" dirty="0" smtClean="0">
                          <a:solidFill>
                            <a:schemeClr val="bg1"/>
                          </a:solidFill>
                        </a:rPr>
                        <a:t> Toulouse</a:t>
                      </a:r>
                      <a:endParaRPr lang="fr-FR" sz="1400" b="1" dirty="0" smtClean="0">
                        <a:solidFill>
                          <a:schemeClr val="bg1"/>
                        </a:solidFill>
                      </a:endParaRPr>
                    </a:p>
                    <a:p>
                      <a:endParaRPr lang="fr-FR" sz="1400" b="1" dirty="0">
                        <a:solidFill>
                          <a:schemeClr val="bg1"/>
                        </a:solidFill>
                      </a:endParaRPr>
                    </a:p>
                  </a:txBody>
                  <a:tcPr marL="7144" marR="7144" marT="9525" marB="0" anchor="b">
                    <a:solidFill>
                      <a:srgbClr val="4F81BD"/>
                    </a:solidFill>
                  </a:tcPr>
                </a:tc>
              </a:tr>
              <a:tr h="278366">
                <a:tc>
                  <a:txBody>
                    <a:bodyPr/>
                    <a:lstStyle/>
                    <a:p>
                      <a:pPr algn="l" fontAlgn="b"/>
                      <a:r>
                        <a:rPr lang="fr-FR" sz="1400" b="1" u="none" strike="noStrike" dirty="0" err="1" smtClean="0">
                          <a:solidFill>
                            <a:schemeClr val="tx2"/>
                          </a:solidFill>
                          <a:effectLst/>
                        </a:rPr>
                        <a:t>Ciais</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Grégoire</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r>
                        <a:rPr lang="fr-FR" sz="1400" dirty="0" err="1" smtClean="0">
                          <a:solidFill>
                            <a:srgbClr val="1F497D"/>
                          </a:solidFill>
                        </a:rPr>
                        <a:t>Planchenault</a:t>
                      </a:r>
                      <a:endParaRPr lang="fr-FR" sz="1400" dirty="0">
                        <a:solidFill>
                          <a:srgbClr val="1F497D"/>
                        </a:solidFill>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rgbClr val="1F497D"/>
                          </a:solidFill>
                        </a:rPr>
                        <a:t>Marc</a:t>
                      </a: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54739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1" i="0" u="none" strike="noStrike" dirty="0" err="1" smtClean="0">
                          <a:solidFill>
                            <a:schemeClr val="tx2"/>
                          </a:solidFill>
                          <a:effectLst/>
                          <a:latin typeface="Calibri" panose="020F0502020204030204" pitchFamily="34" charset="0"/>
                        </a:rPr>
                        <a:t>Cognault</a:t>
                      </a:r>
                      <a:endParaRPr lang="fr-FR" sz="1400" b="1" i="0" u="none" strike="noStrike" dirty="0" smtClean="0">
                        <a:solidFill>
                          <a:schemeClr val="tx2"/>
                        </a:solidFill>
                        <a:effectLst/>
                        <a:latin typeface="Calibri" panose="020F0502020204030204" pitchFamily="34" charset="0"/>
                      </a:endParaRPr>
                    </a:p>
                    <a:p>
                      <a:pPr algn="l" fontAlgn="b"/>
                      <a:r>
                        <a:rPr lang="fr-FR" sz="1400" b="1" i="0" u="none" strike="noStrike" dirty="0" smtClean="0">
                          <a:solidFill>
                            <a:schemeClr val="tx2"/>
                          </a:solidFill>
                          <a:effectLst/>
                          <a:latin typeface="Calibri" panose="020F0502020204030204" pitchFamily="34" charset="0"/>
                        </a:rPr>
                        <a:t>Delambre</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chemeClr val="tx2"/>
                          </a:solidFill>
                          <a:effectLst/>
                          <a:latin typeface="Calibri" panose="020F0502020204030204" pitchFamily="34" charset="0"/>
                        </a:rPr>
                        <a:t>Jérémy</a:t>
                      </a:r>
                    </a:p>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chemeClr val="tx2"/>
                          </a:solidFill>
                          <a:effectLst/>
                          <a:latin typeface="Calibri" panose="020F0502020204030204" pitchFamily="34" charset="0"/>
                        </a:rPr>
                        <a:t>Jérôme</a:t>
                      </a:r>
                    </a:p>
                  </a:txBody>
                  <a:tcPr marL="7144" marR="7144" marT="9525" marB="0" anchor="b">
                    <a:solidFill>
                      <a:srgbClr val="DBEEF4"/>
                    </a:solidFill>
                  </a:tcPr>
                </a:tc>
                <a:tc>
                  <a:txBody>
                    <a:bodyPr/>
                    <a:lstStyle/>
                    <a:p>
                      <a:r>
                        <a:rPr lang="fr-FR" sz="1400" dirty="0" err="1" smtClean="0">
                          <a:solidFill>
                            <a:srgbClr val="1F497D"/>
                          </a:solidFill>
                        </a:rPr>
                        <a:t>Senioris</a:t>
                      </a:r>
                      <a:endParaRPr lang="fr-FR" sz="1400" dirty="0">
                        <a:solidFill>
                          <a:srgbClr val="1F497D"/>
                        </a:solidFill>
                      </a:endParaRPr>
                    </a:p>
                  </a:txBody>
                  <a:tcPr marL="7144" marR="7144" marT="9525" marB="0" anchor="b">
                    <a:solidFill>
                      <a:srgbClr val="DBEEF4"/>
                    </a:solidFill>
                  </a:tcPr>
                </a:tc>
                <a:tc>
                  <a:txBody>
                    <a:bodyPr/>
                    <a:lstStyle/>
                    <a:p>
                      <a:r>
                        <a:rPr lang="fr-FR" sz="1400" b="0" dirty="0" smtClean="0">
                          <a:solidFill>
                            <a:srgbClr val="1F497D"/>
                          </a:solidFill>
                        </a:rPr>
                        <a:t>Antoine</a:t>
                      </a:r>
                      <a:endParaRPr lang="fr-FR" sz="1400" b="0" dirty="0">
                        <a:solidFill>
                          <a:srgbClr val="1F497D"/>
                        </a:solidFill>
                      </a:endParaRPr>
                    </a:p>
                  </a:txBody>
                  <a:tcPr marL="7144" marR="7144" marT="9525" marB="0" anchor="b">
                    <a:solidFill>
                      <a:srgbClr val="DBEEF4"/>
                    </a:solidFill>
                  </a:tcPr>
                </a:tc>
                <a:tc>
                  <a:txBody>
                    <a:bodyPr/>
                    <a:lstStyle/>
                    <a:p>
                      <a:endParaRPr lang="fr-FR" sz="1400"/>
                    </a:p>
                  </a:txBody>
                  <a:tcPr marL="7144" marR="7144" marT="9525" marB="0" anchor="b">
                    <a:solidFill>
                      <a:srgbClr val="DBEEF4"/>
                    </a:solidFill>
                  </a:tcPr>
                </a:tc>
              </a:tr>
              <a:tr h="278366">
                <a:tc>
                  <a:txBody>
                    <a:bodyPr/>
                    <a:lstStyle/>
                    <a:p>
                      <a:pPr algn="l" fontAlgn="b"/>
                      <a:r>
                        <a:rPr lang="fr-FR" sz="1400" b="1" i="0" u="none" strike="noStrike" dirty="0" err="1" smtClean="0">
                          <a:solidFill>
                            <a:schemeClr val="tx2"/>
                          </a:solidFill>
                          <a:effectLst/>
                          <a:latin typeface="Calibri" panose="020F0502020204030204" pitchFamily="34" charset="0"/>
                        </a:rPr>
                        <a:t>Delclaux</a:t>
                      </a:r>
                      <a:endParaRPr lang="fr-FR" sz="1400" b="1" i="0" u="none" strike="noStrike" dirty="0" smtClean="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i="0" u="none" strike="noStrike" dirty="0" smtClean="0">
                          <a:solidFill>
                            <a:schemeClr val="tx2"/>
                          </a:solidFill>
                          <a:effectLst/>
                          <a:latin typeface="Calibri" panose="020F0502020204030204" pitchFamily="34" charset="0"/>
                        </a:rPr>
                        <a:t>Stéphanie</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r>
                        <a:rPr lang="fr-FR" sz="1400" dirty="0" smtClean="0">
                          <a:solidFill>
                            <a:srgbClr val="1F497D"/>
                          </a:solidFill>
                        </a:rPr>
                        <a:t>Silvestre</a:t>
                      </a:r>
                      <a:endParaRPr lang="fr-FR" sz="1400" dirty="0">
                        <a:solidFill>
                          <a:srgbClr val="1F497D"/>
                        </a:solidFill>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rgbClr val="1F497D"/>
                          </a:solidFill>
                        </a:rPr>
                        <a:t>Clément</a:t>
                      </a: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i="0" u="none" strike="noStrike" dirty="0" err="1" smtClean="0">
                          <a:solidFill>
                            <a:schemeClr val="bg1"/>
                          </a:solidFill>
                          <a:effectLst/>
                          <a:latin typeface="Calibri" panose="020F0502020204030204" pitchFamily="34" charset="0"/>
                        </a:rPr>
                        <a:t>Dubory</a:t>
                      </a:r>
                      <a:endParaRPr lang="fr-FR" sz="1400" b="1" i="0" u="none" strike="noStrike" dirty="0" smtClean="0">
                        <a:solidFill>
                          <a:schemeClr val="bg1"/>
                        </a:solidFill>
                        <a:effectLst/>
                        <a:latin typeface="Calibri" panose="020F0502020204030204" pitchFamily="34" charset="0"/>
                      </a:endParaRPr>
                    </a:p>
                  </a:txBody>
                  <a:tcPr marL="7144" marR="7144" marT="9525" marB="0" anchor="b">
                    <a:solidFill>
                      <a:schemeClr val="accent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1" i="0" u="none" strike="noStrike" dirty="0" smtClean="0">
                          <a:solidFill>
                            <a:schemeClr val="bg1"/>
                          </a:solidFill>
                          <a:effectLst/>
                          <a:latin typeface="Calibri" panose="020F0502020204030204" pitchFamily="34" charset="0"/>
                        </a:rPr>
                        <a:t>Arnaud  1</a:t>
                      </a:r>
                      <a:r>
                        <a:rPr lang="fr-FR" sz="1400" b="1" i="0" u="none" strike="noStrike" baseline="30000" dirty="0" smtClean="0">
                          <a:solidFill>
                            <a:schemeClr val="bg1"/>
                          </a:solidFill>
                          <a:effectLst/>
                          <a:latin typeface="Calibri" panose="020F0502020204030204" pitchFamily="34" charset="0"/>
                        </a:rPr>
                        <a:t>er</a:t>
                      </a:r>
                      <a:r>
                        <a:rPr lang="fr-FR" sz="1400" b="1" i="0" u="none" strike="noStrike" dirty="0" smtClean="0">
                          <a:solidFill>
                            <a:schemeClr val="bg1"/>
                          </a:solidFill>
                          <a:effectLst/>
                          <a:latin typeface="Calibri" panose="020F0502020204030204" pitchFamily="34" charset="0"/>
                        </a:rPr>
                        <a:t>, Créteil</a:t>
                      </a:r>
                    </a:p>
                  </a:txBody>
                  <a:tcPr marL="7144" marR="7144" marT="9525" marB="0" anchor="b">
                    <a:solidFill>
                      <a:schemeClr val="accent1"/>
                    </a:solidFill>
                  </a:tcPr>
                </a:tc>
                <a:tc>
                  <a:txBody>
                    <a:bodyPr/>
                    <a:lstStyle/>
                    <a:p>
                      <a:r>
                        <a:rPr lang="fr-FR" sz="1400" dirty="0" err="1" smtClean="0">
                          <a:solidFill>
                            <a:srgbClr val="1F497D"/>
                          </a:solidFill>
                        </a:rPr>
                        <a:t>Soudy</a:t>
                      </a:r>
                      <a:endParaRPr lang="fr-FR" sz="1400" dirty="0">
                        <a:solidFill>
                          <a:srgbClr val="1F497D"/>
                        </a:solidFill>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rgbClr val="1F497D"/>
                          </a:solidFill>
                        </a:rPr>
                        <a:t>Kevin</a:t>
                      </a:r>
                    </a:p>
                  </a:txBody>
                  <a:tcPr marL="7144" marR="7144" marT="9525" marB="0" anchor="b">
                    <a:solidFill>
                      <a:srgbClr val="DBEEF4"/>
                    </a:solidFill>
                  </a:tcPr>
                </a:tc>
                <a:tc>
                  <a:txBody>
                    <a:bodyPr/>
                    <a:lstStyle/>
                    <a:p>
                      <a:endParaRPr lang="fr-FR" sz="1400" dirty="0"/>
                    </a:p>
                  </a:txBody>
                  <a:tcPr marL="7144" marR="7144" marT="9525" marB="0" anchor="b">
                    <a:solidFill>
                      <a:srgbClr val="DBEEF4"/>
                    </a:solidFill>
                  </a:tcPr>
                </a:tc>
              </a:tr>
              <a:tr h="278366">
                <a:tc>
                  <a:txBody>
                    <a:bodyPr/>
                    <a:lstStyle/>
                    <a:p>
                      <a:pPr algn="l" fontAlgn="b"/>
                      <a:r>
                        <a:rPr lang="fr-FR" sz="1400" b="1" i="0" u="none" strike="noStrike" dirty="0" err="1" smtClean="0">
                          <a:solidFill>
                            <a:schemeClr val="tx2"/>
                          </a:solidFill>
                          <a:effectLst/>
                          <a:latin typeface="Calibri" panose="020F0502020204030204" pitchFamily="34" charset="0"/>
                        </a:rPr>
                        <a:t>Dunet</a:t>
                      </a:r>
                      <a:endParaRPr lang="fr-FR" sz="1400" b="1" i="0" u="none" strike="noStrike" dirty="0" smtClean="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chemeClr val="tx2"/>
                          </a:solidFill>
                          <a:effectLst/>
                          <a:latin typeface="Calibri" panose="020F0502020204030204" pitchFamily="34" charset="0"/>
                        </a:rPr>
                        <a:t>Bertrand</a:t>
                      </a:r>
                    </a:p>
                  </a:txBody>
                  <a:tcPr marL="7144" marR="7144" marT="9525" marB="0" anchor="b">
                    <a:solidFill>
                      <a:srgbClr val="DBEEF4"/>
                    </a:solidFill>
                  </a:tcPr>
                </a:tc>
                <a:tc>
                  <a:txBody>
                    <a:bodyPr/>
                    <a:lstStyle/>
                    <a:p>
                      <a:r>
                        <a:rPr lang="fr-FR" sz="1400" dirty="0" smtClean="0">
                          <a:solidFill>
                            <a:srgbClr val="1F497D"/>
                          </a:solidFill>
                        </a:rPr>
                        <a:t>Teboul</a:t>
                      </a:r>
                      <a:endParaRPr lang="fr-FR" sz="1400" dirty="0">
                        <a:solidFill>
                          <a:srgbClr val="1F497D"/>
                        </a:solidFill>
                      </a:endParaRPr>
                    </a:p>
                  </a:txBody>
                  <a:tcPr marL="7144" marR="7144" marT="9525" marB="0" anchor="b">
                    <a:solidFill>
                      <a:srgbClr val="DBEE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rgbClr val="1F497D"/>
                          </a:solidFill>
                        </a:rPr>
                        <a:t>Frédéric</a:t>
                      </a: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fr-FR" sz="1400" b="1" i="0" u="none" strike="noStrike" dirty="0" smtClean="0">
                        <a:solidFill>
                          <a:schemeClr val="tx2"/>
                        </a:solidFill>
                        <a:effectLst/>
                        <a:latin typeface="Calibri" panose="020F0502020204030204" pitchFamily="34" charset="0"/>
                      </a:endParaRPr>
                    </a:p>
                  </a:txBody>
                  <a:tcPr marL="7144" marR="7144" marT="9525" marB="0" anchor="b">
                    <a:solidFill>
                      <a:srgbClr val="DBEEF4"/>
                    </a:solidFill>
                  </a:tcPr>
                </a:tc>
              </a:tr>
              <a:tr h="278366">
                <a:tc>
                  <a:txBody>
                    <a:bodyPr/>
                    <a:lstStyle/>
                    <a:p>
                      <a:pPr algn="l" fontAlgn="b"/>
                      <a:r>
                        <a:rPr lang="fr-FR" sz="1400" b="1" u="none" strike="noStrike" dirty="0" smtClean="0">
                          <a:solidFill>
                            <a:schemeClr val="tx2"/>
                          </a:solidFill>
                          <a:effectLst/>
                        </a:rPr>
                        <a:t>Giorgi</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Hadrien</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i="0" u="none" strike="noStrike" dirty="0" err="1" smtClean="0">
                          <a:solidFill>
                            <a:srgbClr val="1F497D"/>
                          </a:solidFill>
                          <a:effectLst/>
                          <a:latin typeface="Calibri" panose="020F0502020204030204" pitchFamily="34" charset="0"/>
                        </a:rPr>
                        <a:t>Viard</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rgbClr val="1F497D"/>
                          </a:solidFill>
                          <a:effectLst/>
                          <a:latin typeface="Calibri" panose="020F0502020204030204" pitchFamily="34" charset="0"/>
                        </a:rPr>
                        <a:t>Brice</a:t>
                      </a:r>
                    </a:p>
                  </a:txBody>
                  <a:tcPr marL="7144" marR="7144" marT="9525" marB="0" anchor="b">
                    <a:solidFill>
                      <a:srgbClr val="DBEEF4"/>
                    </a:solidFill>
                  </a:tcPr>
                </a:tc>
                <a:tc>
                  <a:txBody>
                    <a:bodyPr/>
                    <a:lstStyle/>
                    <a:p>
                      <a:pPr algn="l" fontAlgn="b"/>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r>
              <a:tr h="508354">
                <a:tc>
                  <a:txBody>
                    <a:bodyPr/>
                    <a:lstStyle/>
                    <a:p>
                      <a:pPr algn="l" fontAlgn="b"/>
                      <a:r>
                        <a:rPr lang="fr-FR" sz="1400" b="1" u="none" strike="noStrike" dirty="0" err="1" smtClean="0">
                          <a:solidFill>
                            <a:schemeClr val="tx2"/>
                          </a:solidFill>
                          <a:effectLst/>
                        </a:rPr>
                        <a:t>Goubier</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Jean-Noël</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i="0" u="none" strike="noStrike" dirty="0" err="1" smtClean="0">
                          <a:solidFill>
                            <a:srgbClr val="1F497D"/>
                          </a:solidFill>
                          <a:effectLst/>
                          <a:latin typeface="Calibri" panose="020F0502020204030204" pitchFamily="34" charset="0"/>
                        </a:rPr>
                        <a:t>Viejo-Fuertes</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rgbClr val="1F497D"/>
                          </a:solidFill>
                          <a:effectLst/>
                          <a:latin typeface="Calibri" panose="020F0502020204030204" pitchFamily="34" charset="0"/>
                        </a:rPr>
                        <a:t>Didier</a:t>
                      </a:r>
                    </a:p>
                  </a:txBody>
                  <a:tcPr marL="7144" marR="7144" marT="9525" marB="0" anchor="b">
                    <a:solidFill>
                      <a:srgbClr val="DBEEF4"/>
                    </a:solidFill>
                  </a:tcPr>
                </a:tc>
                <a:tc>
                  <a:txBody>
                    <a:bodyPr/>
                    <a:lstStyle/>
                    <a:p>
                      <a:pPr algn="l" fontAlgn="b"/>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r>
              <a:tr h="278366">
                <a:tc>
                  <a:txBody>
                    <a:bodyPr/>
                    <a:lstStyle/>
                    <a:p>
                      <a:pPr algn="l" fontAlgn="b"/>
                      <a:r>
                        <a:rPr lang="fr-FR" sz="1400" b="1" u="none" strike="noStrike" dirty="0" smtClean="0">
                          <a:solidFill>
                            <a:schemeClr val="tx2"/>
                          </a:solidFill>
                          <a:effectLst/>
                        </a:rPr>
                        <a:t>Grandjean</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Amaury</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i="0" u="none" strike="noStrike" dirty="0" err="1" smtClean="0">
                          <a:solidFill>
                            <a:schemeClr val="bg1"/>
                          </a:solidFill>
                          <a:effectLst/>
                          <a:latin typeface="Calibri" panose="020F0502020204030204" pitchFamily="34" charset="0"/>
                        </a:rPr>
                        <a:t>Werthel</a:t>
                      </a:r>
                      <a:endParaRPr lang="fr-FR" sz="1400" b="1" i="0" u="none" strike="noStrike" dirty="0">
                        <a:solidFill>
                          <a:schemeClr val="bg1"/>
                        </a:solidFill>
                        <a:effectLst/>
                        <a:latin typeface="Calibri" panose="020F0502020204030204" pitchFamily="34" charset="0"/>
                      </a:endParaRPr>
                    </a:p>
                  </a:txBody>
                  <a:tcPr marL="7144" marR="7144" marT="9525" marB="0" anchor="b">
                    <a:solidFill>
                      <a:srgbClr val="4F81BD"/>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1" i="0" u="none" strike="noStrike" dirty="0" smtClean="0">
                          <a:solidFill>
                            <a:schemeClr val="bg1"/>
                          </a:solidFill>
                          <a:effectLst/>
                          <a:latin typeface="Calibri" panose="020F0502020204030204" pitchFamily="34" charset="0"/>
                        </a:rPr>
                        <a:t>Jean-David</a:t>
                      </a:r>
                    </a:p>
                  </a:txBody>
                  <a:tcPr marL="7144" marR="7144" marT="9525" marB="0" anchor="b">
                    <a:solidFill>
                      <a:srgbClr val="4F81BD"/>
                    </a:solidFill>
                  </a:tcPr>
                </a:tc>
                <a:tc>
                  <a:txBody>
                    <a:bodyPr/>
                    <a:lstStyle/>
                    <a:p>
                      <a:pPr algn="l" fontAlgn="b"/>
                      <a:r>
                        <a:rPr lang="fr-FR" sz="1400" b="1" i="0" u="none" strike="noStrike" dirty="0" smtClean="0">
                          <a:solidFill>
                            <a:schemeClr val="bg1"/>
                          </a:solidFill>
                          <a:effectLst/>
                          <a:latin typeface="Calibri" panose="020F0502020204030204" pitchFamily="34" charset="0"/>
                        </a:rPr>
                        <a:t>2</a:t>
                      </a:r>
                      <a:r>
                        <a:rPr lang="fr-FR" sz="1400" b="1" i="0" u="none" strike="noStrike" baseline="30000" dirty="0" smtClean="0">
                          <a:solidFill>
                            <a:schemeClr val="bg1"/>
                          </a:solidFill>
                          <a:effectLst/>
                          <a:latin typeface="Calibri" panose="020F0502020204030204" pitchFamily="34" charset="0"/>
                        </a:rPr>
                        <a:t>ème</a:t>
                      </a:r>
                      <a:r>
                        <a:rPr lang="fr-FR" sz="1400" b="1" i="0" u="none" strike="noStrike" dirty="0" smtClean="0">
                          <a:solidFill>
                            <a:schemeClr val="bg1"/>
                          </a:solidFill>
                          <a:effectLst/>
                          <a:latin typeface="Calibri" panose="020F0502020204030204" pitchFamily="34" charset="0"/>
                        </a:rPr>
                        <a:t>, Paris</a:t>
                      </a:r>
                      <a:endParaRPr lang="fr-FR" sz="1400" b="1" i="0" u="none" strike="noStrike" dirty="0">
                        <a:solidFill>
                          <a:schemeClr val="bg1"/>
                        </a:solidFill>
                        <a:effectLst/>
                        <a:latin typeface="Calibri" panose="020F0502020204030204" pitchFamily="34" charset="0"/>
                      </a:endParaRPr>
                    </a:p>
                  </a:txBody>
                  <a:tcPr marL="7144" marR="7144" marT="9525" marB="0" anchor="b">
                    <a:solidFill>
                      <a:srgbClr val="4F81BD"/>
                    </a:solidFill>
                  </a:tcPr>
                </a:tc>
              </a:tr>
              <a:tr h="278366">
                <a:tc>
                  <a:txBody>
                    <a:bodyPr/>
                    <a:lstStyle/>
                    <a:p>
                      <a:pPr algn="l" fontAlgn="b"/>
                      <a:r>
                        <a:rPr lang="fr-FR" sz="1400" b="1" u="none" strike="noStrike" dirty="0" err="1" smtClean="0">
                          <a:solidFill>
                            <a:schemeClr val="tx2"/>
                          </a:solidFill>
                          <a:effectLst/>
                        </a:rPr>
                        <a:t>Hauke</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Christian</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1" i="0" u="none" strike="noStrike" dirty="0" err="1" smtClean="0">
                          <a:solidFill>
                            <a:srgbClr val="1F497D"/>
                          </a:solidFill>
                          <a:effectLst/>
                          <a:latin typeface="Calibri" panose="020F0502020204030204" pitchFamily="34" charset="0"/>
                        </a:rPr>
                        <a:t>Zadegan</a:t>
                      </a:r>
                      <a:endParaRPr lang="fr-FR" sz="1400" b="1" i="0" u="none" strike="noStrike" dirty="0">
                        <a:solidFill>
                          <a:srgbClr val="1F497D"/>
                        </a:solidFill>
                        <a:effectLst/>
                        <a:latin typeface="Calibri" panose="020F0502020204030204" pitchFamily="34" charset="0"/>
                      </a:endParaRPr>
                    </a:p>
                  </a:txBody>
                  <a:tcPr marL="7144" marR="7144" marT="9525" marB="0" anchor="b">
                    <a:solidFill>
                      <a:srgbClr val="DBEEF4"/>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400" b="0" i="0" u="none" strike="noStrike" dirty="0" smtClean="0">
                          <a:solidFill>
                            <a:srgbClr val="1F497D"/>
                          </a:solidFill>
                          <a:effectLst/>
                          <a:latin typeface="Calibri" panose="020F0502020204030204" pitchFamily="34" charset="0"/>
                        </a:rPr>
                        <a:t>Frédéric</a:t>
                      </a:r>
                    </a:p>
                  </a:txBody>
                  <a:tcPr marL="7144" marR="7144" marT="9525" marB="0" anchor="b">
                    <a:solidFill>
                      <a:srgbClr val="DBEEF4"/>
                    </a:solidFill>
                  </a:tcPr>
                </a:tc>
                <a:tc>
                  <a:txBody>
                    <a:bodyPr/>
                    <a:lstStyle/>
                    <a:p>
                      <a:pPr algn="l" fontAlgn="b"/>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r>
              <a:tr h="253619">
                <a:tc>
                  <a:txBody>
                    <a:bodyPr/>
                    <a:lstStyle/>
                    <a:p>
                      <a:pPr algn="l" fontAlgn="b"/>
                      <a:r>
                        <a:rPr lang="fr-FR" sz="1400" b="1" u="none" strike="noStrike" dirty="0" smtClean="0">
                          <a:solidFill>
                            <a:schemeClr val="tx2"/>
                          </a:solidFill>
                          <a:effectLst/>
                        </a:rPr>
                        <a:t>Hidalgo Diaz</a:t>
                      </a:r>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r>
                        <a:rPr lang="fr-FR" sz="1400" b="0" u="none" strike="noStrike" dirty="0" smtClean="0">
                          <a:solidFill>
                            <a:schemeClr val="tx2"/>
                          </a:solidFill>
                          <a:effectLst/>
                        </a:rPr>
                        <a:t>Juan José</a:t>
                      </a:r>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endParaRPr lang="fr-FR" sz="1400" b="1"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c>
                  <a:txBody>
                    <a:bodyPr/>
                    <a:lstStyle/>
                    <a:p>
                      <a:pPr algn="l" fontAlgn="b"/>
                      <a:endParaRPr lang="fr-FR" sz="1400" b="0" i="0" u="none" strike="noStrike" dirty="0">
                        <a:solidFill>
                          <a:schemeClr val="tx2"/>
                        </a:solidFill>
                        <a:effectLst/>
                        <a:latin typeface="Calibri" panose="020F0502020204030204" pitchFamily="34" charset="0"/>
                      </a:endParaRPr>
                    </a:p>
                  </a:txBody>
                  <a:tcPr marL="7144" marR="7144" marT="9525" marB="0" anchor="b">
                    <a:solidFill>
                      <a:srgbClr val="DBEEF4"/>
                    </a:solidFill>
                  </a:tcPr>
                </a:tc>
              </a:tr>
            </a:tbl>
          </a:graphicData>
        </a:graphic>
      </p:graphicFrame>
    </p:spTree>
    <p:extLst>
      <p:ext uri="{BB962C8B-B14F-4D97-AF65-F5344CB8AC3E}">
        <p14:creationId xmlns:p14="http://schemas.microsoft.com/office/powerpoint/2010/main" val="166777280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7664" y="332656"/>
            <a:ext cx="6032792" cy="1143000"/>
          </a:xfrm>
          <a:noFill/>
          <a:ln>
            <a:noFill/>
          </a:ln>
        </p:spPr>
        <p:txBody>
          <a:bodyPr/>
          <a:lstStyle/>
          <a:p>
            <a:r>
              <a:rPr lang="fr-FR" dirty="0" smtClean="0"/>
              <a:t>Examen 2018</a:t>
            </a:r>
            <a:endParaRPr lang="fr-FR" dirty="0"/>
          </a:p>
        </p:txBody>
      </p:sp>
      <p:sp>
        <p:nvSpPr>
          <p:cNvPr id="3" name="Espace réservé du contenu 2"/>
          <p:cNvSpPr>
            <a:spLocks noGrp="1"/>
          </p:cNvSpPr>
          <p:nvPr>
            <p:ph idx="1"/>
          </p:nvPr>
        </p:nvSpPr>
        <p:spPr>
          <a:xfrm>
            <a:off x="251520" y="1999381"/>
            <a:ext cx="8892480" cy="4525963"/>
          </a:xfrm>
        </p:spPr>
        <p:txBody>
          <a:bodyPr/>
          <a:lstStyle/>
          <a:p>
            <a:pPr lvl="1">
              <a:buFont typeface="Arial"/>
              <a:buChar char="•"/>
            </a:pPr>
            <a:r>
              <a:rPr lang="fr-FR" sz="3200" dirty="0" smtClean="0"/>
              <a:t>18 au 21 juin 2018</a:t>
            </a:r>
          </a:p>
          <a:p>
            <a:pPr lvl="1">
              <a:buFont typeface="Arial"/>
              <a:buChar char="•"/>
            </a:pPr>
            <a:r>
              <a:rPr lang="fr-FR" sz="3200" dirty="0" smtClean="0"/>
              <a:t>Locaux de la SOFCOT</a:t>
            </a:r>
          </a:p>
          <a:p>
            <a:pPr lvl="1">
              <a:buFont typeface="Arial"/>
              <a:buChar char="•"/>
            </a:pPr>
            <a:r>
              <a:rPr lang="fr-FR" sz="3200" dirty="0" smtClean="0"/>
              <a:t>Dossiers de candidatures </a:t>
            </a:r>
            <a:r>
              <a:rPr lang="fr-FR" sz="3200" b="1" i="1" u="sng" dirty="0" smtClean="0"/>
              <a:t>avant le 31 mars 2017</a:t>
            </a:r>
          </a:p>
          <a:p>
            <a:pPr lvl="2">
              <a:buFont typeface="Wingdings" charset="2"/>
              <a:buChar char="Ø"/>
            </a:pPr>
            <a:r>
              <a:rPr lang="fr-FR" sz="4000" i="1" dirty="0" err="1" smtClean="0"/>
              <a:t>sofcot@sofcot.fr</a:t>
            </a:r>
            <a:endParaRPr lang="fr-FR" sz="4000" i="1" dirty="0" smtClean="0"/>
          </a:p>
          <a:p>
            <a:pPr lvl="1">
              <a:buFont typeface="Arial"/>
              <a:buChar char="•"/>
            </a:pPr>
            <a:r>
              <a:rPr lang="fr-FR" sz="3200" dirty="0" smtClean="0"/>
              <a:t>Président du Jury: P Adam ou G Herzberg?</a:t>
            </a:r>
            <a:endParaRPr lang="fr-FR" dirty="0"/>
          </a:p>
        </p:txBody>
      </p:sp>
    </p:spTree>
    <p:extLst>
      <p:ext uri="{BB962C8B-B14F-4D97-AF65-F5344CB8AC3E}">
        <p14:creationId xmlns:p14="http://schemas.microsoft.com/office/powerpoint/2010/main" val="13250107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3" y="452669"/>
            <a:ext cx="5609437" cy="1143000"/>
          </a:xfrm>
          <a:solidFill>
            <a:srgbClr val="B9CDE5"/>
          </a:solidFill>
          <a:ln>
            <a:solidFill>
              <a:srgbClr val="4F81BD"/>
            </a:solidFill>
          </a:ln>
        </p:spPr>
        <p:txBody>
          <a:bodyPr>
            <a:normAutofit/>
          </a:bodyPr>
          <a:lstStyle/>
          <a:p>
            <a:r>
              <a:rPr lang="fr-FR" dirty="0"/>
              <a:t>Livre ECN</a:t>
            </a:r>
            <a:endParaRPr lang="fr-FR" sz="3200" dirty="0"/>
          </a:p>
        </p:txBody>
      </p:sp>
      <p:sp>
        <p:nvSpPr>
          <p:cNvPr id="3" name="Espace réservé du contenu 2"/>
          <p:cNvSpPr>
            <a:spLocks noGrp="1"/>
          </p:cNvSpPr>
          <p:nvPr>
            <p:ph idx="1"/>
          </p:nvPr>
        </p:nvSpPr>
        <p:spPr>
          <a:xfrm>
            <a:off x="35496" y="2503437"/>
            <a:ext cx="7940838" cy="4525963"/>
          </a:xfrm>
        </p:spPr>
        <p:txBody>
          <a:bodyPr/>
          <a:lstStyle/>
          <a:p>
            <a:r>
              <a:rPr lang="fr-FR" dirty="0" smtClean="0"/>
              <a:t>Initié par D. Chauveau</a:t>
            </a:r>
          </a:p>
          <a:p>
            <a:endParaRPr lang="fr-FR" sz="2000" dirty="0"/>
          </a:p>
          <a:p>
            <a:r>
              <a:rPr lang="fr-FR" dirty="0" smtClean="0"/>
              <a:t>Partenariat avec la société Ellipse</a:t>
            </a:r>
          </a:p>
          <a:p>
            <a:endParaRPr lang="fr-FR" dirty="0"/>
          </a:p>
          <a:p>
            <a:r>
              <a:rPr lang="fr-FR" dirty="0" smtClean="0"/>
              <a:t>Coordination : Pierre </a:t>
            </a:r>
            <a:r>
              <a:rPr lang="fr-FR" dirty="0" err="1" smtClean="0"/>
              <a:t>Mansat</a:t>
            </a:r>
            <a:endParaRPr lang="fr-FR" dirty="0" smtClean="0"/>
          </a:p>
          <a:p>
            <a:endParaRPr lang="fr-FR" dirty="0"/>
          </a:p>
          <a:p>
            <a:endParaRPr lang="fr-FR" dirty="0"/>
          </a:p>
          <a:p>
            <a:endParaRPr lang="fr-FR" dirty="0"/>
          </a:p>
        </p:txBody>
      </p:sp>
      <p:pic>
        <p:nvPicPr>
          <p:cNvPr id="6" name="Image 5" descr="Capture d’écran 2017-11-05 à 15.59.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916832"/>
            <a:ext cx="3012465" cy="4120222"/>
          </a:xfrm>
          <a:prstGeom prst="rect">
            <a:avLst/>
          </a:prstGeom>
          <a:ln>
            <a:solidFill>
              <a:srgbClr val="4F81BD"/>
            </a:solidFill>
          </a:ln>
        </p:spPr>
      </p:pic>
      <p:sp>
        <p:nvSpPr>
          <p:cNvPr id="7" name="ZoneTexte 6"/>
          <p:cNvSpPr txBox="1"/>
          <p:nvPr/>
        </p:nvSpPr>
        <p:spPr>
          <a:xfrm>
            <a:off x="6444208" y="6402313"/>
            <a:ext cx="1947919" cy="419695"/>
          </a:xfrm>
          <a:prstGeom prst="rect">
            <a:avLst/>
          </a:prstGeom>
          <a:solidFill>
            <a:schemeClr val="tx2">
              <a:lumMod val="20000"/>
              <a:lumOff val="80000"/>
            </a:schemeClr>
          </a:solidFill>
        </p:spPr>
        <p:txBody>
          <a:bodyPr wrap="none" rtlCol="0">
            <a:spAutoFit/>
          </a:bodyPr>
          <a:lstStyle/>
          <a:p>
            <a:r>
              <a:rPr lang="fr-FR" sz="2400" dirty="0" smtClean="0">
                <a:solidFill>
                  <a:srgbClr val="44546A"/>
                </a:solidFill>
              </a:rPr>
              <a:t>Pierre </a:t>
            </a:r>
            <a:r>
              <a:rPr lang="fr-FR" sz="2400" dirty="0" err="1" smtClean="0">
                <a:solidFill>
                  <a:srgbClr val="44546A"/>
                </a:solidFill>
              </a:rPr>
              <a:t>Mansat</a:t>
            </a:r>
            <a:endParaRPr lang="fr-FR" sz="2400" dirty="0">
              <a:solidFill>
                <a:srgbClr val="44546A"/>
              </a:solidFill>
            </a:endParaRPr>
          </a:p>
        </p:txBody>
      </p:sp>
    </p:spTree>
    <p:extLst>
      <p:ext uri="{BB962C8B-B14F-4D97-AF65-F5344CB8AC3E}">
        <p14:creationId xmlns:p14="http://schemas.microsoft.com/office/powerpoint/2010/main" val="11289960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3" y="452669"/>
            <a:ext cx="5609437" cy="1143000"/>
          </a:xfrm>
          <a:solidFill>
            <a:srgbClr val="B9CDE5"/>
          </a:solidFill>
          <a:ln>
            <a:solidFill>
              <a:srgbClr val="4F81BD"/>
            </a:solidFill>
          </a:ln>
        </p:spPr>
        <p:txBody>
          <a:bodyPr>
            <a:normAutofit/>
          </a:bodyPr>
          <a:lstStyle/>
          <a:p>
            <a:r>
              <a:rPr lang="fr-FR" dirty="0"/>
              <a:t>Livre ECN</a:t>
            </a:r>
            <a:endParaRPr lang="fr-FR" sz="3200" dirty="0"/>
          </a:p>
        </p:txBody>
      </p:sp>
      <p:sp>
        <p:nvSpPr>
          <p:cNvPr id="3" name="Espace réservé du contenu 2"/>
          <p:cNvSpPr>
            <a:spLocks noGrp="1"/>
          </p:cNvSpPr>
          <p:nvPr>
            <p:ph idx="1"/>
          </p:nvPr>
        </p:nvSpPr>
        <p:spPr>
          <a:xfrm>
            <a:off x="1167666" y="2143397"/>
            <a:ext cx="7940838" cy="4525963"/>
          </a:xfrm>
        </p:spPr>
        <p:txBody>
          <a:bodyPr/>
          <a:lstStyle/>
          <a:p>
            <a:r>
              <a:rPr lang="fr-FR" dirty="0" smtClean="0"/>
              <a:t>Référence pour le 2</a:t>
            </a:r>
            <a:r>
              <a:rPr lang="fr-FR" baseline="30000" dirty="0" smtClean="0"/>
              <a:t>ème</a:t>
            </a:r>
            <a:r>
              <a:rPr lang="fr-FR" dirty="0" smtClean="0"/>
              <a:t> cycle</a:t>
            </a:r>
          </a:p>
          <a:p>
            <a:r>
              <a:rPr lang="fr-FR" dirty="0" smtClean="0"/>
              <a:t>Enseignants du CFCOT et </a:t>
            </a:r>
            <a:r>
              <a:rPr lang="fr-FR" dirty="0" smtClean="0"/>
              <a:t>CNHUCP</a:t>
            </a:r>
          </a:p>
          <a:p>
            <a:r>
              <a:rPr lang="fr-FR" dirty="0"/>
              <a:t>Publication prévue: Décembre 2017</a:t>
            </a:r>
          </a:p>
          <a:p>
            <a:endParaRPr lang="fr-FR" dirty="0" smtClean="0"/>
          </a:p>
          <a:p>
            <a:endParaRPr lang="fr-FR" dirty="0"/>
          </a:p>
          <a:p>
            <a:endParaRPr lang="fr-FR" dirty="0"/>
          </a:p>
        </p:txBody>
      </p:sp>
    </p:spTree>
    <p:extLst>
      <p:ext uri="{BB962C8B-B14F-4D97-AF65-F5344CB8AC3E}">
        <p14:creationId xmlns:p14="http://schemas.microsoft.com/office/powerpoint/2010/main" val="20185070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3" y="452669"/>
            <a:ext cx="5609437" cy="1143000"/>
          </a:xfrm>
          <a:solidFill>
            <a:srgbClr val="B9CDE5"/>
          </a:solidFill>
          <a:ln>
            <a:solidFill>
              <a:srgbClr val="4F81BD"/>
            </a:solidFill>
          </a:ln>
        </p:spPr>
        <p:txBody>
          <a:bodyPr>
            <a:normAutofit/>
          </a:bodyPr>
          <a:lstStyle/>
          <a:p>
            <a:r>
              <a:rPr lang="fr-FR" dirty="0"/>
              <a:t>Livre ECN</a:t>
            </a:r>
            <a:endParaRPr lang="fr-FR" sz="3200" dirty="0"/>
          </a:p>
        </p:txBody>
      </p:sp>
      <p:pic>
        <p:nvPicPr>
          <p:cNvPr id="5" name="Image 4" descr="Capture d’écran 2017-11-05 à 16.01.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37823"/>
            <a:ext cx="4183890" cy="5241616"/>
          </a:xfrm>
          <a:prstGeom prst="rect">
            <a:avLst/>
          </a:prstGeom>
          <a:ln>
            <a:solidFill>
              <a:srgbClr val="4F81BD"/>
            </a:solidFill>
          </a:ln>
        </p:spPr>
      </p:pic>
      <p:pic>
        <p:nvPicPr>
          <p:cNvPr id="6" name="Image 5" descr="Capture d’écran 2017-11-05 à 16.01.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730" y="2277314"/>
            <a:ext cx="4217718" cy="2820437"/>
          </a:xfrm>
          <a:prstGeom prst="rect">
            <a:avLst/>
          </a:prstGeom>
          <a:ln>
            <a:solidFill>
              <a:srgbClr val="4F81BD"/>
            </a:solidFill>
          </a:ln>
        </p:spPr>
      </p:pic>
    </p:spTree>
    <p:extLst>
      <p:ext uri="{BB962C8B-B14F-4D97-AF65-F5344CB8AC3E}">
        <p14:creationId xmlns:p14="http://schemas.microsoft.com/office/powerpoint/2010/main" val="124915383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3" y="452669"/>
            <a:ext cx="5609437" cy="1143000"/>
          </a:xfrm>
          <a:solidFill>
            <a:srgbClr val="B9CDE5"/>
          </a:solidFill>
          <a:ln>
            <a:solidFill>
              <a:srgbClr val="4F81BD"/>
            </a:solidFill>
          </a:ln>
        </p:spPr>
        <p:txBody>
          <a:bodyPr>
            <a:normAutofit/>
          </a:bodyPr>
          <a:lstStyle/>
          <a:p>
            <a:r>
              <a:rPr lang="fr-FR" dirty="0"/>
              <a:t>Livre ECN</a:t>
            </a:r>
            <a:endParaRPr lang="fr-FR" sz="3200" dirty="0"/>
          </a:p>
        </p:txBody>
      </p:sp>
      <p:pic>
        <p:nvPicPr>
          <p:cNvPr id="3" name="Image 2" descr="Capture d’écran 2017-11-05 à 16.02.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9" y="1628800"/>
            <a:ext cx="4814065" cy="5256584"/>
          </a:xfrm>
          <a:prstGeom prst="rect">
            <a:avLst/>
          </a:prstGeom>
          <a:ln>
            <a:solidFill>
              <a:srgbClr val="4F81BD"/>
            </a:solidFill>
          </a:ln>
        </p:spPr>
      </p:pic>
    </p:spTree>
    <p:extLst>
      <p:ext uri="{BB962C8B-B14F-4D97-AF65-F5344CB8AC3E}">
        <p14:creationId xmlns:p14="http://schemas.microsoft.com/office/powerpoint/2010/main" val="7283045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Candidats pour 3 postes</a:t>
            </a:r>
            <a:endParaRPr lang="fr-FR" dirty="0"/>
          </a:p>
        </p:txBody>
      </p:sp>
      <p:sp>
        <p:nvSpPr>
          <p:cNvPr id="3" name="Espace réservé du contenu 2"/>
          <p:cNvSpPr>
            <a:spLocks noGrp="1"/>
          </p:cNvSpPr>
          <p:nvPr>
            <p:ph idx="1"/>
          </p:nvPr>
        </p:nvSpPr>
        <p:spPr>
          <a:xfrm>
            <a:off x="539552" y="1988840"/>
            <a:ext cx="8424936" cy="3816424"/>
          </a:xfrm>
        </p:spPr>
        <p:txBody>
          <a:bodyPr>
            <a:normAutofit fontScale="92500" lnSpcReduction="10000"/>
          </a:bodyPr>
          <a:lstStyle/>
          <a:p>
            <a:r>
              <a:rPr lang="fr-FR" sz="2800" b="1" dirty="0"/>
              <a:t>Professeurs des Universités Praticiens Hospitaliers </a:t>
            </a:r>
            <a:r>
              <a:rPr lang="fr-FR" sz="2800" b="1" dirty="0" smtClean="0"/>
              <a:t>(MCU)</a:t>
            </a:r>
            <a:endParaRPr lang="fr-FR" sz="2000" dirty="0"/>
          </a:p>
          <a:p>
            <a:pPr lvl="1"/>
            <a:endParaRPr lang="fr-FR" dirty="0" smtClean="0"/>
          </a:p>
          <a:p>
            <a:pPr lvl="1"/>
            <a:r>
              <a:rPr lang="fr-FR" sz="3000" dirty="0" smtClean="0"/>
              <a:t>Sybille </a:t>
            </a:r>
            <a:r>
              <a:rPr lang="fr-FR" sz="3000" dirty="0" err="1" smtClean="0"/>
              <a:t>Facca</a:t>
            </a:r>
            <a:r>
              <a:rPr lang="fr-FR" sz="3000" dirty="0" smtClean="0"/>
              <a:t> </a:t>
            </a:r>
            <a:r>
              <a:rPr lang="mr-IN" sz="3000" dirty="0" smtClean="0"/>
              <a:t>–</a:t>
            </a:r>
            <a:r>
              <a:rPr lang="fr-FR" sz="3000" dirty="0" smtClean="0"/>
              <a:t> Strasbourg</a:t>
            </a:r>
          </a:p>
          <a:p>
            <a:pPr lvl="1"/>
            <a:r>
              <a:rPr lang="fr-FR" sz="3000" dirty="0" smtClean="0"/>
              <a:t>Laurent Galois </a:t>
            </a:r>
            <a:r>
              <a:rPr lang="mr-IN" sz="3000" dirty="0" smtClean="0"/>
              <a:t>–</a:t>
            </a:r>
            <a:r>
              <a:rPr lang="fr-FR" sz="3000" dirty="0" smtClean="0"/>
              <a:t> Nancy</a:t>
            </a:r>
          </a:p>
          <a:p>
            <a:pPr lvl="1"/>
            <a:r>
              <a:rPr lang="fr-FR" sz="3000" u="sng" dirty="0">
                <a:solidFill>
                  <a:schemeClr val="accent3">
                    <a:lumMod val="75000"/>
                  </a:schemeClr>
                </a:solidFill>
              </a:rPr>
              <a:t>Christian Garreau de </a:t>
            </a:r>
            <a:r>
              <a:rPr lang="fr-FR" sz="3000" u="sng" dirty="0" err="1">
                <a:solidFill>
                  <a:schemeClr val="accent3">
                    <a:lumMod val="75000"/>
                  </a:schemeClr>
                </a:solidFill>
              </a:rPr>
              <a:t>Loubresse</a:t>
            </a:r>
            <a:r>
              <a:rPr lang="fr-FR" sz="3000" u="sng" dirty="0">
                <a:solidFill>
                  <a:schemeClr val="accent3">
                    <a:lumMod val="75000"/>
                  </a:schemeClr>
                </a:solidFill>
              </a:rPr>
              <a:t> – </a:t>
            </a:r>
            <a:r>
              <a:rPr lang="fr-FR" sz="3000" u="sng" dirty="0" smtClean="0">
                <a:solidFill>
                  <a:schemeClr val="accent3">
                    <a:lumMod val="75000"/>
                  </a:schemeClr>
                </a:solidFill>
              </a:rPr>
              <a:t>Paris</a:t>
            </a:r>
          </a:p>
          <a:p>
            <a:pPr lvl="1"/>
            <a:r>
              <a:rPr lang="fr-FR" sz="3000" u="sng" dirty="0">
                <a:solidFill>
                  <a:schemeClr val="accent3">
                    <a:lumMod val="75000"/>
                  </a:schemeClr>
                </a:solidFill>
              </a:rPr>
              <a:t>Philippe </a:t>
            </a:r>
            <a:r>
              <a:rPr lang="fr-FR" sz="3000" u="sng" dirty="0" err="1">
                <a:solidFill>
                  <a:schemeClr val="accent3">
                    <a:lumMod val="75000"/>
                  </a:schemeClr>
                </a:solidFill>
              </a:rPr>
              <a:t>Liverneaux</a:t>
            </a:r>
            <a:r>
              <a:rPr lang="fr-FR" sz="3000" u="sng" dirty="0">
                <a:solidFill>
                  <a:schemeClr val="accent3">
                    <a:lumMod val="75000"/>
                  </a:schemeClr>
                </a:solidFill>
              </a:rPr>
              <a:t> – </a:t>
            </a:r>
            <a:r>
              <a:rPr lang="fr-FR" sz="3000" u="sng" dirty="0" smtClean="0">
                <a:solidFill>
                  <a:schemeClr val="accent3">
                    <a:lumMod val="75000"/>
                  </a:schemeClr>
                </a:solidFill>
              </a:rPr>
              <a:t>Strasbourg</a:t>
            </a:r>
          </a:p>
          <a:p>
            <a:pPr lvl="1"/>
            <a:r>
              <a:rPr lang="fr-FR" sz="3000" dirty="0"/>
              <a:t>Guillaume Herzberg – </a:t>
            </a:r>
            <a:r>
              <a:rPr lang="fr-FR" sz="3000" dirty="0" smtClean="0"/>
              <a:t>Lyon</a:t>
            </a:r>
          </a:p>
          <a:p>
            <a:pPr lvl="1"/>
            <a:r>
              <a:rPr lang="fr-FR" sz="3000" u="sng" dirty="0" smtClean="0">
                <a:solidFill>
                  <a:schemeClr val="accent3">
                    <a:lumMod val="75000"/>
                  </a:schemeClr>
                </a:solidFill>
              </a:rPr>
              <a:t>Michel </a:t>
            </a:r>
            <a:r>
              <a:rPr lang="fr-FR" sz="3000" u="sng" dirty="0" err="1" smtClean="0">
                <a:solidFill>
                  <a:schemeClr val="accent3">
                    <a:lumMod val="75000"/>
                  </a:schemeClr>
                </a:solidFill>
              </a:rPr>
              <a:t>Rongières</a:t>
            </a:r>
            <a:r>
              <a:rPr lang="fr-FR" sz="3000" u="sng" dirty="0" smtClean="0">
                <a:solidFill>
                  <a:schemeClr val="accent3">
                    <a:lumMod val="75000"/>
                  </a:schemeClr>
                </a:solidFill>
              </a:rPr>
              <a:t> – Toulouse</a:t>
            </a:r>
          </a:p>
        </p:txBody>
      </p:sp>
    </p:spTree>
    <p:extLst>
      <p:ext uri="{BB962C8B-B14F-4D97-AF65-F5344CB8AC3E}">
        <p14:creationId xmlns:p14="http://schemas.microsoft.com/office/powerpoint/2010/main" val="168988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3" y="452669"/>
            <a:ext cx="5609437" cy="1143000"/>
          </a:xfrm>
          <a:solidFill>
            <a:srgbClr val="B9CDE5"/>
          </a:solidFill>
          <a:ln>
            <a:solidFill>
              <a:srgbClr val="4F81BD"/>
            </a:solidFill>
          </a:ln>
        </p:spPr>
        <p:txBody>
          <a:bodyPr>
            <a:normAutofit/>
          </a:bodyPr>
          <a:lstStyle/>
          <a:p>
            <a:r>
              <a:rPr lang="fr-FR" dirty="0"/>
              <a:t>Livre ECN</a:t>
            </a:r>
            <a:endParaRPr lang="fr-FR" sz="3200" dirty="0"/>
          </a:p>
        </p:txBody>
      </p:sp>
      <p:pic>
        <p:nvPicPr>
          <p:cNvPr id="4" name="Image 3"/>
          <p:cNvPicPr>
            <a:picLocks noChangeAspect="1"/>
          </p:cNvPicPr>
          <p:nvPr/>
        </p:nvPicPr>
        <p:blipFill>
          <a:blip r:embed="rId2"/>
          <a:stretch>
            <a:fillRect/>
          </a:stretch>
        </p:blipFill>
        <p:spPr>
          <a:xfrm>
            <a:off x="167485" y="1772816"/>
            <a:ext cx="4616946" cy="4015415"/>
          </a:xfrm>
          <a:prstGeom prst="rect">
            <a:avLst/>
          </a:prstGeom>
        </p:spPr>
      </p:pic>
      <p:pic>
        <p:nvPicPr>
          <p:cNvPr id="5" name="Image 4"/>
          <p:cNvPicPr>
            <a:picLocks noChangeAspect="1"/>
          </p:cNvPicPr>
          <p:nvPr/>
        </p:nvPicPr>
        <p:blipFill>
          <a:blip r:embed="rId3"/>
          <a:stretch>
            <a:fillRect/>
          </a:stretch>
        </p:blipFill>
        <p:spPr>
          <a:xfrm>
            <a:off x="4784431" y="1886425"/>
            <a:ext cx="4015091" cy="1767706"/>
          </a:xfrm>
          <a:prstGeom prst="rect">
            <a:avLst/>
          </a:prstGeom>
        </p:spPr>
      </p:pic>
      <p:pic>
        <p:nvPicPr>
          <p:cNvPr id="6" name="Image 5"/>
          <p:cNvPicPr>
            <a:picLocks noChangeAspect="1"/>
          </p:cNvPicPr>
          <p:nvPr/>
        </p:nvPicPr>
        <p:blipFill>
          <a:blip r:embed="rId4"/>
          <a:stretch>
            <a:fillRect/>
          </a:stretch>
        </p:blipFill>
        <p:spPr>
          <a:xfrm>
            <a:off x="4916770" y="4005064"/>
            <a:ext cx="3882752" cy="2176694"/>
          </a:xfrm>
          <a:prstGeom prst="rect">
            <a:avLst/>
          </a:prstGeom>
        </p:spPr>
      </p:pic>
    </p:spTree>
    <p:extLst>
      <p:ext uri="{BB962C8B-B14F-4D97-AF65-F5344CB8AC3E}">
        <p14:creationId xmlns:p14="http://schemas.microsoft.com/office/powerpoint/2010/main" val="31474545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3" y="452669"/>
            <a:ext cx="5609437" cy="1143000"/>
          </a:xfrm>
          <a:solidFill>
            <a:srgbClr val="B9CDE5"/>
          </a:solidFill>
          <a:ln>
            <a:solidFill>
              <a:srgbClr val="4F81BD"/>
            </a:solidFill>
          </a:ln>
        </p:spPr>
        <p:txBody>
          <a:bodyPr>
            <a:normAutofit/>
          </a:bodyPr>
          <a:lstStyle/>
          <a:p>
            <a:r>
              <a:rPr lang="fr-FR" dirty="0"/>
              <a:t>Livre ECN</a:t>
            </a:r>
            <a:endParaRPr lang="fr-FR" sz="3200" dirty="0"/>
          </a:p>
        </p:txBody>
      </p:sp>
      <p:pic>
        <p:nvPicPr>
          <p:cNvPr id="3" name="Image 2"/>
          <p:cNvPicPr>
            <a:picLocks noChangeAspect="1"/>
          </p:cNvPicPr>
          <p:nvPr/>
        </p:nvPicPr>
        <p:blipFill>
          <a:blip r:embed="rId2"/>
          <a:stretch>
            <a:fillRect/>
          </a:stretch>
        </p:blipFill>
        <p:spPr>
          <a:xfrm>
            <a:off x="539552" y="1700808"/>
            <a:ext cx="3093237" cy="4917041"/>
          </a:xfrm>
          <a:prstGeom prst="rect">
            <a:avLst/>
          </a:prstGeom>
        </p:spPr>
      </p:pic>
      <p:pic>
        <p:nvPicPr>
          <p:cNvPr id="7" name="Image 6"/>
          <p:cNvPicPr>
            <a:picLocks noChangeAspect="1"/>
          </p:cNvPicPr>
          <p:nvPr/>
        </p:nvPicPr>
        <p:blipFill>
          <a:blip r:embed="rId3"/>
          <a:stretch>
            <a:fillRect/>
          </a:stretch>
        </p:blipFill>
        <p:spPr>
          <a:xfrm>
            <a:off x="3923928" y="1700808"/>
            <a:ext cx="4584700" cy="2882900"/>
          </a:xfrm>
          <a:prstGeom prst="rect">
            <a:avLst/>
          </a:prstGeom>
        </p:spPr>
      </p:pic>
      <p:pic>
        <p:nvPicPr>
          <p:cNvPr id="8" name="Image 7"/>
          <p:cNvPicPr>
            <a:picLocks noChangeAspect="1"/>
          </p:cNvPicPr>
          <p:nvPr/>
        </p:nvPicPr>
        <p:blipFill rotWithShape="1">
          <a:blip r:embed="rId4"/>
          <a:srcRect b="46511"/>
          <a:stretch/>
        </p:blipFill>
        <p:spPr>
          <a:xfrm>
            <a:off x="5566593" y="4583708"/>
            <a:ext cx="3233174" cy="2106166"/>
          </a:xfrm>
          <a:prstGeom prst="rect">
            <a:avLst/>
          </a:prstGeom>
        </p:spPr>
      </p:pic>
    </p:spTree>
    <p:extLst>
      <p:ext uri="{BB962C8B-B14F-4D97-AF65-F5344CB8AC3E}">
        <p14:creationId xmlns:p14="http://schemas.microsoft.com/office/powerpoint/2010/main" val="163203391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1720" y="2852936"/>
            <a:ext cx="5609437" cy="1143000"/>
          </a:xfrm>
          <a:solidFill>
            <a:srgbClr val="B9CDE5"/>
          </a:solidFill>
          <a:ln>
            <a:solidFill>
              <a:srgbClr val="4F81BD"/>
            </a:solidFill>
          </a:ln>
        </p:spPr>
        <p:txBody>
          <a:bodyPr>
            <a:normAutofit/>
          </a:bodyPr>
          <a:lstStyle/>
          <a:p>
            <a:r>
              <a:rPr lang="fr-FR" dirty="0" smtClean="0"/>
              <a:t>Questions diverses</a:t>
            </a:r>
            <a:endParaRPr lang="fr-FR" dirty="0"/>
          </a:p>
        </p:txBody>
      </p:sp>
    </p:spTree>
    <p:extLst>
      <p:ext uri="{BB962C8B-B14F-4D97-AF65-F5344CB8AC3E}">
        <p14:creationId xmlns:p14="http://schemas.microsoft.com/office/powerpoint/2010/main" val="334313321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Candidats pour 2 postes</a:t>
            </a:r>
            <a:endParaRPr lang="fr-FR" dirty="0"/>
          </a:p>
        </p:txBody>
      </p:sp>
      <p:sp>
        <p:nvSpPr>
          <p:cNvPr id="3" name="Espace réservé du contenu 2"/>
          <p:cNvSpPr>
            <a:spLocks noGrp="1"/>
          </p:cNvSpPr>
          <p:nvPr>
            <p:ph idx="1"/>
          </p:nvPr>
        </p:nvSpPr>
        <p:spPr>
          <a:xfrm>
            <a:off x="885721" y="1556792"/>
            <a:ext cx="7790735" cy="5040560"/>
          </a:xfrm>
        </p:spPr>
        <p:txBody>
          <a:bodyPr>
            <a:normAutofit/>
          </a:bodyPr>
          <a:lstStyle/>
          <a:p>
            <a:r>
              <a:rPr lang="fr-FR" sz="2400" b="1" dirty="0"/>
              <a:t>Chirurgiens </a:t>
            </a:r>
            <a:r>
              <a:rPr lang="fr-FR" sz="2400" b="1" dirty="0" smtClean="0"/>
              <a:t>Hospitaliers </a:t>
            </a:r>
            <a:r>
              <a:rPr lang="fr-FR" sz="2400" b="1" dirty="0"/>
              <a:t>plein temps non </a:t>
            </a:r>
            <a:r>
              <a:rPr lang="fr-FR" sz="2400" b="1" dirty="0" smtClean="0"/>
              <a:t>Universitaires</a:t>
            </a:r>
            <a:endParaRPr lang="fr-FR" sz="2400" dirty="0"/>
          </a:p>
          <a:p>
            <a:pPr lvl="1"/>
            <a:r>
              <a:rPr lang="fr-FR" sz="2000" dirty="0"/>
              <a:t>Frédéric Vogt – Cannes</a:t>
            </a:r>
          </a:p>
          <a:p>
            <a:pPr lvl="1"/>
            <a:r>
              <a:rPr lang="fr-FR" sz="2000" dirty="0"/>
              <a:t>Jean-Christophe Bel – Lyon</a:t>
            </a:r>
          </a:p>
          <a:p>
            <a:pPr lvl="1"/>
            <a:r>
              <a:rPr lang="fr-FR" sz="2000" dirty="0" err="1"/>
              <a:t>Fredson</a:t>
            </a:r>
            <a:r>
              <a:rPr lang="fr-FR" sz="2000" dirty="0"/>
              <a:t> </a:t>
            </a:r>
            <a:r>
              <a:rPr lang="fr-FR" sz="2000" dirty="0" err="1"/>
              <a:t>Razanabola</a:t>
            </a:r>
            <a:r>
              <a:rPr lang="fr-FR" sz="2000" dirty="0"/>
              <a:t> – Orléans</a:t>
            </a:r>
          </a:p>
          <a:p>
            <a:pPr lvl="1"/>
            <a:r>
              <a:rPr lang="fr-FR" sz="2000" dirty="0"/>
              <a:t>Guillaume </a:t>
            </a:r>
            <a:r>
              <a:rPr lang="fr-FR" sz="2000" dirty="0" err="1"/>
              <a:t>Odri</a:t>
            </a:r>
            <a:r>
              <a:rPr lang="fr-FR" sz="2000" dirty="0"/>
              <a:t> – Paris </a:t>
            </a:r>
          </a:p>
          <a:p>
            <a:pPr lvl="1"/>
            <a:r>
              <a:rPr lang="fr-FR" sz="2000" dirty="0"/>
              <a:t>Corinne </a:t>
            </a:r>
            <a:r>
              <a:rPr lang="fr-FR" sz="2000" dirty="0" err="1"/>
              <a:t>Bronfen</a:t>
            </a:r>
            <a:r>
              <a:rPr lang="fr-FR" sz="2000" dirty="0"/>
              <a:t> – Caen </a:t>
            </a:r>
            <a:r>
              <a:rPr lang="fr-FR" sz="2000" dirty="0" smtClean="0"/>
              <a:t>(pédiatre</a:t>
            </a:r>
            <a:r>
              <a:rPr lang="fr-FR" sz="2000" dirty="0"/>
              <a:t>)</a:t>
            </a:r>
          </a:p>
          <a:p>
            <a:pPr lvl="1"/>
            <a:r>
              <a:rPr lang="fr-FR" sz="2000" dirty="0"/>
              <a:t>Xavier </a:t>
            </a:r>
            <a:r>
              <a:rPr lang="fr-FR" sz="2000" dirty="0" err="1"/>
              <a:t>Roussignol</a:t>
            </a:r>
            <a:r>
              <a:rPr lang="fr-FR" sz="2000" dirty="0"/>
              <a:t> – Rouen</a:t>
            </a:r>
          </a:p>
          <a:p>
            <a:pPr lvl="1"/>
            <a:r>
              <a:rPr lang="fr-FR" sz="2000" dirty="0"/>
              <a:t>Pomme Jouffroy – Paris</a:t>
            </a:r>
          </a:p>
          <a:p>
            <a:pPr lvl="1"/>
            <a:r>
              <a:rPr lang="fr-FR" sz="2000" dirty="0"/>
              <a:t>Patrice Papin - Villefranche sur </a:t>
            </a:r>
            <a:r>
              <a:rPr lang="fr-FR" sz="2000" dirty="0" smtClean="0"/>
              <a:t>Saône</a:t>
            </a:r>
            <a:endParaRPr lang="fr-FR" sz="2000" dirty="0"/>
          </a:p>
          <a:p>
            <a:pPr lvl="1"/>
            <a:r>
              <a:rPr lang="fr-FR" sz="2000" dirty="0"/>
              <a:t>Adnane </a:t>
            </a:r>
            <a:r>
              <a:rPr lang="fr-FR" sz="2000" dirty="0" err="1"/>
              <a:t>Foufa</a:t>
            </a:r>
            <a:r>
              <a:rPr lang="fr-FR" sz="2000" dirty="0"/>
              <a:t> – Corbeil-Essonnes</a:t>
            </a:r>
          </a:p>
          <a:p>
            <a:pPr lvl="1"/>
            <a:r>
              <a:rPr lang="fr-FR" sz="2000" dirty="0"/>
              <a:t>Stéphane </a:t>
            </a:r>
            <a:r>
              <a:rPr lang="fr-FR" sz="2000" dirty="0" err="1"/>
              <a:t>Plawecki</a:t>
            </a:r>
            <a:r>
              <a:rPr lang="fr-FR" sz="2000" dirty="0"/>
              <a:t> – Grenoble</a:t>
            </a:r>
          </a:p>
          <a:p>
            <a:pPr lvl="1"/>
            <a:r>
              <a:rPr lang="fr-FR" sz="2000" dirty="0"/>
              <a:t>Cécile </a:t>
            </a:r>
            <a:r>
              <a:rPr lang="fr-FR" sz="2000" dirty="0" err="1"/>
              <a:t>Nérot</a:t>
            </a:r>
            <a:r>
              <a:rPr lang="fr-FR" sz="2000" dirty="0"/>
              <a:t> – Reims</a:t>
            </a:r>
          </a:p>
          <a:p>
            <a:pPr lvl="1"/>
            <a:r>
              <a:rPr lang="fr-FR" sz="2000" dirty="0"/>
              <a:t>Didier </a:t>
            </a:r>
            <a:r>
              <a:rPr lang="fr-FR" sz="2000" dirty="0" err="1"/>
              <a:t>Ollat</a:t>
            </a:r>
            <a:r>
              <a:rPr lang="fr-FR" sz="2000" dirty="0"/>
              <a:t> – Paris </a:t>
            </a:r>
          </a:p>
        </p:txBody>
      </p:sp>
    </p:spTree>
    <p:extLst>
      <p:ext uri="{BB962C8B-B14F-4D97-AF65-F5344CB8AC3E}">
        <p14:creationId xmlns:p14="http://schemas.microsoft.com/office/powerpoint/2010/main" val="32108432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smtClean="0"/>
              <a:t>Candidats pour 2 postes</a:t>
            </a:r>
            <a:endParaRPr lang="fr-FR" dirty="0"/>
          </a:p>
        </p:txBody>
      </p:sp>
      <p:sp>
        <p:nvSpPr>
          <p:cNvPr id="3" name="Espace réservé du contenu 2"/>
          <p:cNvSpPr>
            <a:spLocks noGrp="1"/>
          </p:cNvSpPr>
          <p:nvPr>
            <p:ph idx="1"/>
          </p:nvPr>
        </p:nvSpPr>
        <p:spPr>
          <a:xfrm>
            <a:off x="885721" y="1556792"/>
            <a:ext cx="7790735" cy="5040560"/>
          </a:xfrm>
        </p:spPr>
        <p:txBody>
          <a:bodyPr>
            <a:normAutofit/>
          </a:bodyPr>
          <a:lstStyle/>
          <a:p>
            <a:r>
              <a:rPr lang="fr-FR" sz="2400" b="1" dirty="0"/>
              <a:t>Chirurgiens </a:t>
            </a:r>
            <a:r>
              <a:rPr lang="fr-FR" sz="2400" b="1" dirty="0" smtClean="0"/>
              <a:t>Hospitaliers </a:t>
            </a:r>
            <a:r>
              <a:rPr lang="fr-FR" sz="2400" b="1" dirty="0"/>
              <a:t>plein temps non </a:t>
            </a:r>
            <a:r>
              <a:rPr lang="fr-FR" sz="2400" b="1" dirty="0" smtClean="0"/>
              <a:t>Universitaires</a:t>
            </a:r>
            <a:endParaRPr lang="fr-FR" sz="2400" dirty="0"/>
          </a:p>
          <a:p>
            <a:pPr lvl="1"/>
            <a:r>
              <a:rPr lang="fr-FR" sz="2000" dirty="0"/>
              <a:t>Frédéric Vogt – Cannes</a:t>
            </a:r>
          </a:p>
          <a:p>
            <a:pPr lvl="1"/>
            <a:r>
              <a:rPr lang="fr-FR" sz="2000" dirty="0"/>
              <a:t>Jean-Christophe Bel – Lyon</a:t>
            </a:r>
          </a:p>
          <a:p>
            <a:pPr lvl="1"/>
            <a:r>
              <a:rPr lang="fr-FR" sz="2000" dirty="0" err="1"/>
              <a:t>Fredson</a:t>
            </a:r>
            <a:r>
              <a:rPr lang="fr-FR" sz="2000" dirty="0"/>
              <a:t> </a:t>
            </a:r>
            <a:r>
              <a:rPr lang="fr-FR" sz="2000" dirty="0" err="1"/>
              <a:t>Razanabola</a:t>
            </a:r>
            <a:r>
              <a:rPr lang="fr-FR" sz="2000" dirty="0"/>
              <a:t> – Orléans</a:t>
            </a:r>
          </a:p>
          <a:p>
            <a:pPr lvl="1"/>
            <a:r>
              <a:rPr lang="fr-FR" sz="2000" dirty="0"/>
              <a:t>Guillaume </a:t>
            </a:r>
            <a:r>
              <a:rPr lang="fr-FR" sz="2000" dirty="0" err="1"/>
              <a:t>Odri</a:t>
            </a:r>
            <a:r>
              <a:rPr lang="fr-FR" sz="2000" dirty="0"/>
              <a:t> – Paris </a:t>
            </a:r>
          </a:p>
          <a:p>
            <a:pPr lvl="1"/>
            <a:r>
              <a:rPr lang="fr-FR" sz="2000" u="sng" dirty="0">
                <a:solidFill>
                  <a:schemeClr val="accent3">
                    <a:lumMod val="75000"/>
                  </a:schemeClr>
                </a:solidFill>
              </a:rPr>
              <a:t>Corinne </a:t>
            </a:r>
            <a:r>
              <a:rPr lang="fr-FR" sz="2000" u="sng" dirty="0" err="1">
                <a:solidFill>
                  <a:schemeClr val="accent3">
                    <a:lumMod val="75000"/>
                  </a:schemeClr>
                </a:solidFill>
              </a:rPr>
              <a:t>Bronfen</a:t>
            </a:r>
            <a:r>
              <a:rPr lang="fr-FR" sz="2000" u="sng" dirty="0">
                <a:solidFill>
                  <a:schemeClr val="accent3">
                    <a:lumMod val="75000"/>
                  </a:schemeClr>
                </a:solidFill>
              </a:rPr>
              <a:t> – Caen </a:t>
            </a:r>
            <a:r>
              <a:rPr lang="fr-FR" sz="2000" u="sng" dirty="0" smtClean="0">
                <a:solidFill>
                  <a:schemeClr val="accent3">
                    <a:lumMod val="75000"/>
                  </a:schemeClr>
                </a:solidFill>
              </a:rPr>
              <a:t>(pédiatre</a:t>
            </a:r>
            <a:r>
              <a:rPr lang="fr-FR" sz="2000" u="sng" dirty="0">
                <a:solidFill>
                  <a:schemeClr val="accent3">
                    <a:lumMod val="75000"/>
                  </a:schemeClr>
                </a:solidFill>
              </a:rPr>
              <a:t>)</a:t>
            </a:r>
          </a:p>
          <a:p>
            <a:pPr lvl="1"/>
            <a:r>
              <a:rPr lang="fr-FR" sz="2000" dirty="0"/>
              <a:t>Xavier </a:t>
            </a:r>
            <a:r>
              <a:rPr lang="fr-FR" sz="2000" dirty="0" err="1"/>
              <a:t>Roussignol</a:t>
            </a:r>
            <a:r>
              <a:rPr lang="fr-FR" sz="2000" dirty="0"/>
              <a:t> – Rouen</a:t>
            </a:r>
          </a:p>
          <a:p>
            <a:pPr lvl="1"/>
            <a:r>
              <a:rPr lang="fr-FR" sz="2000" u="sng" dirty="0">
                <a:solidFill>
                  <a:schemeClr val="accent3">
                    <a:lumMod val="75000"/>
                  </a:schemeClr>
                </a:solidFill>
              </a:rPr>
              <a:t>Pomme Jouffroy – Paris</a:t>
            </a:r>
          </a:p>
          <a:p>
            <a:pPr lvl="1"/>
            <a:r>
              <a:rPr lang="fr-FR" sz="2000" dirty="0"/>
              <a:t>Patrice Papin - Villefranche sur </a:t>
            </a:r>
            <a:r>
              <a:rPr lang="fr-FR" sz="2000" dirty="0" smtClean="0"/>
              <a:t>Saône</a:t>
            </a:r>
            <a:endParaRPr lang="fr-FR" sz="2000" dirty="0"/>
          </a:p>
          <a:p>
            <a:pPr lvl="1"/>
            <a:r>
              <a:rPr lang="fr-FR" sz="2000" dirty="0"/>
              <a:t>Adnane </a:t>
            </a:r>
            <a:r>
              <a:rPr lang="fr-FR" sz="2000" dirty="0" err="1"/>
              <a:t>Foufa</a:t>
            </a:r>
            <a:r>
              <a:rPr lang="fr-FR" sz="2000" dirty="0"/>
              <a:t> – Corbeil-Essonnes</a:t>
            </a:r>
          </a:p>
          <a:p>
            <a:pPr lvl="1"/>
            <a:r>
              <a:rPr lang="fr-FR" sz="2000" dirty="0"/>
              <a:t>Stéphane </a:t>
            </a:r>
            <a:r>
              <a:rPr lang="fr-FR" sz="2000" dirty="0" err="1"/>
              <a:t>Plawecki</a:t>
            </a:r>
            <a:r>
              <a:rPr lang="fr-FR" sz="2000" dirty="0"/>
              <a:t> – Grenoble</a:t>
            </a:r>
          </a:p>
          <a:p>
            <a:pPr lvl="1"/>
            <a:r>
              <a:rPr lang="fr-FR" sz="2000" dirty="0"/>
              <a:t>Cécile </a:t>
            </a:r>
            <a:r>
              <a:rPr lang="fr-FR" sz="2000" dirty="0" err="1"/>
              <a:t>Nérot</a:t>
            </a:r>
            <a:r>
              <a:rPr lang="fr-FR" sz="2000" dirty="0"/>
              <a:t> – Reims</a:t>
            </a:r>
          </a:p>
          <a:p>
            <a:pPr lvl="1"/>
            <a:r>
              <a:rPr lang="fr-FR" sz="2000" dirty="0"/>
              <a:t>Didier </a:t>
            </a:r>
            <a:r>
              <a:rPr lang="fr-FR" sz="2000" dirty="0" err="1"/>
              <a:t>Ollat</a:t>
            </a:r>
            <a:r>
              <a:rPr lang="fr-FR" sz="2000" dirty="0"/>
              <a:t> – Paris </a:t>
            </a:r>
          </a:p>
        </p:txBody>
      </p:sp>
    </p:spTree>
    <p:extLst>
      <p:ext uri="{BB962C8B-B14F-4D97-AF65-F5344CB8AC3E}">
        <p14:creationId xmlns:p14="http://schemas.microsoft.com/office/powerpoint/2010/main" val="7131601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56659"/>
            <a:ext cx="7344815" cy="1143000"/>
          </a:xfrm>
          <a:solidFill>
            <a:srgbClr val="B9CDE5"/>
          </a:solidFill>
          <a:ln>
            <a:solidFill>
              <a:srgbClr val="4F81BD"/>
            </a:solidFill>
          </a:ln>
        </p:spPr>
        <p:txBody>
          <a:bodyPr>
            <a:normAutofit/>
          </a:bodyPr>
          <a:lstStyle/>
          <a:p>
            <a:r>
              <a:rPr lang="fr-FR" dirty="0"/>
              <a:t>Candidats pour 2 postes</a:t>
            </a:r>
          </a:p>
        </p:txBody>
      </p:sp>
      <p:sp>
        <p:nvSpPr>
          <p:cNvPr id="3" name="Espace réservé du contenu 2"/>
          <p:cNvSpPr>
            <a:spLocks noGrp="1"/>
          </p:cNvSpPr>
          <p:nvPr>
            <p:ph idx="1"/>
          </p:nvPr>
        </p:nvSpPr>
        <p:spPr>
          <a:xfrm>
            <a:off x="611560" y="1988840"/>
            <a:ext cx="6264696" cy="2160240"/>
          </a:xfrm>
        </p:spPr>
        <p:txBody>
          <a:bodyPr>
            <a:normAutofit/>
          </a:bodyPr>
          <a:lstStyle/>
          <a:p>
            <a:r>
              <a:rPr lang="fr-FR" sz="2800" b="1" dirty="0" smtClean="0"/>
              <a:t>Chirurgiens libéraux: </a:t>
            </a:r>
          </a:p>
          <a:p>
            <a:pPr lvl="1"/>
            <a:r>
              <a:rPr lang="fr-FR" dirty="0" smtClean="0"/>
              <a:t>Florian </a:t>
            </a:r>
            <a:r>
              <a:rPr lang="fr-FR" dirty="0" err="1"/>
              <a:t>Cueff</a:t>
            </a:r>
            <a:r>
              <a:rPr lang="fr-FR" dirty="0"/>
              <a:t> – Saint Brieuc</a:t>
            </a:r>
          </a:p>
          <a:p>
            <a:pPr lvl="1"/>
            <a:r>
              <a:rPr lang="fr-FR" dirty="0"/>
              <a:t>Xavier </a:t>
            </a:r>
            <a:r>
              <a:rPr lang="fr-FR" dirty="0" err="1"/>
              <a:t>Gueffier</a:t>
            </a:r>
            <a:r>
              <a:rPr lang="fr-FR" dirty="0"/>
              <a:t> – Bourgoin </a:t>
            </a:r>
            <a:r>
              <a:rPr lang="fr-FR" dirty="0" err="1"/>
              <a:t>Jaillieu</a:t>
            </a:r>
            <a:endParaRPr lang="fr-FR" dirty="0"/>
          </a:p>
          <a:p>
            <a:pPr lvl="1"/>
            <a:r>
              <a:rPr lang="fr-FR" dirty="0"/>
              <a:t>Pierre </a:t>
            </a:r>
            <a:r>
              <a:rPr lang="fr-FR" dirty="0" err="1"/>
              <a:t>Métais</a:t>
            </a:r>
            <a:r>
              <a:rPr lang="fr-FR" dirty="0"/>
              <a:t> - Beaumont</a:t>
            </a:r>
          </a:p>
          <a:p>
            <a:endParaRPr lang="fr-FR" sz="2000" dirty="0"/>
          </a:p>
        </p:txBody>
      </p:sp>
    </p:spTree>
    <p:extLst>
      <p:ext uri="{BB962C8B-B14F-4D97-AF65-F5344CB8AC3E}">
        <p14:creationId xmlns:p14="http://schemas.microsoft.com/office/powerpoint/2010/main" val="3601858757"/>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Titre de la présentation&amp;quot;&quot;/&gt;&lt;property id=&quot;20307&quot; value=&quot;256&quot;/&gt;&lt;/object&gt;&lt;object type=&quot;3&quot; unique_id=&quot;10005&quot;&gt;&lt;property id=&quot;20148&quot; value=&quot;5&quot;/&gt;&lt;property id=&quot;20300&quot; value=&quot;Diapositive 2&quot;/&gt;&lt;property id=&quot;20307&quot; value=&quot;257&quot;/&gt;&lt;/object&gt;&lt;object type=&quot;3&quot; unique_id=&quot;10355&quot;&gt;&lt;property id=&quot;20148&quot; value=&quot;5&quot;/&gt;&lt;property id=&quot;20300&quot; value=&quot;Diapositive 3 - &amp;quot;Mentions légales&amp;quot;&quot;/&gt;&lt;property id=&quot;20307&quot; value=&quot;258&quot;/&gt;&lt;/object&gt;&lt;/object&gt;&lt;/object&gt;&lt;/database&gt;"/>
  <p:tag name="SECTOMILLISECCONVERTED"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1371</TotalTime>
  <Words>2154</Words>
  <Application>Microsoft Macintosh PowerPoint</Application>
  <PresentationFormat>Présentation à l'écran (4:3)</PresentationFormat>
  <Paragraphs>1017</Paragraphs>
  <Slides>62</Slides>
  <Notes>4</Notes>
  <HiddenSlides>0</HiddenSlides>
  <MMClips>0</MMClips>
  <ScaleCrop>false</ScaleCrop>
  <HeadingPairs>
    <vt:vector size="4" baseType="variant">
      <vt:variant>
        <vt:lpstr>Thème</vt:lpstr>
      </vt:variant>
      <vt:variant>
        <vt:i4>1</vt:i4>
      </vt:variant>
      <vt:variant>
        <vt:lpstr>Titres des diapositives</vt:lpstr>
      </vt:variant>
      <vt:variant>
        <vt:i4>62</vt:i4>
      </vt:variant>
    </vt:vector>
  </HeadingPairs>
  <TitlesOfParts>
    <vt:vector size="63" baseType="lpstr">
      <vt:lpstr>Thème Office</vt:lpstr>
      <vt:lpstr>AG du CFCOT  7 novembre 2017 </vt:lpstr>
      <vt:lpstr>Ordre du jour: mot du Président </vt:lpstr>
      <vt:lpstr>Elections du nouveau bureau</vt:lpstr>
      <vt:lpstr>Elections du nouveau bureau</vt:lpstr>
      <vt:lpstr>Candidats pour 3 postes</vt:lpstr>
      <vt:lpstr>Candidats pour 3 postes</vt:lpstr>
      <vt:lpstr>Candidats pour 2 postes</vt:lpstr>
      <vt:lpstr>Candidats pour 2 postes</vt:lpstr>
      <vt:lpstr>Candidats pour 2 postes</vt:lpstr>
      <vt:lpstr>Candidats pour 2 postes</vt:lpstr>
      <vt:lpstr>Présentation PowerPoint</vt:lpstr>
      <vt:lpstr>Présentation PowerPoint</vt:lpstr>
      <vt:lpstr>Présentation PowerPoint</vt:lpstr>
      <vt:lpstr>Règlement intérieur</vt:lpstr>
      <vt:lpstr>➥ Membre Titulaire CFCOT </vt:lpstr>
      <vt:lpstr>Critères CFCOT</vt:lpstr>
      <vt:lpstr>Présentation PowerPoint</vt:lpstr>
      <vt:lpstr>Commission spécifique</vt:lpstr>
      <vt:lpstr>Présentation PowerPoint</vt:lpstr>
      <vt:lpstr>Présentation PowerPoint</vt:lpstr>
      <vt:lpstr>Missions des Membres Formateurs</vt:lpstr>
      <vt:lpstr>Les membres CFCOT en quelques chiffres…2016-2017</vt:lpstr>
      <vt:lpstr>R3C: réforme du 3e cycle</vt:lpstr>
      <vt:lpstr>Présentation PowerPoint</vt:lpstr>
      <vt:lpstr>Ce qu’il faut retenir:</vt:lpstr>
      <vt:lpstr>Présentation PowerPoint</vt:lpstr>
      <vt:lpstr>Présentation PowerPoint</vt:lpstr>
      <vt:lpstr>Présentation PowerPoint</vt:lpstr>
      <vt:lpstr>Arrêté du 21 avril 2017</vt:lpstr>
      <vt:lpstr>Présentation PowerPoint</vt:lpstr>
      <vt:lpstr>Présentation PowerPoint</vt:lpstr>
      <vt:lpstr>1er Novembre 2017: 1ère promo Feuille de route</vt:lpstr>
      <vt:lpstr>Présentation PowerPoint</vt:lpstr>
      <vt:lpstr>Présentation PowerPoint</vt:lpstr>
      <vt:lpstr>Présentation PowerPoint</vt:lpstr>
      <vt:lpstr>2. Logbook</vt:lpstr>
      <vt:lpstr>Présentation PowerPoint</vt:lpstr>
      <vt:lpstr>Présentation PowerPoint</vt:lpstr>
      <vt:lpstr>Présentation PowerPoint</vt:lpstr>
      <vt:lpstr>Présentation PowerPoint</vt:lpstr>
      <vt:lpstr>Présentation PowerPoint</vt:lpstr>
      <vt:lpstr>3. La plate forme numérique d’enseignement à distance</vt:lpstr>
      <vt:lpstr>Aujourd’hui:</vt:lpstr>
      <vt:lpstr>4. Agréments des « lieux hospitaliers de stage »</vt:lpstr>
      <vt:lpstr>Présentation PowerPoint</vt:lpstr>
      <vt:lpstr>Rapport du trésorier</vt:lpstr>
      <vt:lpstr>Présentation PowerPoint</vt:lpstr>
      <vt:lpstr>Présentation PowerPoint</vt:lpstr>
      <vt:lpstr>Présentation PowerPoint</vt:lpstr>
      <vt:lpstr>Présentation PowerPoint</vt:lpstr>
      <vt:lpstr>Présentation PowerPoint</vt:lpstr>
      <vt:lpstr>Présentation PowerPoint</vt:lpstr>
      <vt:lpstr>Progression de l’examen en 10 ans</vt:lpstr>
      <vt:lpstr>Présentation PowerPoint</vt:lpstr>
      <vt:lpstr>Examen 2018</vt:lpstr>
      <vt:lpstr>Livre ECN</vt:lpstr>
      <vt:lpstr>Livre ECN</vt:lpstr>
      <vt:lpstr>Livre ECN</vt:lpstr>
      <vt:lpstr>Livre ECN</vt:lpstr>
      <vt:lpstr>Livre ECN</vt:lpstr>
      <vt:lpstr>Livre ECN</vt:lpstr>
      <vt:lpstr>Questions diverses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Isabelle</dc:creator>
  <cp:lastModifiedBy>Pierre Journeau</cp:lastModifiedBy>
  <cp:revision>303</cp:revision>
  <dcterms:created xsi:type="dcterms:W3CDTF">2013-12-06T08:34:41Z</dcterms:created>
  <dcterms:modified xsi:type="dcterms:W3CDTF">2017-11-06T15:40:43Z</dcterms:modified>
</cp:coreProperties>
</file>