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9" r:id="rId2"/>
    <p:sldId id="336" r:id="rId3"/>
    <p:sldId id="639" r:id="rId4"/>
    <p:sldId id="335" r:id="rId5"/>
    <p:sldId id="261" r:id="rId6"/>
    <p:sldId id="262" r:id="rId7"/>
    <p:sldId id="598" r:id="rId8"/>
    <p:sldId id="637" r:id="rId9"/>
    <p:sldId id="642" r:id="rId10"/>
    <p:sldId id="641" r:id="rId11"/>
    <p:sldId id="640" r:id="rId12"/>
    <p:sldId id="659" r:id="rId13"/>
    <p:sldId id="670" r:id="rId14"/>
    <p:sldId id="671" r:id="rId15"/>
    <p:sldId id="672" r:id="rId16"/>
    <p:sldId id="673" r:id="rId17"/>
    <p:sldId id="674" r:id="rId18"/>
    <p:sldId id="675" r:id="rId19"/>
    <p:sldId id="676" r:id="rId20"/>
    <p:sldId id="677" r:id="rId21"/>
    <p:sldId id="678" r:id="rId22"/>
    <p:sldId id="679" r:id="rId23"/>
    <p:sldId id="680" r:id="rId24"/>
    <p:sldId id="681" r:id="rId25"/>
    <p:sldId id="682" r:id="rId26"/>
    <p:sldId id="683" r:id="rId27"/>
    <p:sldId id="600" r:id="rId28"/>
    <p:sldId id="684" r:id="rId29"/>
    <p:sldId id="685" r:id="rId30"/>
    <p:sldId id="686" r:id="rId31"/>
    <p:sldId id="687" r:id="rId32"/>
    <p:sldId id="688" r:id="rId33"/>
    <p:sldId id="689" r:id="rId34"/>
    <p:sldId id="649" r:id="rId35"/>
    <p:sldId id="690" r:id="rId36"/>
    <p:sldId id="691" r:id="rId37"/>
    <p:sldId id="692" r:id="rId38"/>
    <p:sldId id="693" r:id="rId39"/>
    <p:sldId id="694" r:id="rId40"/>
    <p:sldId id="695" r:id="rId41"/>
    <p:sldId id="696" r:id="rId42"/>
    <p:sldId id="697" r:id="rId43"/>
    <p:sldId id="669" r:id="rId44"/>
    <p:sldId id="660" r:id="rId45"/>
    <p:sldId id="661" r:id="rId46"/>
    <p:sldId id="662" r:id="rId47"/>
    <p:sldId id="663" r:id="rId48"/>
    <p:sldId id="664" r:id="rId49"/>
    <p:sldId id="264" r:id="rId50"/>
    <p:sldId id="665" r:id="rId51"/>
    <p:sldId id="666" r:id="rId52"/>
    <p:sldId id="268" r:id="rId53"/>
    <p:sldId id="667" r:id="rId54"/>
    <p:sldId id="668" r:id="rId55"/>
    <p:sldId id="599" r:id="rId56"/>
    <p:sldId id="611" r:id="rId57"/>
    <p:sldId id="643" r:id="rId58"/>
    <p:sldId id="645" r:id="rId59"/>
    <p:sldId id="644" r:id="rId60"/>
    <p:sldId id="646" r:id="rId61"/>
    <p:sldId id="647" r:id="rId62"/>
    <p:sldId id="494" r:id="rId63"/>
    <p:sldId id="267" r:id="rId64"/>
    <p:sldId id="650" r:id="rId65"/>
    <p:sldId id="260" r:id="rId66"/>
    <p:sldId id="265" r:id="rId67"/>
    <p:sldId id="651" r:id="rId68"/>
    <p:sldId id="652" r:id="rId69"/>
    <p:sldId id="653" r:id="rId70"/>
    <p:sldId id="654" r:id="rId71"/>
    <p:sldId id="263" r:id="rId72"/>
    <p:sldId id="266" r:id="rId73"/>
    <p:sldId id="498" r:id="rId74"/>
    <p:sldId id="698" r:id="rId75"/>
    <p:sldId id="504" r:id="rId76"/>
    <p:sldId id="505" r:id="rId77"/>
    <p:sldId id="506" r:id="rId78"/>
    <p:sldId id="502" r:id="rId79"/>
    <p:sldId id="501" r:id="rId80"/>
    <p:sldId id="256" r:id="rId81"/>
    <p:sldId id="257" r:id="rId82"/>
    <p:sldId id="258" r:id="rId83"/>
    <p:sldId id="648" r:id="rId84"/>
    <p:sldId id="492" r:id="rId85"/>
    <p:sldId id="655" r:id="rId86"/>
    <p:sldId id="656" r:id="rId87"/>
    <p:sldId id="657" r:id="rId88"/>
    <p:sldId id="658" r:id="rId89"/>
    <p:sldId id="282" r:id="rId90"/>
    <p:sldId id="601" r:id="rId91"/>
  </p:sldIdLst>
  <p:sldSz cx="12192000" cy="6858000"/>
  <p:notesSz cx="6858000" cy="9144000"/>
  <p:custDataLst>
    <p:tags r:id="rId9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3" autoAdjust="0"/>
    <p:restoredTop sz="93113" autoAdjust="0"/>
  </p:normalViewPr>
  <p:slideViewPr>
    <p:cSldViewPr>
      <p:cViewPr varScale="1">
        <p:scale>
          <a:sx n="113" d="100"/>
          <a:sy n="113" d="100"/>
        </p:scale>
        <p:origin x="208" y="2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26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Feuille_de_calcul_Microsoft_Excel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58 internes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Colonne1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A51-4E74-A739-C19AB43811B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A51-4E74-A739-C19AB43811B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A51-4E74-A739-C19AB43811B9}"/>
              </c:ext>
            </c:extLst>
          </c:dPt>
          <c:cat>
            <c:strRef>
              <c:f>Feuil1!$A$2:$A$4</c:f>
              <c:strCache>
                <c:ptCount val="3"/>
                <c:pt idx="0">
                  <c:v>1ère année</c:v>
                </c:pt>
                <c:pt idx="1">
                  <c:v>2ème année </c:v>
                </c:pt>
                <c:pt idx="2">
                  <c:v>autre</c:v>
                </c:pt>
              </c:strCache>
            </c:strRef>
          </c:cat>
          <c:val>
            <c:numRef>
              <c:f>Feuil1!$B$2:$B$4</c:f>
              <c:numCache>
                <c:formatCode>General</c:formatCode>
                <c:ptCount val="3"/>
                <c:pt idx="0">
                  <c:v>46</c:v>
                </c:pt>
                <c:pt idx="1">
                  <c:v>7</c:v>
                </c:pt>
                <c:pt idx="2">
                  <c:v>5</c:v>
                </c:pt>
              </c:numCache>
            </c:numRef>
          </c:val>
          <c:extLst>
            <c:ext xmlns:c16="http://schemas.microsoft.com/office/drawing/2014/chart" uri="{C3380CC4-5D6E-409C-BE32-E72D297353CC}">
              <c16:uniqueId val="{00000000-859A-49BC-B12C-707769032FCE}"/>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49 internes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Colonne1</c:v>
                </c:pt>
              </c:strCache>
            </c:strRef>
          </c:tx>
          <c:dPt>
            <c:idx val="0"/>
            <c:bubble3D val="0"/>
            <c:explosion val="4"/>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DED1-4D83-A5E4-920F15BDC0C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56A-4052-A198-0E8E133DBC0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56A-4052-A198-0E8E133DBC0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56A-4052-A198-0E8E133DBC05}"/>
              </c:ext>
            </c:extLst>
          </c:dPt>
          <c:cat>
            <c:strRef>
              <c:f>Feuil1!$A$2:$A$5</c:f>
              <c:strCache>
                <c:ptCount val="3"/>
                <c:pt idx="0">
                  <c:v>1ère année</c:v>
                </c:pt>
                <c:pt idx="1">
                  <c:v>2ème année</c:v>
                </c:pt>
                <c:pt idx="2">
                  <c:v>autres </c:v>
                </c:pt>
              </c:strCache>
            </c:strRef>
          </c:cat>
          <c:val>
            <c:numRef>
              <c:f>Feuil1!$B$2:$B$5</c:f>
              <c:numCache>
                <c:formatCode>General</c:formatCode>
                <c:ptCount val="4"/>
                <c:pt idx="0">
                  <c:v>33</c:v>
                </c:pt>
                <c:pt idx="1">
                  <c:v>10</c:v>
                </c:pt>
                <c:pt idx="2">
                  <c:v>6</c:v>
                </c:pt>
              </c:numCache>
            </c:numRef>
          </c:val>
          <c:extLst>
            <c:ext xmlns:c16="http://schemas.microsoft.com/office/drawing/2014/chart" uri="{C3380CC4-5D6E-409C-BE32-E72D297353CC}">
              <c16:uniqueId val="{00000000-DED1-4D83-A5E4-920F15BDC0C7}"/>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dirty="0"/>
              <a:t>Richesse totale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richesse totale</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0A6-8348-A96C-4A51847125AB}"/>
              </c:ext>
            </c:extLst>
          </c:dPt>
          <c:dPt>
            <c:idx val="1"/>
            <c:bubble3D val="0"/>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lt1"/>
                </a:solidFill>
              </a:ln>
              <a:effectLst/>
              <a:sp3d contourW="25400">
                <a:contourClr>
                  <a:schemeClr val="lt1"/>
                </a:contourClr>
              </a:sp3d>
            </c:spPr>
            <c:extLst>
              <c:ext xmlns:c16="http://schemas.microsoft.com/office/drawing/2014/chart" uri="{C3380CC4-5D6E-409C-BE32-E72D297353CC}">
                <c16:uniqueId val="{00000001-D938-CC45-A5A6-FBE108936E1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0A6-8348-A96C-4A51847125A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0A6-8348-A96C-4A51847125AB}"/>
              </c:ext>
            </c:extLst>
          </c:dPt>
          <c:cat>
            <c:strRef>
              <c:f>Feuil1!$A$2:$A$5</c:f>
              <c:strCache>
                <c:ptCount val="2"/>
                <c:pt idx="0">
                  <c:v>épargne</c:v>
                </c:pt>
                <c:pt idx="1">
                  <c:v>compte courant</c:v>
                </c:pt>
              </c:strCache>
            </c:strRef>
          </c:cat>
          <c:val>
            <c:numRef>
              <c:f>Feuil1!$B$2:$B$5</c:f>
              <c:numCache>
                <c:formatCode>General</c:formatCode>
                <c:ptCount val="4"/>
                <c:pt idx="0">
                  <c:v>70246.62</c:v>
                </c:pt>
                <c:pt idx="1">
                  <c:v>177446.51</c:v>
                </c:pt>
              </c:numCache>
            </c:numRef>
          </c:val>
          <c:extLst>
            <c:ext xmlns:c16="http://schemas.microsoft.com/office/drawing/2014/chart" uri="{C3380CC4-5D6E-409C-BE32-E72D297353CC}">
              <c16:uniqueId val="{00000000-D938-CC45-A5A6-FBE108936E1E}"/>
            </c:ext>
          </c:extLst>
        </c:ser>
        <c:dLbls>
          <c:showLegendKey val="0"/>
          <c:showVal val="0"/>
          <c:showCatName val="0"/>
          <c:showSerName val="0"/>
          <c:showPercent val="0"/>
          <c:showBubbleSize val="0"/>
          <c:showLeaderLines val="1"/>
        </c:dLbls>
      </c:pie3DChart>
      <c:spPr>
        <a:noFill/>
        <a:ln>
          <a:noFill/>
        </a:ln>
        <a:effectLst/>
      </c:spPr>
    </c:plotArea>
    <c:legend>
      <c:legendPos val="b"/>
      <c:legendEntry>
        <c:idx val="2"/>
        <c:delete val="1"/>
      </c:legendEntry>
      <c:legendEntry>
        <c:idx val="3"/>
        <c:delete val="1"/>
      </c:legendEntry>
      <c:layout>
        <c:manualLayout>
          <c:xMode val="edge"/>
          <c:yMode val="edge"/>
          <c:x val="0.65473947419394596"/>
          <c:y val="0.94095230348769288"/>
          <c:w val="0.34526052580605399"/>
          <c:h val="5.904769651230713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épargne</c:v>
                </c:pt>
              </c:strCache>
            </c:strRef>
          </c:tx>
          <c:dPt>
            <c:idx val="0"/>
            <c:bubble3D val="0"/>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lt1"/>
                </a:solidFill>
              </a:ln>
              <a:effectLst/>
              <a:sp3d contourW="25400">
                <a:contourClr>
                  <a:schemeClr val="lt1"/>
                </a:contourClr>
              </a:sp3d>
            </c:spPr>
            <c:extLst>
              <c:ext xmlns:c16="http://schemas.microsoft.com/office/drawing/2014/chart" uri="{C3380CC4-5D6E-409C-BE32-E72D297353CC}">
                <c16:uniqueId val="{00000002-1E96-6A4D-B844-27CBF7E5E7F6}"/>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1E96-6A4D-B844-27CBF7E5E7F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AD8-E247-8FF1-83390814848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AD8-E247-8FF1-83390814848E}"/>
              </c:ext>
            </c:extLst>
          </c:dPt>
          <c:cat>
            <c:strRef>
              <c:f>Feuil1!$A$2:$A$5</c:f>
              <c:strCache>
                <c:ptCount val="2"/>
                <c:pt idx="0">
                  <c:v>Livret A</c:v>
                </c:pt>
                <c:pt idx="1">
                  <c:v>compte épargne</c:v>
                </c:pt>
              </c:strCache>
            </c:strRef>
          </c:cat>
          <c:val>
            <c:numRef>
              <c:f>Feuil1!$B$2:$B$5</c:f>
              <c:numCache>
                <c:formatCode>General</c:formatCode>
                <c:ptCount val="4"/>
                <c:pt idx="0">
                  <c:v>64894.46</c:v>
                </c:pt>
                <c:pt idx="1">
                  <c:v>5352.16</c:v>
                </c:pt>
              </c:numCache>
            </c:numRef>
          </c:val>
          <c:extLst>
            <c:ext xmlns:c16="http://schemas.microsoft.com/office/drawing/2014/chart" uri="{C3380CC4-5D6E-409C-BE32-E72D297353CC}">
              <c16:uniqueId val="{00000000-1E96-6A4D-B844-27CBF7E5E7F6}"/>
            </c:ext>
          </c:extLst>
        </c:ser>
        <c:dLbls>
          <c:showLegendKey val="0"/>
          <c:showVal val="0"/>
          <c:showCatName val="0"/>
          <c:showSerName val="0"/>
          <c:showPercent val="0"/>
          <c:showBubbleSize val="0"/>
          <c:showLeaderLines val="1"/>
        </c:dLbls>
      </c:pie3D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dirty="0"/>
              <a:t>Recettes/dépenses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Feuil1!$B$1</c:f>
              <c:strCache>
                <c:ptCount val="1"/>
                <c:pt idx="0">
                  <c:v>Série 1</c:v>
                </c:pt>
              </c:strCache>
            </c:strRef>
          </c:tx>
          <c:spPr>
            <a:solidFill>
              <a:schemeClr val="accent1"/>
            </a:solidFill>
            <a:ln>
              <a:noFill/>
            </a:ln>
            <a:effectLst/>
            <a:sp3d/>
          </c:spPr>
          <c:invertIfNegative val="0"/>
          <c:cat>
            <c:strRef>
              <c:f>Feuil1!$A$2:$A$5</c:f>
              <c:strCache>
                <c:ptCount val="2"/>
                <c:pt idx="0">
                  <c:v>recettes</c:v>
                </c:pt>
                <c:pt idx="1">
                  <c:v>dépenses</c:v>
                </c:pt>
              </c:strCache>
            </c:strRef>
          </c:cat>
          <c:val>
            <c:numRef>
              <c:f>Feuil1!$B$2:$B$5</c:f>
              <c:numCache>
                <c:formatCode>General</c:formatCode>
                <c:ptCount val="4"/>
                <c:pt idx="0">
                  <c:v>63332.27</c:v>
                </c:pt>
                <c:pt idx="1">
                  <c:v>15092.84</c:v>
                </c:pt>
              </c:numCache>
            </c:numRef>
          </c:val>
          <c:extLst>
            <c:ext xmlns:c16="http://schemas.microsoft.com/office/drawing/2014/chart" uri="{C3380CC4-5D6E-409C-BE32-E72D297353CC}">
              <c16:uniqueId val="{00000000-B6E2-1445-BC92-085C08DE5000}"/>
            </c:ext>
          </c:extLst>
        </c:ser>
        <c:ser>
          <c:idx val="1"/>
          <c:order val="1"/>
          <c:tx>
            <c:strRef>
              <c:f>Feuil1!$C$1</c:f>
              <c:strCache>
                <c:ptCount val="1"/>
                <c:pt idx="0">
                  <c:v>Colonne2</c:v>
                </c:pt>
              </c:strCache>
            </c:strRef>
          </c:tx>
          <c:spPr>
            <a:solidFill>
              <a:schemeClr val="accent2"/>
            </a:solidFill>
            <a:ln>
              <a:noFill/>
            </a:ln>
            <a:effectLst/>
            <a:sp3d/>
          </c:spPr>
          <c:invertIfNegative val="0"/>
          <c:cat>
            <c:strRef>
              <c:f>Feuil1!$A$2:$A$5</c:f>
              <c:strCache>
                <c:ptCount val="2"/>
                <c:pt idx="0">
                  <c:v>recettes</c:v>
                </c:pt>
                <c:pt idx="1">
                  <c:v>dépenses</c:v>
                </c:pt>
              </c:strCache>
            </c:strRef>
          </c:cat>
          <c:val>
            <c:numRef>
              <c:f>Feuil1!$C$2:$C$5</c:f>
              <c:numCache>
                <c:formatCode>General</c:formatCode>
                <c:ptCount val="4"/>
              </c:numCache>
            </c:numRef>
          </c:val>
          <c:extLst>
            <c:ext xmlns:c16="http://schemas.microsoft.com/office/drawing/2014/chart" uri="{C3380CC4-5D6E-409C-BE32-E72D297353CC}">
              <c16:uniqueId val="{00000001-B6E2-1445-BC92-085C08DE5000}"/>
            </c:ext>
          </c:extLst>
        </c:ser>
        <c:ser>
          <c:idx val="2"/>
          <c:order val="2"/>
          <c:tx>
            <c:strRef>
              <c:f>Feuil1!$D$1</c:f>
              <c:strCache>
                <c:ptCount val="1"/>
                <c:pt idx="0">
                  <c:v>Colonne3</c:v>
                </c:pt>
              </c:strCache>
            </c:strRef>
          </c:tx>
          <c:spPr>
            <a:solidFill>
              <a:schemeClr val="accent3"/>
            </a:solidFill>
            <a:ln>
              <a:noFill/>
            </a:ln>
            <a:effectLst/>
            <a:sp3d/>
          </c:spPr>
          <c:invertIfNegative val="0"/>
          <c:cat>
            <c:strRef>
              <c:f>Feuil1!$A$2:$A$5</c:f>
              <c:strCache>
                <c:ptCount val="2"/>
                <c:pt idx="0">
                  <c:v>recettes</c:v>
                </c:pt>
                <c:pt idx="1">
                  <c:v>dépenses</c:v>
                </c:pt>
              </c:strCache>
            </c:strRef>
          </c:cat>
          <c:val>
            <c:numRef>
              <c:f>Feuil1!$D$2:$D$5</c:f>
              <c:numCache>
                <c:formatCode>General</c:formatCode>
                <c:ptCount val="4"/>
              </c:numCache>
            </c:numRef>
          </c:val>
          <c:extLst>
            <c:ext xmlns:c16="http://schemas.microsoft.com/office/drawing/2014/chart" uri="{C3380CC4-5D6E-409C-BE32-E72D297353CC}">
              <c16:uniqueId val="{00000002-B6E2-1445-BC92-085C08DE5000}"/>
            </c:ext>
          </c:extLst>
        </c:ser>
        <c:dLbls>
          <c:showLegendKey val="0"/>
          <c:showVal val="0"/>
          <c:showCatName val="0"/>
          <c:showSerName val="0"/>
          <c:showPercent val="0"/>
          <c:showBubbleSize val="0"/>
        </c:dLbls>
        <c:gapWidth val="150"/>
        <c:shape val="box"/>
        <c:axId val="972869647"/>
        <c:axId val="972871327"/>
        <c:axId val="0"/>
      </c:bar3DChart>
      <c:catAx>
        <c:axId val="97286964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72871327"/>
        <c:crosses val="autoZero"/>
        <c:auto val="1"/>
        <c:lblAlgn val="ctr"/>
        <c:lblOffset val="100"/>
        <c:noMultiLvlLbl val="0"/>
      </c:catAx>
      <c:valAx>
        <c:axId val="972871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728696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41D425-A642-DC45-8930-0711E318A331}"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fr-FR"/>
        </a:p>
      </dgm:t>
    </dgm:pt>
    <dgm:pt modelId="{495489B5-18FE-EE40-B8A2-DBF79622A7BB}">
      <dgm:prSet phldrT="[Texte]"/>
      <dgm:spPr>
        <a:solidFill>
          <a:srgbClr val="FF0000"/>
        </a:solidFill>
      </dgm:spPr>
      <dgm:t>
        <a:bodyPr/>
        <a:lstStyle/>
        <a:p>
          <a:r>
            <a:rPr lang="fr-FR" dirty="0" err="1"/>
            <a:t>Matching</a:t>
          </a:r>
          <a:endParaRPr lang="fr-FR" dirty="0"/>
        </a:p>
      </dgm:t>
    </dgm:pt>
    <dgm:pt modelId="{EE019E49-F83E-D142-91D8-F8100C921D09}" type="parTrans" cxnId="{69CD307E-0823-F647-ADC5-4E20639101A9}">
      <dgm:prSet/>
      <dgm:spPr/>
      <dgm:t>
        <a:bodyPr/>
        <a:lstStyle/>
        <a:p>
          <a:endParaRPr lang="fr-FR"/>
        </a:p>
      </dgm:t>
    </dgm:pt>
    <dgm:pt modelId="{5BF2D6D1-E234-7E40-ACD7-E7673100F9E6}" type="sibTrans" cxnId="{69CD307E-0823-F647-ADC5-4E20639101A9}">
      <dgm:prSet/>
      <dgm:spPr/>
      <dgm:t>
        <a:bodyPr/>
        <a:lstStyle/>
        <a:p>
          <a:endParaRPr lang="fr-FR"/>
        </a:p>
      </dgm:t>
    </dgm:pt>
    <dgm:pt modelId="{4FD1D505-1BC9-9E4B-8A8A-8072FFB9A987}">
      <dgm:prSet phldrT="[Texte]"/>
      <dgm:spPr/>
      <dgm:t>
        <a:bodyPr/>
        <a:lstStyle/>
        <a:p>
          <a:r>
            <a:rPr lang="fr-FR" b="1" dirty="0">
              <a:solidFill>
                <a:schemeClr val="bg1"/>
              </a:solidFill>
            </a:rPr>
            <a:t>Connaissances</a:t>
          </a:r>
        </a:p>
      </dgm:t>
    </dgm:pt>
    <dgm:pt modelId="{3A75ABD2-6FF9-574E-908C-23D9F58AAC43}" type="parTrans" cxnId="{96E8256F-C30B-5346-8D86-D3E19ABDC229}">
      <dgm:prSet/>
      <dgm:spPr/>
      <dgm:t>
        <a:bodyPr/>
        <a:lstStyle/>
        <a:p>
          <a:endParaRPr lang="fr-FR"/>
        </a:p>
      </dgm:t>
    </dgm:pt>
    <dgm:pt modelId="{3E08F4D8-5520-1242-BBAE-BFE5F608193C}" type="sibTrans" cxnId="{96E8256F-C30B-5346-8D86-D3E19ABDC229}">
      <dgm:prSet/>
      <dgm:spPr/>
      <dgm:t>
        <a:bodyPr/>
        <a:lstStyle/>
        <a:p>
          <a:endParaRPr lang="fr-FR"/>
        </a:p>
      </dgm:t>
    </dgm:pt>
    <dgm:pt modelId="{F1684F1C-B97A-AF4F-B4F9-FF16EF457029}">
      <dgm:prSet phldrT="[Texte]"/>
      <dgm:spPr>
        <a:solidFill>
          <a:srgbClr val="00B050"/>
        </a:solidFill>
      </dgm:spPr>
      <dgm:t>
        <a:bodyPr/>
        <a:lstStyle/>
        <a:p>
          <a:r>
            <a:rPr lang="fr-FR" b="1" dirty="0"/>
            <a:t>Compétences</a:t>
          </a:r>
        </a:p>
      </dgm:t>
    </dgm:pt>
    <dgm:pt modelId="{5B83367B-EDC8-4244-B4CF-C493C1178463}" type="parTrans" cxnId="{2C8D6C66-937A-F840-94BB-3618E24586BF}">
      <dgm:prSet/>
      <dgm:spPr/>
      <dgm:t>
        <a:bodyPr/>
        <a:lstStyle/>
        <a:p>
          <a:endParaRPr lang="fr-FR"/>
        </a:p>
      </dgm:t>
    </dgm:pt>
    <dgm:pt modelId="{791793F9-A5C3-6549-95F4-165217B79DD2}" type="sibTrans" cxnId="{2C8D6C66-937A-F840-94BB-3618E24586BF}">
      <dgm:prSet/>
      <dgm:spPr/>
      <dgm:t>
        <a:bodyPr/>
        <a:lstStyle/>
        <a:p>
          <a:endParaRPr lang="fr-FR"/>
        </a:p>
      </dgm:t>
    </dgm:pt>
    <dgm:pt modelId="{0326BA7D-1536-A64A-9478-84DD2D21B826}">
      <dgm:prSet phldrT="[Texte]"/>
      <dgm:spPr>
        <a:solidFill>
          <a:srgbClr val="C00000"/>
        </a:solidFill>
      </dgm:spPr>
      <dgm:t>
        <a:bodyPr/>
        <a:lstStyle/>
        <a:p>
          <a:r>
            <a:rPr lang="fr-FR" b="1" dirty="0"/>
            <a:t>Parcours</a:t>
          </a:r>
        </a:p>
      </dgm:t>
    </dgm:pt>
    <dgm:pt modelId="{3D6FB300-20BF-A24A-8EBE-3F79C3AE1CF4}" type="parTrans" cxnId="{87770DB7-214B-5B48-818D-D475E3FAE4F2}">
      <dgm:prSet/>
      <dgm:spPr/>
      <dgm:t>
        <a:bodyPr/>
        <a:lstStyle/>
        <a:p>
          <a:endParaRPr lang="fr-FR"/>
        </a:p>
      </dgm:t>
    </dgm:pt>
    <dgm:pt modelId="{19830300-3D20-8245-A62D-2571326FD5DC}" type="sibTrans" cxnId="{87770DB7-214B-5B48-818D-D475E3FAE4F2}">
      <dgm:prSet/>
      <dgm:spPr/>
      <dgm:t>
        <a:bodyPr/>
        <a:lstStyle/>
        <a:p>
          <a:endParaRPr lang="fr-FR"/>
        </a:p>
      </dgm:t>
    </dgm:pt>
    <dgm:pt modelId="{02EA5C91-69AA-4949-8960-55E1C92AC6E4}">
      <dgm:prSet phldrT="[Texte]"/>
      <dgm:spPr>
        <a:solidFill>
          <a:srgbClr val="FFFF00"/>
        </a:solidFill>
        <a:ln>
          <a:solidFill>
            <a:srgbClr val="00B050"/>
          </a:solidFill>
        </a:ln>
      </dgm:spPr>
      <dgm:t>
        <a:bodyPr/>
        <a:lstStyle/>
        <a:p>
          <a:r>
            <a:rPr lang="fr-FR" b="1" dirty="0">
              <a:solidFill>
                <a:schemeClr val="tx1"/>
              </a:solidFill>
            </a:rPr>
            <a:t>Accès à la spécialité</a:t>
          </a:r>
        </a:p>
      </dgm:t>
    </dgm:pt>
    <dgm:pt modelId="{3A952D2D-9E23-D64E-80ED-E34C9E0DC5CB}" type="parTrans" cxnId="{CA5F6EA3-4048-EA4E-B47B-BB2DDAE99F68}">
      <dgm:prSet/>
      <dgm:spPr/>
      <dgm:t>
        <a:bodyPr/>
        <a:lstStyle/>
        <a:p>
          <a:endParaRPr lang="fr-FR"/>
        </a:p>
      </dgm:t>
    </dgm:pt>
    <dgm:pt modelId="{0FDF3F7A-BAE3-DD40-89FF-A76BC7C092A6}" type="sibTrans" cxnId="{CA5F6EA3-4048-EA4E-B47B-BB2DDAE99F68}">
      <dgm:prSet/>
      <dgm:spPr/>
      <dgm:t>
        <a:bodyPr/>
        <a:lstStyle/>
        <a:p>
          <a:endParaRPr lang="fr-FR"/>
        </a:p>
      </dgm:t>
    </dgm:pt>
    <dgm:pt modelId="{FBD80FDA-9B08-734F-8D1B-ABC760CB946E}" type="pres">
      <dgm:prSet presAssocID="{9941D425-A642-DC45-8930-0711E318A331}" presName="cycle" presStyleCnt="0">
        <dgm:presLayoutVars>
          <dgm:chMax val="1"/>
          <dgm:dir/>
          <dgm:animLvl val="ctr"/>
          <dgm:resizeHandles val="exact"/>
        </dgm:presLayoutVars>
      </dgm:prSet>
      <dgm:spPr/>
    </dgm:pt>
    <dgm:pt modelId="{7618D558-64D7-8B4C-905C-19ACE0A7EA38}" type="pres">
      <dgm:prSet presAssocID="{495489B5-18FE-EE40-B8A2-DBF79622A7BB}" presName="centerShape" presStyleLbl="node0" presStyleIdx="0" presStyleCnt="1" custLinFactNeighborX="-402" custLinFactNeighborY="-16409"/>
      <dgm:spPr/>
    </dgm:pt>
    <dgm:pt modelId="{B53EE0E7-0938-A940-8A56-60D6752265E8}" type="pres">
      <dgm:prSet presAssocID="{3A75ABD2-6FF9-574E-908C-23D9F58AAC43}" presName="parTrans" presStyleLbl="bgSibTrans2D1" presStyleIdx="0" presStyleCnt="4"/>
      <dgm:spPr/>
    </dgm:pt>
    <dgm:pt modelId="{DB4EF37D-565D-674B-AA50-4EDF0981621E}" type="pres">
      <dgm:prSet presAssocID="{4FD1D505-1BC9-9E4B-8A8A-8072FFB9A987}" presName="node" presStyleLbl="node1" presStyleIdx="0" presStyleCnt="4" custRadScaleRad="138309" custRadScaleInc="68171">
        <dgm:presLayoutVars>
          <dgm:bulletEnabled val="1"/>
        </dgm:presLayoutVars>
      </dgm:prSet>
      <dgm:spPr/>
    </dgm:pt>
    <dgm:pt modelId="{C25E6724-9FC0-354D-9B90-9955C65D0BE4}" type="pres">
      <dgm:prSet presAssocID="{5B83367B-EDC8-4244-B4CF-C493C1178463}" presName="parTrans" presStyleLbl="bgSibTrans2D1" presStyleIdx="1" presStyleCnt="4"/>
      <dgm:spPr/>
    </dgm:pt>
    <dgm:pt modelId="{366AF287-DCC9-0143-883A-2B9724830F49}" type="pres">
      <dgm:prSet presAssocID="{F1684F1C-B97A-AF4F-B4F9-FF16EF457029}" presName="node" presStyleLbl="node1" presStyleIdx="1" presStyleCnt="4" custRadScaleRad="105247" custRadScaleInc="-87902">
        <dgm:presLayoutVars>
          <dgm:bulletEnabled val="1"/>
        </dgm:presLayoutVars>
      </dgm:prSet>
      <dgm:spPr/>
    </dgm:pt>
    <dgm:pt modelId="{E3093B91-71EF-3E45-9112-4E662035B33F}" type="pres">
      <dgm:prSet presAssocID="{3D6FB300-20BF-A24A-8EBE-3F79C3AE1CF4}" presName="parTrans" presStyleLbl="bgSibTrans2D1" presStyleIdx="2" presStyleCnt="4"/>
      <dgm:spPr/>
    </dgm:pt>
    <dgm:pt modelId="{E7CDE6BC-0AC0-984E-8CD4-1BD2E6F44F20}" type="pres">
      <dgm:prSet presAssocID="{0326BA7D-1536-A64A-9478-84DD2D21B826}" presName="node" presStyleLbl="node1" presStyleIdx="2" presStyleCnt="4" custRadScaleRad="96993" custRadScaleInc="-266479">
        <dgm:presLayoutVars>
          <dgm:bulletEnabled val="1"/>
        </dgm:presLayoutVars>
      </dgm:prSet>
      <dgm:spPr/>
    </dgm:pt>
    <dgm:pt modelId="{55C0F9AC-9A22-5F4C-ADA1-23172CA35379}" type="pres">
      <dgm:prSet presAssocID="{3A952D2D-9E23-D64E-80ED-E34C9E0DC5CB}" presName="parTrans" presStyleLbl="bgSibTrans2D1" presStyleIdx="3" presStyleCnt="4" custAng="10846508" custScaleX="54692" custLinFactNeighborX="-27951" custLinFactNeighborY="7980"/>
      <dgm:spPr/>
    </dgm:pt>
    <dgm:pt modelId="{BC21BAA7-4A67-0042-A5AE-A9F1A11AAAAA}" type="pres">
      <dgm:prSet presAssocID="{02EA5C91-69AA-4949-8960-55E1C92AC6E4}" presName="node" presStyleLbl="node1" presStyleIdx="3" presStyleCnt="4" custRadScaleRad="101138" custRadScaleInc="-11600">
        <dgm:presLayoutVars>
          <dgm:bulletEnabled val="1"/>
        </dgm:presLayoutVars>
      </dgm:prSet>
      <dgm:spPr/>
    </dgm:pt>
  </dgm:ptLst>
  <dgm:cxnLst>
    <dgm:cxn modelId="{C1E8BC07-91D2-464D-AC35-6E0475D61B48}" type="presOf" srcId="{9941D425-A642-DC45-8930-0711E318A331}" destId="{FBD80FDA-9B08-734F-8D1B-ABC760CB946E}" srcOrd="0" destOrd="0" presId="urn:microsoft.com/office/officeart/2005/8/layout/radial4"/>
    <dgm:cxn modelId="{78DB9124-6767-471F-A664-D24B968357BB}" type="presOf" srcId="{5B83367B-EDC8-4244-B4CF-C493C1178463}" destId="{C25E6724-9FC0-354D-9B90-9955C65D0BE4}" srcOrd="0" destOrd="0" presId="urn:microsoft.com/office/officeart/2005/8/layout/radial4"/>
    <dgm:cxn modelId="{2C278727-A3C3-4C0A-8926-89378D245FC4}" type="presOf" srcId="{3A952D2D-9E23-D64E-80ED-E34C9E0DC5CB}" destId="{55C0F9AC-9A22-5F4C-ADA1-23172CA35379}" srcOrd="0" destOrd="0" presId="urn:microsoft.com/office/officeart/2005/8/layout/radial4"/>
    <dgm:cxn modelId="{6CE4292E-D8B2-404E-95CE-37CAA7D083D4}" type="presOf" srcId="{02EA5C91-69AA-4949-8960-55E1C92AC6E4}" destId="{BC21BAA7-4A67-0042-A5AE-A9F1A11AAAAA}" srcOrd="0" destOrd="0" presId="urn:microsoft.com/office/officeart/2005/8/layout/radial4"/>
    <dgm:cxn modelId="{2C8D6C66-937A-F840-94BB-3618E24586BF}" srcId="{495489B5-18FE-EE40-B8A2-DBF79622A7BB}" destId="{F1684F1C-B97A-AF4F-B4F9-FF16EF457029}" srcOrd="1" destOrd="0" parTransId="{5B83367B-EDC8-4244-B4CF-C493C1178463}" sibTransId="{791793F9-A5C3-6549-95F4-165217B79DD2}"/>
    <dgm:cxn modelId="{96E8256F-C30B-5346-8D86-D3E19ABDC229}" srcId="{495489B5-18FE-EE40-B8A2-DBF79622A7BB}" destId="{4FD1D505-1BC9-9E4B-8A8A-8072FFB9A987}" srcOrd="0" destOrd="0" parTransId="{3A75ABD2-6FF9-574E-908C-23D9F58AAC43}" sibTransId="{3E08F4D8-5520-1242-BBAE-BFE5F608193C}"/>
    <dgm:cxn modelId="{0080E86F-F848-4D9D-AF2B-46568EEAFFC0}" type="presOf" srcId="{0326BA7D-1536-A64A-9478-84DD2D21B826}" destId="{E7CDE6BC-0AC0-984E-8CD4-1BD2E6F44F20}" srcOrd="0" destOrd="0" presId="urn:microsoft.com/office/officeart/2005/8/layout/radial4"/>
    <dgm:cxn modelId="{69CD307E-0823-F647-ADC5-4E20639101A9}" srcId="{9941D425-A642-DC45-8930-0711E318A331}" destId="{495489B5-18FE-EE40-B8A2-DBF79622A7BB}" srcOrd="0" destOrd="0" parTransId="{EE019E49-F83E-D142-91D8-F8100C921D09}" sibTransId="{5BF2D6D1-E234-7E40-ACD7-E7673100F9E6}"/>
    <dgm:cxn modelId="{88F79E8E-A6BE-4CE7-8AD7-138E9F3A0459}" type="presOf" srcId="{3A75ABD2-6FF9-574E-908C-23D9F58AAC43}" destId="{B53EE0E7-0938-A940-8A56-60D6752265E8}" srcOrd="0" destOrd="0" presId="urn:microsoft.com/office/officeart/2005/8/layout/radial4"/>
    <dgm:cxn modelId="{173F5FA0-7276-4457-8873-853F5C7B7066}" type="presOf" srcId="{4FD1D505-1BC9-9E4B-8A8A-8072FFB9A987}" destId="{DB4EF37D-565D-674B-AA50-4EDF0981621E}" srcOrd="0" destOrd="0" presId="urn:microsoft.com/office/officeart/2005/8/layout/radial4"/>
    <dgm:cxn modelId="{CA5F6EA3-4048-EA4E-B47B-BB2DDAE99F68}" srcId="{495489B5-18FE-EE40-B8A2-DBF79622A7BB}" destId="{02EA5C91-69AA-4949-8960-55E1C92AC6E4}" srcOrd="3" destOrd="0" parTransId="{3A952D2D-9E23-D64E-80ED-E34C9E0DC5CB}" sibTransId="{0FDF3F7A-BAE3-DD40-89FF-A76BC7C092A6}"/>
    <dgm:cxn modelId="{87770DB7-214B-5B48-818D-D475E3FAE4F2}" srcId="{495489B5-18FE-EE40-B8A2-DBF79622A7BB}" destId="{0326BA7D-1536-A64A-9478-84DD2D21B826}" srcOrd="2" destOrd="0" parTransId="{3D6FB300-20BF-A24A-8EBE-3F79C3AE1CF4}" sibTransId="{19830300-3D20-8245-A62D-2571326FD5DC}"/>
    <dgm:cxn modelId="{D30C07D1-6702-442E-A4B3-113522BC7FB7}" type="presOf" srcId="{495489B5-18FE-EE40-B8A2-DBF79622A7BB}" destId="{7618D558-64D7-8B4C-905C-19ACE0A7EA38}" srcOrd="0" destOrd="0" presId="urn:microsoft.com/office/officeart/2005/8/layout/radial4"/>
    <dgm:cxn modelId="{7ED576E5-BFFF-4EB3-8BC0-56C0731E3463}" type="presOf" srcId="{3D6FB300-20BF-A24A-8EBE-3F79C3AE1CF4}" destId="{E3093B91-71EF-3E45-9112-4E662035B33F}" srcOrd="0" destOrd="0" presId="urn:microsoft.com/office/officeart/2005/8/layout/radial4"/>
    <dgm:cxn modelId="{95B915FF-039D-43BD-B110-139BEDC58666}" type="presOf" srcId="{F1684F1C-B97A-AF4F-B4F9-FF16EF457029}" destId="{366AF287-DCC9-0143-883A-2B9724830F49}" srcOrd="0" destOrd="0" presId="urn:microsoft.com/office/officeart/2005/8/layout/radial4"/>
    <dgm:cxn modelId="{AC189F38-F3E9-47D9-B3EE-007F7742958F}" type="presParOf" srcId="{FBD80FDA-9B08-734F-8D1B-ABC760CB946E}" destId="{7618D558-64D7-8B4C-905C-19ACE0A7EA38}" srcOrd="0" destOrd="0" presId="urn:microsoft.com/office/officeart/2005/8/layout/radial4"/>
    <dgm:cxn modelId="{F8834E9C-1540-4E81-9442-95D3DD4BB531}" type="presParOf" srcId="{FBD80FDA-9B08-734F-8D1B-ABC760CB946E}" destId="{B53EE0E7-0938-A940-8A56-60D6752265E8}" srcOrd="1" destOrd="0" presId="urn:microsoft.com/office/officeart/2005/8/layout/radial4"/>
    <dgm:cxn modelId="{63AE7A54-9A92-4BEC-8DFA-1FA9B0B56112}" type="presParOf" srcId="{FBD80FDA-9B08-734F-8D1B-ABC760CB946E}" destId="{DB4EF37D-565D-674B-AA50-4EDF0981621E}" srcOrd="2" destOrd="0" presId="urn:microsoft.com/office/officeart/2005/8/layout/radial4"/>
    <dgm:cxn modelId="{94064443-444E-4D2F-8A9A-5F6696F0D714}" type="presParOf" srcId="{FBD80FDA-9B08-734F-8D1B-ABC760CB946E}" destId="{C25E6724-9FC0-354D-9B90-9955C65D0BE4}" srcOrd="3" destOrd="0" presId="urn:microsoft.com/office/officeart/2005/8/layout/radial4"/>
    <dgm:cxn modelId="{F2605F3C-F3EE-4E32-B290-67AA17DFE092}" type="presParOf" srcId="{FBD80FDA-9B08-734F-8D1B-ABC760CB946E}" destId="{366AF287-DCC9-0143-883A-2B9724830F49}" srcOrd="4" destOrd="0" presId="urn:microsoft.com/office/officeart/2005/8/layout/radial4"/>
    <dgm:cxn modelId="{63DE7774-1F4C-42A8-B931-9730E757470D}" type="presParOf" srcId="{FBD80FDA-9B08-734F-8D1B-ABC760CB946E}" destId="{E3093B91-71EF-3E45-9112-4E662035B33F}" srcOrd="5" destOrd="0" presId="urn:microsoft.com/office/officeart/2005/8/layout/radial4"/>
    <dgm:cxn modelId="{CC724D77-EAE4-498E-AA7D-59E4B80582B0}" type="presParOf" srcId="{FBD80FDA-9B08-734F-8D1B-ABC760CB946E}" destId="{E7CDE6BC-0AC0-984E-8CD4-1BD2E6F44F20}" srcOrd="6" destOrd="0" presId="urn:microsoft.com/office/officeart/2005/8/layout/radial4"/>
    <dgm:cxn modelId="{E3697457-8E25-498E-856B-5D713E600E8C}" type="presParOf" srcId="{FBD80FDA-9B08-734F-8D1B-ABC760CB946E}" destId="{55C0F9AC-9A22-5F4C-ADA1-23172CA35379}" srcOrd="7" destOrd="0" presId="urn:microsoft.com/office/officeart/2005/8/layout/radial4"/>
    <dgm:cxn modelId="{B6E9D406-5181-4411-83F3-B173C88CEAF8}" type="presParOf" srcId="{FBD80FDA-9B08-734F-8D1B-ABC760CB946E}" destId="{BC21BAA7-4A67-0042-A5AE-A9F1A11AAAAA}"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41D425-A642-DC45-8930-0711E318A331}"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fr-FR"/>
        </a:p>
      </dgm:t>
    </dgm:pt>
    <dgm:pt modelId="{495489B5-18FE-EE40-B8A2-DBF79622A7BB}">
      <dgm:prSet phldrT="[Texte]"/>
      <dgm:spPr>
        <a:solidFill>
          <a:srgbClr val="FF0000"/>
        </a:solidFill>
      </dgm:spPr>
      <dgm:t>
        <a:bodyPr/>
        <a:lstStyle/>
        <a:p>
          <a:r>
            <a:rPr lang="fr-FR" dirty="0" err="1"/>
            <a:t>Matching</a:t>
          </a:r>
          <a:endParaRPr lang="fr-FR" dirty="0"/>
        </a:p>
      </dgm:t>
    </dgm:pt>
    <dgm:pt modelId="{EE019E49-F83E-D142-91D8-F8100C921D09}" type="parTrans" cxnId="{69CD307E-0823-F647-ADC5-4E20639101A9}">
      <dgm:prSet/>
      <dgm:spPr/>
      <dgm:t>
        <a:bodyPr/>
        <a:lstStyle/>
        <a:p>
          <a:endParaRPr lang="fr-FR"/>
        </a:p>
      </dgm:t>
    </dgm:pt>
    <dgm:pt modelId="{5BF2D6D1-E234-7E40-ACD7-E7673100F9E6}" type="sibTrans" cxnId="{69CD307E-0823-F647-ADC5-4E20639101A9}">
      <dgm:prSet/>
      <dgm:spPr/>
      <dgm:t>
        <a:bodyPr/>
        <a:lstStyle/>
        <a:p>
          <a:endParaRPr lang="fr-FR"/>
        </a:p>
      </dgm:t>
    </dgm:pt>
    <dgm:pt modelId="{4FD1D505-1BC9-9E4B-8A8A-8072FFB9A987}">
      <dgm:prSet phldrT="[Texte]"/>
      <dgm:spPr/>
      <dgm:t>
        <a:bodyPr/>
        <a:lstStyle/>
        <a:p>
          <a:r>
            <a:rPr lang="fr-FR" b="1" dirty="0">
              <a:solidFill>
                <a:schemeClr val="bg1"/>
              </a:solidFill>
            </a:rPr>
            <a:t>Connaissances</a:t>
          </a:r>
        </a:p>
      </dgm:t>
    </dgm:pt>
    <dgm:pt modelId="{3A75ABD2-6FF9-574E-908C-23D9F58AAC43}" type="parTrans" cxnId="{96E8256F-C30B-5346-8D86-D3E19ABDC229}">
      <dgm:prSet/>
      <dgm:spPr/>
      <dgm:t>
        <a:bodyPr/>
        <a:lstStyle/>
        <a:p>
          <a:endParaRPr lang="fr-FR"/>
        </a:p>
      </dgm:t>
    </dgm:pt>
    <dgm:pt modelId="{3E08F4D8-5520-1242-BBAE-BFE5F608193C}" type="sibTrans" cxnId="{96E8256F-C30B-5346-8D86-D3E19ABDC229}">
      <dgm:prSet/>
      <dgm:spPr/>
      <dgm:t>
        <a:bodyPr/>
        <a:lstStyle/>
        <a:p>
          <a:endParaRPr lang="fr-FR"/>
        </a:p>
      </dgm:t>
    </dgm:pt>
    <dgm:pt modelId="{F1684F1C-B97A-AF4F-B4F9-FF16EF457029}">
      <dgm:prSet phldrT="[Texte]"/>
      <dgm:spPr>
        <a:solidFill>
          <a:srgbClr val="00B050"/>
        </a:solidFill>
      </dgm:spPr>
      <dgm:t>
        <a:bodyPr/>
        <a:lstStyle/>
        <a:p>
          <a:r>
            <a:rPr lang="fr-FR" b="1" dirty="0"/>
            <a:t>Compétences</a:t>
          </a:r>
        </a:p>
      </dgm:t>
    </dgm:pt>
    <dgm:pt modelId="{5B83367B-EDC8-4244-B4CF-C493C1178463}" type="parTrans" cxnId="{2C8D6C66-937A-F840-94BB-3618E24586BF}">
      <dgm:prSet/>
      <dgm:spPr/>
      <dgm:t>
        <a:bodyPr/>
        <a:lstStyle/>
        <a:p>
          <a:endParaRPr lang="fr-FR"/>
        </a:p>
      </dgm:t>
    </dgm:pt>
    <dgm:pt modelId="{791793F9-A5C3-6549-95F4-165217B79DD2}" type="sibTrans" cxnId="{2C8D6C66-937A-F840-94BB-3618E24586BF}">
      <dgm:prSet/>
      <dgm:spPr/>
      <dgm:t>
        <a:bodyPr/>
        <a:lstStyle/>
        <a:p>
          <a:endParaRPr lang="fr-FR"/>
        </a:p>
      </dgm:t>
    </dgm:pt>
    <dgm:pt modelId="{0326BA7D-1536-A64A-9478-84DD2D21B826}">
      <dgm:prSet phldrT="[Texte]"/>
      <dgm:spPr>
        <a:solidFill>
          <a:srgbClr val="C00000"/>
        </a:solidFill>
      </dgm:spPr>
      <dgm:t>
        <a:bodyPr/>
        <a:lstStyle/>
        <a:p>
          <a:r>
            <a:rPr lang="fr-FR" b="1" dirty="0"/>
            <a:t>Parcours</a:t>
          </a:r>
        </a:p>
      </dgm:t>
    </dgm:pt>
    <dgm:pt modelId="{3D6FB300-20BF-A24A-8EBE-3F79C3AE1CF4}" type="parTrans" cxnId="{87770DB7-214B-5B48-818D-D475E3FAE4F2}">
      <dgm:prSet/>
      <dgm:spPr/>
      <dgm:t>
        <a:bodyPr/>
        <a:lstStyle/>
        <a:p>
          <a:endParaRPr lang="fr-FR"/>
        </a:p>
      </dgm:t>
    </dgm:pt>
    <dgm:pt modelId="{19830300-3D20-8245-A62D-2571326FD5DC}" type="sibTrans" cxnId="{87770DB7-214B-5B48-818D-D475E3FAE4F2}">
      <dgm:prSet/>
      <dgm:spPr/>
      <dgm:t>
        <a:bodyPr/>
        <a:lstStyle/>
        <a:p>
          <a:endParaRPr lang="fr-FR"/>
        </a:p>
      </dgm:t>
    </dgm:pt>
    <dgm:pt modelId="{02EA5C91-69AA-4949-8960-55E1C92AC6E4}">
      <dgm:prSet phldrT="[Texte]"/>
      <dgm:spPr>
        <a:solidFill>
          <a:srgbClr val="FFFF00"/>
        </a:solidFill>
        <a:ln>
          <a:solidFill>
            <a:srgbClr val="00B050"/>
          </a:solidFill>
        </a:ln>
      </dgm:spPr>
      <dgm:t>
        <a:bodyPr/>
        <a:lstStyle/>
        <a:p>
          <a:r>
            <a:rPr lang="fr-FR" b="1" dirty="0">
              <a:solidFill>
                <a:schemeClr val="tx1"/>
              </a:solidFill>
            </a:rPr>
            <a:t>Accès à la spécialité</a:t>
          </a:r>
        </a:p>
      </dgm:t>
    </dgm:pt>
    <dgm:pt modelId="{3A952D2D-9E23-D64E-80ED-E34C9E0DC5CB}" type="parTrans" cxnId="{CA5F6EA3-4048-EA4E-B47B-BB2DDAE99F68}">
      <dgm:prSet/>
      <dgm:spPr/>
      <dgm:t>
        <a:bodyPr/>
        <a:lstStyle/>
        <a:p>
          <a:endParaRPr lang="fr-FR"/>
        </a:p>
      </dgm:t>
    </dgm:pt>
    <dgm:pt modelId="{0FDF3F7A-BAE3-DD40-89FF-A76BC7C092A6}" type="sibTrans" cxnId="{CA5F6EA3-4048-EA4E-B47B-BB2DDAE99F68}">
      <dgm:prSet/>
      <dgm:spPr/>
      <dgm:t>
        <a:bodyPr/>
        <a:lstStyle/>
        <a:p>
          <a:endParaRPr lang="fr-FR"/>
        </a:p>
      </dgm:t>
    </dgm:pt>
    <dgm:pt modelId="{FBD80FDA-9B08-734F-8D1B-ABC760CB946E}" type="pres">
      <dgm:prSet presAssocID="{9941D425-A642-DC45-8930-0711E318A331}" presName="cycle" presStyleCnt="0">
        <dgm:presLayoutVars>
          <dgm:chMax val="1"/>
          <dgm:dir/>
          <dgm:animLvl val="ctr"/>
          <dgm:resizeHandles val="exact"/>
        </dgm:presLayoutVars>
      </dgm:prSet>
      <dgm:spPr/>
    </dgm:pt>
    <dgm:pt modelId="{7618D558-64D7-8B4C-905C-19ACE0A7EA38}" type="pres">
      <dgm:prSet presAssocID="{495489B5-18FE-EE40-B8A2-DBF79622A7BB}" presName="centerShape" presStyleLbl="node0" presStyleIdx="0" presStyleCnt="1" custLinFactNeighborX="-402" custLinFactNeighborY="-16409"/>
      <dgm:spPr/>
    </dgm:pt>
    <dgm:pt modelId="{B53EE0E7-0938-A940-8A56-60D6752265E8}" type="pres">
      <dgm:prSet presAssocID="{3A75ABD2-6FF9-574E-908C-23D9F58AAC43}" presName="parTrans" presStyleLbl="bgSibTrans2D1" presStyleIdx="0" presStyleCnt="4"/>
      <dgm:spPr/>
    </dgm:pt>
    <dgm:pt modelId="{DB4EF37D-565D-674B-AA50-4EDF0981621E}" type="pres">
      <dgm:prSet presAssocID="{4FD1D505-1BC9-9E4B-8A8A-8072FFB9A987}" presName="node" presStyleLbl="node1" presStyleIdx="0" presStyleCnt="4" custRadScaleRad="138309" custRadScaleInc="68171">
        <dgm:presLayoutVars>
          <dgm:bulletEnabled val="1"/>
        </dgm:presLayoutVars>
      </dgm:prSet>
      <dgm:spPr/>
    </dgm:pt>
    <dgm:pt modelId="{C25E6724-9FC0-354D-9B90-9955C65D0BE4}" type="pres">
      <dgm:prSet presAssocID="{5B83367B-EDC8-4244-B4CF-C493C1178463}" presName="parTrans" presStyleLbl="bgSibTrans2D1" presStyleIdx="1" presStyleCnt="4"/>
      <dgm:spPr/>
    </dgm:pt>
    <dgm:pt modelId="{366AF287-DCC9-0143-883A-2B9724830F49}" type="pres">
      <dgm:prSet presAssocID="{F1684F1C-B97A-AF4F-B4F9-FF16EF457029}" presName="node" presStyleLbl="node1" presStyleIdx="1" presStyleCnt="4" custRadScaleRad="105247" custRadScaleInc="-87902">
        <dgm:presLayoutVars>
          <dgm:bulletEnabled val="1"/>
        </dgm:presLayoutVars>
      </dgm:prSet>
      <dgm:spPr/>
    </dgm:pt>
    <dgm:pt modelId="{E3093B91-71EF-3E45-9112-4E662035B33F}" type="pres">
      <dgm:prSet presAssocID="{3D6FB300-20BF-A24A-8EBE-3F79C3AE1CF4}" presName="parTrans" presStyleLbl="bgSibTrans2D1" presStyleIdx="2" presStyleCnt="4"/>
      <dgm:spPr/>
    </dgm:pt>
    <dgm:pt modelId="{E7CDE6BC-0AC0-984E-8CD4-1BD2E6F44F20}" type="pres">
      <dgm:prSet presAssocID="{0326BA7D-1536-A64A-9478-84DD2D21B826}" presName="node" presStyleLbl="node1" presStyleIdx="2" presStyleCnt="4" custRadScaleRad="96993" custRadScaleInc="-266479">
        <dgm:presLayoutVars>
          <dgm:bulletEnabled val="1"/>
        </dgm:presLayoutVars>
      </dgm:prSet>
      <dgm:spPr/>
    </dgm:pt>
    <dgm:pt modelId="{55C0F9AC-9A22-5F4C-ADA1-23172CA35379}" type="pres">
      <dgm:prSet presAssocID="{3A952D2D-9E23-D64E-80ED-E34C9E0DC5CB}" presName="parTrans" presStyleLbl="bgSibTrans2D1" presStyleIdx="3" presStyleCnt="4" custAng="10846508" custScaleX="28836" custLinFactNeighborX="-33803" custLinFactNeighborY="-1447"/>
      <dgm:spPr/>
    </dgm:pt>
    <dgm:pt modelId="{BC21BAA7-4A67-0042-A5AE-A9F1A11AAAAA}" type="pres">
      <dgm:prSet presAssocID="{02EA5C91-69AA-4949-8960-55E1C92AC6E4}" presName="node" presStyleLbl="node1" presStyleIdx="3" presStyleCnt="4" custRadScaleRad="101138" custRadScaleInc="-11600">
        <dgm:presLayoutVars>
          <dgm:bulletEnabled val="1"/>
        </dgm:presLayoutVars>
      </dgm:prSet>
      <dgm:spPr/>
    </dgm:pt>
  </dgm:ptLst>
  <dgm:cxnLst>
    <dgm:cxn modelId="{C1E8BC07-91D2-464D-AC35-6E0475D61B48}" type="presOf" srcId="{9941D425-A642-DC45-8930-0711E318A331}" destId="{FBD80FDA-9B08-734F-8D1B-ABC760CB946E}" srcOrd="0" destOrd="0" presId="urn:microsoft.com/office/officeart/2005/8/layout/radial4"/>
    <dgm:cxn modelId="{78DB9124-6767-471F-A664-D24B968357BB}" type="presOf" srcId="{5B83367B-EDC8-4244-B4CF-C493C1178463}" destId="{C25E6724-9FC0-354D-9B90-9955C65D0BE4}" srcOrd="0" destOrd="0" presId="urn:microsoft.com/office/officeart/2005/8/layout/radial4"/>
    <dgm:cxn modelId="{2C278727-A3C3-4C0A-8926-89378D245FC4}" type="presOf" srcId="{3A952D2D-9E23-D64E-80ED-E34C9E0DC5CB}" destId="{55C0F9AC-9A22-5F4C-ADA1-23172CA35379}" srcOrd="0" destOrd="0" presId="urn:microsoft.com/office/officeart/2005/8/layout/radial4"/>
    <dgm:cxn modelId="{6CE4292E-D8B2-404E-95CE-37CAA7D083D4}" type="presOf" srcId="{02EA5C91-69AA-4949-8960-55E1C92AC6E4}" destId="{BC21BAA7-4A67-0042-A5AE-A9F1A11AAAAA}" srcOrd="0" destOrd="0" presId="urn:microsoft.com/office/officeart/2005/8/layout/radial4"/>
    <dgm:cxn modelId="{2C8D6C66-937A-F840-94BB-3618E24586BF}" srcId="{495489B5-18FE-EE40-B8A2-DBF79622A7BB}" destId="{F1684F1C-B97A-AF4F-B4F9-FF16EF457029}" srcOrd="1" destOrd="0" parTransId="{5B83367B-EDC8-4244-B4CF-C493C1178463}" sibTransId="{791793F9-A5C3-6549-95F4-165217B79DD2}"/>
    <dgm:cxn modelId="{96E8256F-C30B-5346-8D86-D3E19ABDC229}" srcId="{495489B5-18FE-EE40-B8A2-DBF79622A7BB}" destId="{4FD1D505-1BC9-9E4B-8A8A-8072FFB9A987}" srcOrd="0" destOrd="0" parTransId="{3A75ABD2-6FF9-574E-908C-23D9F58AAC43}" sibTransId="{3E08F4D8-5520-1242-BBAE-BFE5F608193C}"/>
    <dgm:cxn modelId="{0080E86F-F848-4D9D-AF2B-46568EEAFFC0}" type="presOf" srcId="{0326BA7D-1536-A64A-9478-84DD2D21B826}" destId="{E7CDE6BC-0AC0-984E-8CD4-1BD2E6F44F20}" srcOrd="0" destOrd="0" presId="urn:microsoft.com/office/officeart/2005/8/layout/radial4"/>
    <dgm:cxn modelId="{69CD307E-0823-F647-ADC5-4E20639101A9}" srcId="{9941D425-A642-DC45-8930-0711E318A331}" destId="{495489B5-18FE-EE40-B8A2-DBF79622A7BB}" srcOrd="0" destOrd="0" parTransId="{EE019E49-F83E-D142-91D8-F8100C921D09}" sibTransId="{5BF2D6D1-E234-7E40-ACD7-E7673100F9E6}"/>
    <dgm:cxn modelId="{88F79E8E-A6BE-4CE7-8AD7-138E9F3A0459}" type="presOf" srcId="{3A75ABD2-6FF9-574E-908C-23D9F58AAC43}" destId="{B53EE0E7-0938-A940-8A56-60D6752265E8}" srcOrd="0" destOrd="0" presId="urn:microsoft.com/office/officeart/2005/8/layout/radial4"/>
    <dgm:cxn modelId="{173F5FA0-7276-4457-8873-853F5C7B7066}" type="presOf" srcId="{4FD1D505-1BC9-9E4B-8A8A-8072FFB9A987}" destId="{DB4EF37D-565D-674B-AA50-4EDF0981621E}" srcOrd="0" destOrd="0" presId="urn:microsoft.com/office/officeart/2005/8/layout/radial4"/>
    <dgm:cxn modelId="{CA5F6EA3-4048-EA4E-B47B-BB2DDAE99F68}" srcId="{495489B5-18FE-EE40-B8A2-DBF79622A7BB}" destId="{02EA5C91-69AA-4949-8960-55E1C92AC6E4}" srcOrd="3" destOrd="0" parTransId="{3A952D2D-9E23-D64E-80ED-E34C9E0DC5CB}" sibTransId="{0FDF3F7A-BAE3-DD40-89FF-A76BC7C092A6}"/>
    <dgm:cxn modelId="{87770DB7-214B-5B48-818D-D475E3FAE4F2}" srcId="{495489B5-18FE-EE40-B8A2-DBF79622A7BB}" destId="{0326BA7D-1536-A64A-9478-84DD2D21B826}" srcOrd="2" destOrd="0" parTransId="{3D6FB300-20BF-A24A-8EBE-3F79C3AE1CF4}" sibTransId="{19830300-3D20-8245-A62D-2571326FD5DC}"/>
    <dgm:cxn modelId="{D30C07D1-6702-442E-A4B3-113522BC7FB7}" type="presOf" srcId="{495489B5-18FE-EE40-B8A2-DBF79622A7BB}" destId="{7618D558-64D7-8B4C-905C-19ACE0A7EA38}" srcOrd="0" destOrd="0" presId="urn:microsoft.com/office/officeart/2005/8/layout/radial4"/>
    <dgm:cxn modelId="{7ED576E5-BFFF-4EB3-8BC0-56C0731E3463}" type="presOf" srcId="{3D6FB300-20BF-A24A-8EBE-3F79C3AE1CF4}" destId="{E3093B91-71EF-3E45-9112-4E662035B33F}" srcOrd="0" destOrd="0" presId="urn:microsoft.com/office/officeart/2005/8/layout/radial4"/>
    <dgm:cxn modelId="{95B915FF-039D-43BD-B110-139BEDC58666}" type="presOf" srcId="{F1684F1C-B97A-AF4F-B4F9-FF16EF457029}" destId="{366AF287-DCC9-0143-883A-2B9724830F49}" srcOrd="0" destOrd="0" presId="urn:microsoft.com/office/officeart/2005/8/layout/radial4"/>
    <dgm:cxn modelId="{AC189F38-F3E9-47D9-B3EE-007F7742958F}" type="presParOf" srcId="{FBD80FDA-9B08-734F-8D1B-ABC760CB946E}" destId="{7618D558-64D7-8B4C-905C-19ACE0A7EA38}" srcOrd="0" destOrd="0" presId="urn:microsoft.com/office/officeart/2005/8/layout/radial4"/>
    <dgm:cxn modelId="{F8834E9C-1540-4E81-9442-95D3DD4BB531}" type="presParOf" srcId="{FBD80FDA-9B08-734F-8D1B-ABC760CB946E}" destId="{B53EE0E7-0938-A940-8A56-60D6752265E8}" srcOrd="1" destOrd="0" presId="urn:microsoft.com/office/officeart/2005/8/layout/radial4"/>
    <dgm:cxn modelId="{63AE7A54-9A92-4BEC-8DFA-1FA9B0B56112}" type="presParOf" srcId="{FBD80FDA-9B08-734F-8D1B-ABC760CB946E}" destId="{DB4EF37D-565D-674B-AA50-4EDF0981621E}" srcOrd="2" destOrd="0" presId="urn:microsoft.com/office/officeart/2005/8/layout/radial4"/>
    <dgm:cxn modelId="{94064443-444E-4D2F-8A9A-5F6696F0D714}" type="presParOf" srcId="{FBD80FDA-9B08-734F-8D1B-ABC760CB946E}" destId="{C25E6724-9FC0-354D-9B90-9955C65D0BE4}" srcOrd="3" destOrd="0" presId="urn:microsoft.com/office/officeart/2005/8/layout/radial4"/>
    <dgm:cxn modelId="{F2605F3C-F3EE-4E32-B290-67AA17DFE092}" type="presParOf" srcId="{FBD80FDA-9B08-734F-8D1B-ABC760CB946E}" destId="{366AF287-DCC9-0143-883A-2B9724830F49}" srcOrd="4" destOrd="0" presId="urn:microsoft.com/office/officeart/2005/8/layout/radial4"/>
    <dgm:cxn modelId="{63DE7774-1F4C-42A8-B931-9730E757470D}" type="presParOf" srcId="{FBD80FDA-9B08-734F-8D1B-ABC760CB946E}" destId="{E3093B91-71EF-3E45-9112-4E662035B33F}" srcOrd="5" destOrd="0" presId="urn:microsoft.com/office/officeart/2005/8/layout/radial4"/>
    <dgm:cxn modelId="{CC724D77-EAE4-498E-AA7D-59E4B80582B0}" type="presParOf" srcId="{FBD80FDA-9B08-734F-8D1B-ABC760CB946E}" destId="{E7CDE6BC-0AC0-984E-8CD4-1BD2E6F44F20}" srcOrd="6" destOrd="0" presId="urn:microsoft.com/office/officeart/2005/8/layout/radial4"/>
    <dgm:cxn modelId="{E3697457-8E25-498E-856B-5D713E600E8C}" type="presParOf" srcId="{FBD80FDA-9B08-734F-8D1B-ABC760CB946E}" destId="{55C0F9AC-9A22-5F4C-ADA1-23172CA35379}" srcOrd="7" destOrd="0" presId="urn:microsoft.com/office/officeart/2005/8/layout/radial4"/>
    <dgm:cxn modelId="{B6E9D406-5181-4411-83F3-B173C88CEAF8}" type="presParOf" srcId="{FBD80FDA-9B08-734F-8D1B-ABC760CB946E}" destId="{BC21BAA7-4A67-0042-A5AE-A9F1A11AAAAA}"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8D558-64D7-8B4C-905C-19ACE0A7EA38}">
      <dsp:nvSpPr>
        <dsp:cNvPr id="0" name=""/>
        <dsp:cNvSpPr/>
      </dsp:nvSpPr>
      <dsp:spPr>
        <a:xfrm>
          <a:off x="1980575" y="1235843"/>
          <a:ext cx="1477604" cy="1477604"/>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dirty="0" err="1"/>
            <a:t>Matching</a:t>
          </a:r>
          <a:endParaRPr lang="fr-FR" sz="2000" kern="1200" dirty="0"/>
        </a:p>
      </dsp:txBody>
      <dsp:txXfrm>
        <a:off x="2196965" y="1452233"/>
        <a:ext cx="1044824" cy="1044824"/>
      </dsp:txXfrm>
    </dsp:sp>
    <dsp:sp modelId="{B53EE0E7-0938-A940-8A56-60D6752265E8}">
      <dsp:nvSpPr>
        <dsp:cNvPr id="0" name=""/>
        <dsp:cNvSpPr/>
      </dsp:nvSpPr>
      <dsp:spPr>
        <a:xfrm rot="12876477">
          <a:off x="558692" y="831434"/>
          <a:ext cx="1618258" cy="42111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4EF37D-565D-674B-AA50-4EDF0981621E}">
      <dsp:nvSpPr>
        <dsp:cNvPr id="0" name=""/>
        <dsp:cNvSpPr/>
      </dsp:nvSpPr>
      <dsp:spPr>
        <a:xfrm>
          <a:off x="0" y="20952"/>
          <a:ext cx="1403723" cy="11229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bg1"/>
              </a:solidFill>
            </a:rPr>
            <a:t>Connaissances</a:t>
          </a:r>
        </a:p>
      </dsp:txBody>
      <dsp:txXfrm>
        <a:off x="32891" y="53843"/>
        <a:ext cx="1337941" cy="1057197"/>
      </dsp:txXfrm>
    </dsp:sp>
    <dsp:sp modelId="{C25E6724-9FC0-354D-9B90-9955C65D0BE4}">
      <dsp:nvSpPr>
        <dsp:cNvPr id="0" name=""/>
        <dsp:cNvSpPr/>
      </dsp:nvSpPr>
      <dsp:spPr>
        <a:xfrm rot="11249752">
          <a:off x="730401" y="1580850"/>
          <a:ext cx="1192758" cy="42111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6AF287-DCC9-0143-883A-2B9724830F49}">
      <dsp:nvSpPr>
        <dsp:cNvPr id="0" name=""/>
        <dsp:cNvSpPr/>
      </dsp:nvSpPr>
      <dsp:spPr>
        <a:xfrm>
          <a:off x="33635" y="1152119"/>
          <a:ext cx="1403723" cy="1122979"/>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fr-FR" sz="1600" b="1" kern="1200" dirty="0"/>
            <a:t>Compétences</a:t>
          </a:r>
        </a:p>
      </dsp:txBody>
      <dsp:txXfrm>
        <a:off x="66526" y="1185010"/>
        <a:ext cx="1337941" cy="1057197"/>
      </dsp:txXfrm>
    </dsp:sp>
    <dsp:sp modelId="{E3093B91-71EF-3E45-9112-4E662035B33F}">
      <dsp:nvSpPr>
        <dsp:cNvPr id="0" name=""/>
        <dsp:cNvSpPr/>
      </dsp:nvSpPr>
      <dsp:spPr>
        <a:xfrm rot="9406324">
          <a:off x="646072" y="2358510"/>
          <a:ext cx="1376554" cy="42111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CDE6BC-0AC0-984E-8CD4-1BD2E6F44F20}">
      <dsp:nvSpPr>
        <dsp:cNvPr id="0" name=""/>
        <dsp:cNvSpPr/>
      </dsp:nvSpPr>
      <dsp:spPr>
        <a:xfrm>
          <a:off x="0" y="2279029"/>
          <a:ext cx="1403723" cy="112297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fr-FR" sz="1600" b="1" kern="1200" dirty="0"/>
            <a:t>Parcours</a:t>
          </a:r>
        </a:p>
      </dsp:txBody>
      <dsp:txXfrm>
        <a:off x="32891" y="2311920"/>
        <a:ext cx="1337941" cy="1057197"/>
      </dsp:txXfrm>
    </dsp:sp>
    <dsp:sp modelId="{55C0F9AC-9A22-5F4C-ADA1-23172CA35379}">
      <dsp:nvSpPr>
        <dsp:cNvPr id="0" name=""/>
        <dsp:cNvSpPr/>
      </dsp:nvSpPr>
      <dsp:spPr>
        <a:xfrm rot="10769730">
          <a:off x="3464138" y="1766154"/>
          <a:ext cx="659809" cy="42111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21BAA7-4A67-0042-A5AE-A9F1A11AAAAA}">
      <dsp:nvSpPr>
        <dsp:cNvPr id="0" name=""/>
        <dsp:cNvSpPr/>
      </dsp:nvSpPr>
      <dsp:spPr>
        <a:xfrm>
          <a:off x="4032439" y="1368148"/>
          <a:ext cx="1403723" cy="1122979"/>
        </a:xfrm>
        <a:prstGeom prst="roundRect">
          <a:avLst>
            <a:gd name="adj" fmla="val 10000"/>
          </a:avLst>
        </a:prstGeom>
        <a:solidFill>
          <a:srgbClr val="FFFF0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tx1"/>
              </a:solidFill>
            </a:rPr>
            <a:t>Accès à la spécialité</a:t>
          </a:r>
        </a:p>
      </dsp:txBody>
      <dsp:txXfrm>
        <a:off x="4065330" y="1401039"/>
        <a:ext cx="1337941" cy="1057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8D558-64D7-8B4C-905C-19ACE0A7EA38}">
      <dsp:nvSpPr>
        <dsp:cNvPr id="0" name=""/>
        <dsp:cNvSpPr/>
      </dsp:nvSpPr>
      <dsp:spPr>
        <a:xfrm>
          <a:off x="2084816" y="1206140"/>
          <a:ext cx="1555372" cy="1555372"/>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err="1"/>
            <a:t>Matching</a:t>
          </a:r>
          <a:endParaRPr lang="fr-FR" sz="2200" kern="1200" dirty="0"/>
        </a:p>
      </dsp:txBody>
      <dsp:txXfrm>
        <a:off x="2312595" y="1433919"/>
        <a:ext cx="1099814" cy="1099814"/>
      </dsp:txXfrm>
    </dsp:sp>
    <dsp:sp modelId="{B53EE0E7-0938-A940-8A56-60D6752265E8}">
      <dsp:nvSpPr>
        <dsp:cNvPr id="0" name=""/>
        <dsp:cNvSpPr/>
      </dsp:nvSpPr>
      <dsp:spPr>
        <a:xfrm rot="12795483">
          <a:off x="602439" y="825975"/>
          <a:ext cx="1665080" cy="44328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4EF37D-565D-674B-AA50-4EDF0981621E}">
      <dsp:nvSpPr>
        <dsp:cNvPr id="0" name=""/>
        <dsp:cNvSpPr/>
      </dsp:nvSpPr>
      <dsp:spPr>
        <a:xfrm>
          <a:off x="0" y="0"/>
          <a:ext cx="1477604" cy="11820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bg1"/>
              </a:solidFill>
            </a:rPr>
            <a:t>Connaissances</a:t>
          </a:r>
        </a:p>
      </dsp:txBody>
      <dsp:txXfrm>
        <a:off x="34622" y="34622"/>
        <a:ext cx="1408360" cy="1112839"/>
      </dsp:txXfrm>
    </dsp:sp>
    <dsp:sp modelId="{C25E6724-9FC0-354D-9B90-9955C65D0BE4}">
      <dsp:nvSpPr>
        <dsp:cNvPr id="0" name=""/>
        <dsp:cNvSpPr/>
      </dsp:nvSpPr>
      <dsp:spPr>
        <a:xfrm rot="11249752">
          <a:off x="768843" y="1569305"/>
          <a:ext cx="1255534" cy="44328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6AF287-DCC9-0143-883A-2B9724830F49}">
      <dsp:nvSpPr>
        <dsp:cNvPr id="0" name=""/>
        <dsp:cNvSpPr/>
      </dsp:nvSpPr>
      <dsp:spPr>
        <a:xfrm>
          <a:off x="35405" y="1118009"/>
          <a:ext cx="1477604" cy="1182083"/>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fr-FR" sz="1700" b="1" kern="1200" dirty="0"/>
            <a:t>Compétences</a:t>
          </a:r>
        </a:p>
      </dsp:txBody>
      <dsp:txXfrm>
        <a:off x="70027" y="1152631"/>
        <a:ext cx="1408360" cy="1112839"/>
      </dsp:txXfrm>
    </dsp:sp>
    <dsp:sp modelId="{E3093B91-71EF-3E45-9112-4E662035B33F}">
      <dsp:nvSpPr>
        <dsp:cNvPr id="0" name=""/>
        <dsp:cNvSpPr/>
      </dsp:nvSpPr>
      <dsp:spPr>
        <a:xfrm rot="9406324">
          <a:off x="680076" y="2387895"/>
          <a:ext cx="1449005" cy="44328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CDE6BC-0AC0-984E-8CD4-1BD2E6F44F20}">
      <dsp:nvSpPr>
        <dsp:cNvPr id="0" name=""/>
        <dsp:cNvSpPr/>
      </dsp:nvSpPr>
      <dsp:spPr>
        <a:xfrm>
          <a:off x="0" y="2304230"/>
          <a:ext cx="1477604" cy="1182083"/>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fr-FR" sz="1700" b="1" kern="1200" dirty="0"/>
            <a:t>Parcours</a:t>
          </a:r>
        </a:p>
      </dsp:txBody>
      <dsp:txXfrm>
        <a:off x="34622" y="2338852"/>
        <a:ext cx="1408360" cy="1112839"/>
      </dsp:txXfrm>
    </dsp:sp>
    <dsp:sp modelId="{55C0F9AC-9A22-5F4C-ADA1-23172CA35379}">
      <dsp:nvSpPr>
        <dsp:cNvPr id="0" name=""/>
        <dsp:cNvSpPr/>
      </dsp:nvSpPr>
      <dsp:spPr>
        <a:xfrm rot="10769730">
          <a:off x="3736319" y="1722575"/>
          <a:ext cx="366189" cy="44328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21BAA7-4A67-0042-A5AE-A9F1A11AAAAA}">
      <dsp:nvSpPr>
        <dsp:cNvPr id="0" name=""/>
        <dsp:cNvSpPr/>
      </dsp:nvSpPr>
      <dsp:spPr>
        <a:xfrm>
          <a:off x="4244672" y="1345408"/>
          <a:ext cx="1477604" cy="1182083"/>
        </a:xfrm>
        <a:prstGeom prst="roundRect">
          <a:avLst>
            <a:gd name="adj" fmla="val 10000"/>
          </a:avLst>
        </a:prstGeom>
        <a:solidFill>
          <a:srgbClr val="FFFF0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rPr>
            <a:t>Accès à la spécialité</a:t>
          </a:r>
        </a:p>
      </dsp:txBody>
      <dsp:txXfrm>
        <a:off x="4279294" y="1380030"/>
        <a:ext cx="1408360" cy="111283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0.39442</cdr:x>
      <cdr:y>0.36611</cdr:y>
    </cdr:from>
    <cdr:to>
      <cdr:x>0.60558</cdr:x>
      <cdr:y>0.63389</cdr:y>
    </cdr:to>
    <cdr:sp macro="" textlink="">
      <cdr:nvSpPr>
        <cdr:cNvPr id="2" name="Rectangle 1">
          <a:extLst xmlns:a="http://schemas.openxmlformats.org/drawingml/2006/main">
            <a:ext uri="{FF2B5EF4-FFF2-40B4-BE49-F238E27FC236}">
              <a16:creationId xmlns:a16="http://schemas.microsoft.com/office/drawing/2014/main" id="{DB2B163E-ECB8-4E6D-B9A6-C775CC946762}"/>
            </a:ext>
          </a:extLst>
        </cdr:cNvPr>
        <cdr:cNvSpPr/>
      </cdr:nvSpPr>
      <cdr:spPr>
        <a:xfrm xmlns:a="http://schemas.openxmlformats.org/drawingml/2006/main">
          <a:off x="1770081" y="1262360"/>
          <a:ext cx="947696" cy="923330"/>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r>
            <a:rPr lang="fr-F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E7171C-F9E8-ED48-8C98-BE8E9A3443A2}" type="datetime1">
              <a:rPr lang="fr-FR" smtClean="0"/>
              <a:t>09/11/2021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2689CF-65F5-5342-961A-D814EE34B151}" type="slidenum">
              <a:rPr lang="fr-FR" smtClean="0"/>
              <a:t>‹N°›</a:t>
            </a:fld>
            <a:endParaRPr lang="fr-FR"/>
          </a:p>
        </p:txBody>
      </p:sp>
    </p:spTree>
    <p:extLst>
      <p:ext uri="{BB962C8B-B14F-4D97-AF65-F5344CB8AC3E}">
        <p14:creationId xmlns:p14="http://schemas.microsoft.com/office/powerpoint/2010/main" val="41036779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4CD38B-B187-B344-BBDB-5C711913DB99}" type="datetime1">
              <a:rPr lang="fr-FR" smtClean="0"/>
              <a:t>09/11/2021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5C9C3E-CDA1-4EDC-ADCC-D969BE7935BA}" type="slidenum">
              <a:rPr lang="fr-FR" smtClean="0"/>
              <a:t>‹N°›</a:t>
            </a:fld>
            <a:endParaRPr lang="fr-FR"/>
          </a:p>
        </p:txBody>
      </p:sp>
    </p:spTree>
    <p:extLst>
      <p:ext uri="{BB962C8B-B14F-4D97-AF65-F5344CB8AC3E}">
        <p14:creationId xmlns:p14="http://schemas.microsoft.com/office/powerpoint/2010/main" val="19773564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E5C9C3E-CDA1-4EDC-ADCC-D969BE7935BA}" type="slidenum">
              <a:rPr lang="fr-FR" smtClean="0"/>
              <a:t>2</a:t>
            </a:fld>
            <a:endParaRPr lang="fr-FR"/>
          </a:p>
        </p:txBody>
      </p:sp>
    </p:spTree>
    <p:extLst>
      <p:ext uri="{BB962C8B-B14F-4D97-AF65-F5344CB8AC3E}">
        <p14:creationId xmlns:p14="http://schemas.microsoft.com/office/powerpoint/2010/main" val="152979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E5C9C3E-CDA1-4EDC-ADCC-D969BE7935BA}" type="slidenum">
              <a:rPr lang="fr-FR" smtClean="0"/>
              <a:t>3</a:t>
            </a:fld>
            <a:endParaRPr lang="fr-FR"/>
          </a:p>
        </p:txBody>
      </p:sp>
    </p:spTree>
    <p:extLst>
      <p:ext uri="{BB962C8B-B14F-4D97-AF65-F5344CB8AC3E}">
        <p14:creationId xmlns:p14="http://schemas.microsoft.com/office/powerpoint/2010/main" val="2013166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CA2045B-7894-E44B-A74D-2B455B12A875}" type="slidenum">
              <a:rPr lang="fr-FR" smtClean="0"/>
              <a:t>4</a:t>
            </a:fld>
            <a:endParaRPr lang="fr-FR"/>
          </a:p>
        </p:txBody>
      </p:sp>
    </p:spTree>
    <p:extLst>
      <p:ext uri="{BB962C8B-B14F-4D97-AF65-F5344CB8AC3E}">
        <p14:creationId xmlns:p14="http://schemas.microsoft.com/office/powerpoint/2010/main" val="152234593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0"/>
            <a:ext cx="10363200" cy="1470025"/>
          </a:xfrm>
        </p:spPr>
        <p:txBody>
          <a:bodyPr/>
          <a:lstStyle/>
          <a:p>
            <a:r>
              <a:rPr lang="fr-FR" dirty="0"/>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pic>
        <p:nvPicPr>
          <p:cNvPr id="5" name="Image 4" descr="LogoCJO.jpg"/>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264352" y="1"/>
            <a:ext cx="2304256" cy="1883725"/>
          </a:xfrm>
          <a:prstGeom prst="rect">
            <a:avLst/>
          </a:prstGeom>
        </p:spPr>
      </p:pic>
      <p:pic>
        <p:nvPicPr>
          <p:cNvPr id="8" name="Image 7" descr="Capture d’écran 2016-11-01 à 08.38.32.png"/>
          <p:cNvPicPr>
            <a:picLocks noChangeAspect="1"/>
          </p:cNvPicPr>
          <p:nvPr userDrawn="1"/>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231904" y="1"/>
            <a:ext cx="1920213" cy="2139681"/>
          </a:xfrm>
          <a:prstGeom prst="rect">
            <a:avLst/>
          </a:prstGeom>
        </p:spPr>
      </p:pic>
      <p:sp>
        <p:nvSpPr>
          <p:cNvPr id="10" name="Rectangle 9"/>
          <p:cNvSpPr/>
          <p:nvPr userDrawn="1"/>
        </p:nvSpPr>
        <p:spPr>
          <a:xfrm>
            <a:off x="623392" y="6405332"/>
            <a:ext cx="10945216" cy="246221"/>
          </a:xfrm>
          <a:prstGeom prst="rect">
            <a:avLst/>
          </a:prstGeom>
        </p:spPr>
        <p:txBody>
          <a:bodyPr wrap="square">
            <a:spAutoFit/>
          </a:bodyPr>
          <a:lstStyle/>
          <a:p>
            <a:pPr algn="ctr"/>
            <a:r>
              <a:rPr lang="fr-FR" sz="1000" i="1" dirty="0">
                <a:solidFill>
                  <a:schemeClr val="tx2">
                    <a:lumMod val="40000"/>
                    <a:lumOff val="60000"/>
                  </a:schemeClr>
                </a:solidFill>
              </a:rPr>
              <a:t>Assemblée Générale du Collège Français de Chirurgie Orthopédique et Traumatologique – SOFCOT 2020 </a:t>
            </a:r>
          </a:p>
        </p:txBody>
      </p:sp>
      <p:pic>
        <p:nvPicPr>
          <p:cNvPr id="11" name="Image 10" descr="logo CNU.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5413" y="68627"/>
            <a:ext cx="1536171" cy="1547223"/>
          </a:xfrm>
          <a:prstGeom prst="rect">
            <a:avLst/>
          </a:prstGeom>
        </p:spPr>
      </p:pic>
    </p:spTree>
    <p:extLst>
      <p:ext uri="{BB962C8B-B14F-4D97-AF65-F5344CB8AC3E}">
        <p14:creationId xmlns:p14="http://schemas.microsoft.com/office/powerpoint/2010/main" val="24673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Rectangle 10"/>
          <p:cNvSpPr/>
          <p:nvPr userDrawn="1"/>
        </p:nvSpPr>
        <p:spPr>
          <a:xfrm>
            <a:off x="623392" y="6405332"/>
            <a:ext cx="7488832" cy="246221"/>
          </a:xfrm>
          <a:prstGeom prst="rect">
            <a:avLst/>
          </a:prstGeom>
        </p:spPr>
        <p:txBody>
          <a:bodyPr wrap="square">
            <a:spAutoFit/>
          </a:bodyPr>
          <a:lstStyle/>
          <a:p>
            <a:pPr algn="ctr"/>
            <a:r>
              <a:rPr lang="fr-FR" sz="1000" i="1" dirty="0">
                <a:solidFill>
                  <a:schemeClr val="tx2">
                    <a:lumMod val="40000"/>
                    <a:lumOff val="60000"/>
                  </a:schemeClr>
                </a:solidFill>
              </a:rPr>
              <a:t>Assemblée Générale du Collège Français de Chirurgie Orthopédique et Traumatologique – SOFCOT 2020 </a:t>
            </a:r>
          </a:p>
        </p:txBody>
      </p:sp>
      <p:pic>
        <p:nvPicPr>
          <p:cNvPr id="9" name="Image 8" descr="Capture d’écran 2016-11-01 à 08.38.32.png"/>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280576" y="5714178"/>
            <a:ext cx="911424" cy="1133107"/>
          </a:xfrm>
          <a:prstGeom prst="rect">
            <a:avLst/>
          </a:prstGeom>
        </p:spPr>
      </p:pic>
    </p:spTree>
    <p:extLst>
      <p:ext uri="{BB962C8B-B14F-4D97-AF65-F5344CB8AC3E}">
        <p14:creationId xmlns:p14="http://schemas.microsoft.com/office/powerpoint/2010/main" val="405283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Rectangle 5">
            <a:extLst>
              <a:ext uri="{FF2B5EF4-FFF2-40B4-BE49-F238E27FC236}">
                <a16:creationId xmlns:a16="http://schemas.microsoft.com/office/drawing/2014/main" id="{9DF0C3CF-055E-064F-8F74-E6C693DB0737}"/>
              </a:ext>
            </a:extLst>
          </p:cNvPr>
          <p:cNvSpPr/>
          <p:nvPr userDrawn="1"/>
        </p:nvSpPr>
        <p:spPr>
          <a:xfrm>
            <a:off x="623392" y="6405332"/>
            <a:ext cx="7488832" cy="246221"/>
          </a:xfrm>
          <a:prstGeom prst="rect">
            <a:avLst/>
          </a:prstGeom>
        </p:spPr>
        <p:txBody>
          <a:bodyPr wrap="square">
            <a:spAutoFit/>
          </a:bodyPr>
          <a:lstStyle/>
          <a:p>
            <a:pPr algn="ctr"/>
            <a:r>
              <a:rPr lang="fr-FR" sz="1000" i="1" dirty="0">
                <a:solidFill>
                  <a:schemeClr val="tx2">
                    <a:lumMod val="40000"/>
                    <a:lumOff val="60000"/>
                  </a:schemeClr>
                </a:solidFill>
              </a:rPr>
              <a:t>Assemblée Générale du Collège Français de Chirurgie Orthopédique et Traumatologique – SOFCOT 2020 </a:t>
            </a:r>
          </a:p>
        </p:txBody>
      </p:sp>
    </p:spTree>
    <p:extLst>
      <p:ext uri="{BB962C8B-B14F-4D97-AF65-F5344CB8AC3E}">
        <p14:creationId xmlns:p14="http://schemas.microsoft.com/office/powerpoint/2010/main" val="163795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822976-8A72-B443-A9F4-F6481008B932}"/>
              </a:ext>
            </a:extLst>
          </p:cNvPr>
          <p:cNvSpPr/>
          <p:nvPr userDrawn="1"/>
        </p:nvSpPr>
        <p:spPr>
          <a:xfrm>
            <a:off x="623392" y="6405332"/>
            <a:ext cx="7488832" cy="246221"/>
          </a:xfrm>
          <a:prstGeom prst="rect">
            <a:avLst/>
          </a:prstGeom>
        </p:spPr>
        <p:txBody>
          <a:bodyPr wrap="square">
            <a:spAutoFit/>
          </a:bodyPr>
          <a:lstStyle/>
          <a:p>
            <a:pPr algn="ctr"/>
            <a:r>
              <a:rPr lang="fr-FR" sz="1000" i="1" dirty="0">
                <a:solidFill>
                  <a:schemeClr val="tx2">
                    <a:lumMod val="40000"/>
                    <a:lumOff val="60000"/>
                  </a:schemeClr>
                </a:solidFill>
              </a:rPr>
              <a:t>Assemblée Générale du Collège Français de Chirurgie Orthopédique et Traumatologique – SOFCOT 2020 </a:t>
            </a:r>
          </a:p>
        </p:txBody>
      </p:sp>
    </p:spTree>
    <p:extLst>
      <p:ext uri="{BB962C8B-B14F-4D97-AF65-F5344CB8AC3E}">
        <p14:creationId xmlns:p14="http://schemas.microsoft.com/office/powerpoint/2010/main" val="1789613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5"/>
            <a:ext cx="7548824" cy="1646307"/>
          </a:xfrm>
        </p:spPr>
        <p:txBody>
          <a:bodyPr anchor="b">
            <a:normAutofit/>
          </a:bodyPr>
          <a:lstStyle>
            <a:lvl1pPr marL="0" indent="0">
              <a:buNone/>
              <a:defRPr sz="4800" b="1" baseline="0">
                <a:solidFill>
                  <a:schemeClr val="tx1"/>
                </a:solidFill>
              </a:defRPr>
            </a:lvl1pPr>
          </a:lstStyle>
          <a:p>
            <a:pPr lvl="0"/>
            <a:r>
              <a:rPr lang="en-US" dirty="0"/>
              <a:t>Add the title of your presentation here</a:t>
            </a:r>
          </a:p>
        </p:txBody>
      </p:sp>
      <p:grpSp>
        <p:nvGrpSpPr>
          <p:cNvPr id="10" name="Group 9"/>
          <p:cNvGrpSpPr/>
          <p:nvPr userDrawn="1"/>
        </p:nvGrpSpPr>
        <p:grpSpPr>
          <a:xfrm>
            <a:off x="4519855" y="6482698"/>
            <a:ext cx="2499307" cy="318303"/>
            <a:chOff x="3519449" y="4886156"/>
            <a:chExt cx="1874480" cy="238727"/>
          </a:xfrm>
        </p:grpSpPr>
        <p:sp>
          <p:nvSpPr>
            <p:cNvPr id="11" name="Subtitle 1"/>
            <p:cNvSpPr txBox="1">
              <a:spLocks/>
            </p:cNvSpPr>
            <p:nvPr userDrawn="1"/>
          </p:nvSpPr>
          <p:spPr>
            <a:xfrm>
              <a:off x="3519449" y="4886156"/>
              <a:ext cx="1050635" cy="1602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67" dirty="0">
                  <a:solidFill>
                    <a:srgbClr val="FFFFFF"/>
                  </a:solidFill>
                  <a:latin typeface="Helvetica Neue"/>
                  <a:cs typeface="Helvetica Neue"/>
                </a:rPr>
                <a:t>Powered by</a:t>
              </a:r>
            </a:p>
          </p:txBody>
        </p:sp>
        <p:pic>
          <p:nvPicPr>
            <p:cNvPr id="12" name="Picture 11" descr="sm_logo_reversed1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796" y="4895292"/>
              <a:ext cx="1109133" cy="229591"/>
            </a:xfrm>
            <a:prstGeom prst="rect">
              <a:avLst/>
            </a:prstGeom>
          </p:spPr>
        </p:pic>
      </p:grpSp>
      <p:sp>
        <p:nvSpPr>
          <p:cNvPr id="3" name="Text Placeholder 2"/>
          <p:cNvSpPr>
            <a:spLocks noGrp="1"/>
          </p:cNvSpPr>
          <p:nvPr>
            <p:ph type="body" sz="quarter" idx="12"/>
          </p:nvPr>
        </p:nvSpPr>
        <p:spPr>
          <a:xfrm>
            <a:off x="342901" y="4976690"/>
            <a:ext cx="5196417" cy="499533"/>
          </a:xfrm>
        </p:spPr>
        <p:txBody>
          <a:bodyPr/>
          <a:lstStyle/>
          <a:p>
            <a:pPr lvl="0"/>
            <a:r>
              <a:rPr lang="en-US" dirty="0"/>
              <a:t>Click to edit Master text styles</a:t>
            </a:r>
          </a:p>
        </p:txBody>
      </p:sp>
    </p:spTree>
    <p:extLst>
      <p:ext uri="{BB962C8B-B14F-4D97-AF65-F5344CB8AC3E}">
        <p14:creationId xmlns:p14="http://schemas.microsoft.com/office/powerpoint/2010/main" val="45824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t>‹N°›</a:t>
            </a:fld>
            <a:endParaRPr lang="en-US"/>
          </a:p>
        </p:txBody>
      </p:sp>
      <p:sp>
        <p:nvSpPr>
          <p:cNvPr id="13" name="Text Placeholder 12"/>
          <p:cNvSpPr>
            <a:spLocks noGrp="1"/>
          </p:cNvSpPr>
          <p:nvPr>
            <p:ph type="body" sz="quarter" idx="13"/>
          </p:nvPr>
        </p:nvSpPr>
        <p:spPr>
          <a:xfrm>
            <a:off x="273051" y="5174558"/>
            <a:ext cx="6101851" cy="467783"/>
          </a:xfrm>
        </p:spPr>
        <p:txBody>
          <a:bodyPr/>
          <a:lstStyle>
            <a:lvl1pPr>
              <a:defRPr b="0"/>
            </a:lvl1pPr>
          </a:lstStyle>
          <a:p>
            <a:pPr lvl="0"/>
            <a:r>
              <a:rPr lang="en-US" dirty="0"/>
              <a:t>Click to edit</a:t>
            </a:r>
          </a:p>
        </p:txBody>
      </p:sp>
      <p:sp>
        <p:nvSpPr>
          <p:cNvPr id="17" name="Title 16"/>
          <p:cNvSpPr>
            <a:spLocks noGrp="1"/>
          </p:cNvSpPr>
          <p:nvPr>
            <p:ph type="title"/>
          </p:nvPr>
        </p:nvSpPr>
        <p:spPr>
          <a:xfrm>
            <a:off x="273051" y="3292360"/>
            <a:ext cx="10972800" cy="1143000"/>
          </a:xfrm>
        </p:spPr>
        <p:txBody>
          <a:bodyPr/>
          <a:lstStyle/>
          <a:p>
            <a:r>
              <a:rPr lang="en-US" dirty="0"/>
              <a:t>Click to edit Master title style</a:t>
            </a:r>
          </a:p>
        </p:txBody>
      </p:sp>
      <p:sp>
        <p:nvSpPr>
          <p:cNvPr id="16" name="Text Placeholder 5"/>
          <p:cNvSpPr>
            <a:spLocks noGrp="1"/>
          </p:cNvSpPr>
          <p:nvPr>
            <p:ph type="body" sz="quarter" idx="17" hasCustomPrompt="1"/>
          </p:nvPr>
        </p:nvSpPr>
        <p:spPr>
          <a:xfrm>
            <a:off x="273051" y="4222366"/>
            <a:ext cx="5145616" cy="374649"/>
          </a:xfrm>
        </p:spPr>
        <p:txBody>
          <a:bodyPr/>
          <a:lstStyle>
            <a:lvl2pPr marL="6351" indent="0">
              <a:buNone/>
              <a:defRPr sz="2133">
                <a:solidFill>
                  <a:schemeClr val="bg1">
                    <a:lumMod val="50000"/>
                  </a:schemeClr>
                </a:solidFill>
                <a:latin typeface="Arial"/>
                <a:cs typeface="Arial"/>
              </a:defRPr>
            </a:lvl2pPr>
          </a:lstStyle>
          <a:p>
            <a:pPr lvl="1"/>
            <a:r>
              <a:rPr lang="en-US" dirty="0"/>
              <a:t>Total Responses</a:t>
            </a:r>
          </a:p>
        </p:txBody>
      </p:sp>
      <p:sp>
        <p:nvSpPr>
          <p:cNvPr id="7" name="Text Placeholder 12"/>
          <p:cNvSpPr>
            <a:spLocks noGrp="1"/>
          </p:cNvSpPr>
          <p:nvPr>
            <p:ph type="body" sz="quarter" idx="18"/>
          </p:nvPr>
        </p:nvSpPr>
        <p:spPr>
          <a:xfrm>
            <a:off x="273051" y="5699603"/>
            <a:ext cx="6101851" cy="467783"/>
          </a:xfrm>
        </p:spPr>
        <p:txBody>
          <a:bodyPr/>
          <a:lstStyle>
            <a:lvl1pPr>
              <a:defRPr b="0"/>
            </a:lvl1pPr>
          </a:lstStyle>
          <a:p>
            <a:pPr lvl="0"/>
            <a:r>
              <a:rPr lang="en-US" dirty="0"/>
              <a:t>Click to edit</a:t>
            </a:r>
          </a:p>
        </p:txBody>
      </p:sp>
    </p:spTree>
    <p:extLst>
      <p:ext uri="{BB962C8B-B14F-4D97-AF65-F5344CB8AC3E}">
        <p14:creationId xmlns:p14="http://schemas.microsoft.com/office/powerpoint/2010/main" val="3909695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‹N°›</a:t>
            </a:fld>
            <a:endParaRPr lang="en-US"/>
          </a:p>
        </p:txBody>
      </p:sp>
    </p:spTree>
    <p:extLst>
      <p:ext uri="{BB962C8B-B14F-4D97-AF65-F5344CB8AC3E}">
        <p14:creationId xmlns:p14="http://schemas.microsoft.com/office/powerpoint/2010/main" val="192125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031599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3392" y="260648"/>
            <a:ext cx="10972800" cy="114300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609600" y="1556796"/>
            <a:ext cx="10972800" cy="4569371"/>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10" name="Connecteur droit 9"/>
          <p:cNvCxnSpPr/>
          <p:nvPr userDrawn="1"/>
        </p:nvCxnSpPr>
        <p:spPr>
          <a:xfrm>
            <a:off x="623392" y="6381328"/>
            <a:ext cx="109452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10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dt="0"/>
  <p:txStyles>
    <p:titleStyle>
      <a:lvl1pPr algn="ctr" defTabSz="914400" rtl="0" eaLnBrk="1" latinLnBrk="0" hangingPunct="1">
        <a:spcBef>
          <a:spcPct val="0"/>
        </a:spcBef>
        <a:buNone/>
        <a:defRPr sz="4400" b="0" i="0" u="none"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coursera.org/learn/supervision-raisonnement-clinique" TargetMode="External"/><Relationship Id="rId1" Type="http://schemas.openxmlformats.org/officeDocument/2006/relationships/slideLayout" Target="../slideLayouts/slideLayout3.xml"/><Relationship Id="rId4" Type="http://schemas.openxmlformats.org/officeDocument/2006/relationships/image" Target="../media/image24.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6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07568" y="3356993"/>
            <a:ext cx="7772400" cy="1959823"/>
          </a:xfrm>
        </p:spPr>
        <p:txBody>
          <a:bodyPr>
            <a:noAutofit/>
          </a:bodyPr>
          <a:lstStyle/>
          <a:p>
            <a:r>
              <a:rPr lang="fr-FR" sz="4800" dirty="0"/>
              <a:t>AG du CFCOT</a:t>
            </a:r>
            <a:br>
              <a:rPr lang="fr-FR" sz="4800" dirty="0"/>
            </a:br>
            <a:r>
              <a:rPr lang="fr-FR" sz="4800" dirty="0"/>
              <a:t> 9 novembre 2021</a:t>
            </a:r>
          </a:p>
        </p:txBody>
      </p:sp>
      <p:pic>
        <p:nvPicPr>
          <p:cNvPr id="3" name="Image 2" descr="logo Collège SFC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722" y="1700808"/>
            <a:ext cx="3006527" cy="835896"/>
          </a:xfrm>
          <a:prstGeom prst="rect">
            <a:avLst/>
          </a:prstGeom>
        </p:spPr>
      </p:pic>
    </p:spTree>
    <p:extLst>
      <p:ext uri="{BB962C8B-B14F-4D97-AF65-F5344CB8AC3E}">
        <p14:creationId xmlns:p14="http://schemas.microsoft.com/office/powerpoint/2010/main" val="2120604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DC661A-6BE1-1F4E-A516-51A53F303A92}"/>
              </a:ext>
            </a:extLst>
          </p:cNvPr>
          <p:cNvSpPr>
            <a:spLocks noGrp="1"/>
          </p:cNvSpPr>
          <p:nvPr>
            <p:ph type="title"/>
          </p:nvPr>
        </p:nvSpPr>
        <p:spPr/>
        <p:txBody>
          <a:bodyPr/>
          <a:lstStyle/>
          <a:p>
            <a:r>
              <a:rPr lang="fr-FR" dirty="0"/>
              <a:t>Séminaires</a:t>
            </a:r>
          </a:p>
        </p:txBody>
      </p:sp>
      <p:sp>
        <p:nvSpPr>
          <p:cNvPr id="3" name="Espace réservé du contenu 2">
            <a:extLst>
              <a:ext uri="{FF2B5EF4-FFF2-40B4-BE49-F238E27FC236}">
                <a16:creationId xmlns:a16="http://schemas.microsoft.com/office/drawing/2014/main" id="{A979498A-26A6-E24C-A691-FFEBF86FDA70}"/>
              </a:ext>
            </a:extLst>
          </p:cNvPr>
          <p:cNvSpPr>
            <a:spLocks noGrp="1"/>
          </p:cNvSpPr>
          <p:nvPr>
            <p:ph idx="1"/>
          </p:nvPr>
        </p:nvSpPr>
        <p:spPr>
          <a:xfrm>
            <a:off x="3647728" y="2348880"/>
            <a:ext cx="4550296" cy="2736300"/>
          </a:xfrm>
        </p:spPr>
        <p:txBody>
          <a:bodyPr>
            <a:normAutofit/>
          </a:bodyPr>
          <a:lstStyle/>
          <a:p>
            <a:r>
              <a:rPr lang="fr-FR" dirty="0"/>
              <a:t>Lundi après-midi</a:t>
            </a:r>
          </a:p>
          <a:p>
            <a:r>
              <a:rPr lang="fr-FR" dirty="0"/>
              <a:t>4 réunions par an</a:t>
            </a:r>
          </a:p>
          <a:p>
            <a:pPr lvl="1"/>
            <a:r>
              <a:rPr lang="fr-FR" dirty="0"/>
              <a:t>Coordonnateurs R3C</a:t>
            </a:r>
          </a:p>
          <a:p>
            <a:pPr lvl="1"/>
            <a:r>
              <a:rPr lang="fr-FR" dirty="0"/>
              <a:t>Coordonnateurs R2C</a:t>
            </a:r>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372301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5601" y="2430016"/>
            <a:ext cx="7344815" cy="1143000"/>
          </a:xfrm>
          <a:solidFill>
            <a:srgbClr val="B9CDE5"/>
          </a:solidFill>
          <a:ln>
            <a:solidFill>
              <a:srgbClr val="4F81BD"/>
            </a:solidFill>
          </a:ln>
        </p:spPr>
        <p:txBody>
          <a:bodyPr>
            <a:normAutofit/>
          </a:bodyPr>
          <a:lstStyle/>
          <a:p>
            <a:r>
              <a:rPr lang="fr-FR" dirty="0"/>
              <a:t>Réforme du 3</a:t>
            </a:r>
            <a:r>
              <a:rPr lang="fr-FR" baseline="30000" dirty="0"/>
              <a:t>ème</a:t>
            </a:r>
            <a:r>
              <a:rPr lang="fr-FR" dirty="0"/>
              <a:t> cycle</a:t>
            </a:r>
          </a:p>
        </p:txBody>
      </p:sp>
      <p:sp>
        <p:nvSpPr>
          <p:cNvPr id="4" name="ZoneTexte 3"/>
          <p:cNvSpPr txBox="1"/>
          <p:nvPr/>
        </p:nvSpPr>
        <p:spPr>
          <a:xfrm>
            <a:off x="7464152" y="6389390"/>
            <a:ext cx="1647374" cy="461665"/>
          </a:xfrm>
          <a:prstGeom prst="rect">
            <a:avLst/>
          </a:prstGeom>
          <a:solidFill>
            <a:schemeClr val="tx2">
              <a:lumMod val="20000"/>
              <a:lumOff val="80000"/>
            </a:schemeClr>
          </a:solidFill>
        </p:spPr>
        <p:txBody>
          <a:bodyPr wrap="none" rtlCol="0">
            <a:spAutoFit/>
          </a:bodyPr>
          <a:lstStyle/>
          <a:p>
            <a:r>
              <a:rPr lang="fr-FR" sz="2400" dirty="0">
                <a:solidFill>
                  <a:schemeClr val="tx2"/>
                </a:solidFill>
              </a:rPr>
              <a:t>C . Garreau </a:t>
            </a:r>
          </a:p>
        </p:txBody>
      </p:sp>
      <p:sp>
        <p:nvSpPr>
          <p:cNvPr id="5" name="ZoneTexte 4">
            <a:extLst>
              <a:ext uri="{FF2B5EF4-FFF2-40B4-BE49-F238E27FC236}">
                <a16:creationId xmlns:a16="http://schemas.microsoft.com/office/drawing/2014/main" id="{46A6A76D-6AC7-8340-85C8-17EC9057D7E8}"/>
              </a:ext>
            </a:extLst>
          </p:cNvPr>
          <p:cNvSpPr txBox="1"/>
          <p:nvPr/>
        </p:nvSpPr>
        <p:spPr>
          <a:xfrm>
            <a:off x="7464152" y="6389390"/>
            <a:ext cx="3299237" cy="461665"/>
          </a:xfrm>
          <a:prstGeom prst="rect">
            <a:avLst/>
          </a:prstGeom>
          <a:solidFill>
            <a:schemeClr val="tx2">
              <a:lumMod val="20000"/>
              <a:lumOff val="80000"/>
            </a:schemeClr>
          </a:solidFill>
        </p:spPr>
        <p:txBody>
          <a:bodyPr wrap="none" rtlCol="0">
            <a:spAutoFit/>
          </a:bodyPr>
          <a:lstStyle/>
          <a:p>
            <a:r>
              <a:rPr lang="fr-FR" sz="2400" dirty="0">
                <a:solidFill>
                  <a:schemeClr val="tx2"/>
                </a:solidFill>
              </a:rPr>
              <a:t>C . Garreau de </a:t>
            </a:r>
            <a:r>
              <a:rPr lang="fr-FR" sz="2400" dirty="0" err="1">
                <a:solidFill>
                  <a:schemeClr val="tx2"/>
                </a:solidFill>
              </a:rPr>
              <a:t>Loubresse</a:t>
            </a:r>
            <a:endParaRPr lang="fr-FR" sz="2400" dirty="0">
              <a:solidFill>
                <a:schemeClr val="tx2"/>
              </a:solidFill>
            </a:endParaRPr>
          </a:p>
        </p:txBody>
      </p:sp>
    </p:spTree>
    <p:extLst>
      <p:ext uri="{BB962C8B-B14F-4D97-AF65-F5344CB8AC3E}">
        <p14:creationId xmlns:p14="http://schemas.microsoft.com/office/powerpoint/2010/main" val="304662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E24CBC4-FBD5-1E40-BF7D-CC12B1429113}"/>
              </a:ext>
            </a:extLst>
          </p:cNvPr>
          <p:cNvSpPr/>
          <p:nvPr/>
        </p:nvSpPr>
        <p:spPr>
          <a:xfrm>
            <a:off x="2208450" y="116632"/>
            <a:ext cx="8232162" cy="617598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03285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67585B-3DC5-F548-9A1C-42CCA5FB93C7}"/>
              </a:ext>
            </a:extLst>
          </p:cNvPr>
          <p:cNvSpPr>
            <a:spLocks noGrp="1"/>
          </p:cNvSpPr>
          <p:nvPr>
            <p:ph type="title"/>
          </p:nvPr>
        </p:nvSpPr>
        <p:spPr/>
        <p:txBody>
          <a:bodyPr>
            <a:normAutofit/>
          </a:bodyPr>
          <a:lstStyle/>
          <a:p>
            <a:r>
              <a:rPr lang="fr-FR" dirty="0"/>
              <a:t>Contrat de formation</a:t>
            </a:r>
          </a:p>
        </p:txBody>
      </p:sp>
      <p:pic>
        <p:nvPicPr>
          <p:cNvPr id="4" name="Image 3" descr="Une image contenant table&#10;&#10;Description générée automatiquement">
            <a:extLst>
              <a:ext uri="{FF2B5EF4-FFF2-40B4-BE49-F238E27FC236}">
                <a16:creationId xmlns:a16="http://schemas.microsoft.com/office/drawing/2014/main" id="{9B185A3C-171A-E547-9537-63A91C249187}"/>
              </a:ext>
            </a:extLst>
          </p:cNvPr>
          <p:cNvPicPr>
            <a:picLocks noChangeAspect="1"/>
          </p:cNvPicPr>
          <p:nvPr/>
        </p:nvPicPr>
        <p:blipFill rotWithShape="1">
          <a:blip r:embed="rId2">
            <a:extLst>
              <a:ext uri="{28A0092B-C50C-407E-A947-70E740481C1C}">
                <a14:useLocalDpi xmlns:a14="http://schemas.microsoft.com/office/drawing/2010/main" val="0"/>
              </a:ext>
            </a:extLst>
          </a:blip>
          <a:srcRect b="63779"/>
          <a:stretch/>
        </p:blipFill>
        <p:spPr>
          <a:xfrm>
            <a:off x="623392" y="1271513"/>
            <a:ext cx="10660434" cy="1982862"/>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5FE21AEC-D223-0B4F-99C7-580E668B6D2A}"/>
              </a:ext>
            </a:extLst>
          </p:cNvPr>
          <p:cNvPicPr>
            <a:picLocks noChangeAspect="1"/>
          </p:cNvPicPr>
          <p:nvPr/>
        </p:nvPicPr>
        <p:blipFill rotWithShape="1">
          <a:blip r:embed="rId3">
            <a:extLst>
              <a:ext uri="{28A0092B-C50C-407E-A947-70E740481C1C}">
                <a14:useLocalDpi xmlns:a14="http://schemas.microsoft.com/office/drawing/2010/main" val="0"/>
              </a:ext>
            </a:extLst>
          </a:blip>
          <a:srcRect b="57510"/>
          <a:stretch/>
        </p:blipFill>
        <p:spPr>
          <a:xfrm>
            <a:off x="1375259" y="3284984"/>
            <a:ext cx="9156700" cy="814834"/>
          </a:xfrm>
          <a:prstGeom prst="rect">
            <a:avLst/>
          </a:prstGeom>
          <a:ln>
            <a:solidFill>
              <a:schemeClr val="tx1"/>
            </a:solidFill>
          </a:ln>
        </p:spPr>
      </p:pic>
      <p:pic>
        <p:nvPicPr>
          <p:cNvPr id="8" name="Image 7">
            <a:extLst>
              <a:ext uri="{FF2B5EF4-FFF2-40B4-BE49-F238E27FC236}">
                <a16:creationId xmlns:a16="http://schemas.microsoft.com/office/drawing/2014/main" id="{9DD64105-8495-7948-BD1A-68EC21F50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259" y="4201344"/>
            <a:ext cx="9156700" cy="812800"/>
          </a:xfrm>
          <a:prstGeom prst="rect">
            <a:avLst/>
          </a:prstGeom>
          <a:ln>
            <a:solidFill>
              <a:schemeClr val="tx1"/>
            </a:solidFill>
          </a:ln>
        </p:spPr>
      </p:pic>
      <p:pic>
        <p:nvPicPr>
          <p:cNvPr id="10" name="Image 9">
            <a:extLst>
              <a:ext uri="{FF2B5EF4-FFF2-40B4-BE49-F238E27FC236}">
                <a16:creationId xmlns:a16="http://schemas.microsoft.com/office/drawing/2014/main" id="{2A7A0F4B-40E3-FE4D-AC29-B2F53E7DE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259" y="5157192"/>
            <a:ext cx="9156699" cy="698500"/>
          </a:xfrm>
          <a:prstGeom prst="rect">
            <a:avLst/>
          </a:prstGeom>
          <a:ln>
            <a:solidFill>
              <a:schemeClr val="tx1"/>
            </a:solidFill>
          </a:ln>
        </p:spPr>
      </p:pic>
    </p:spTree>
    <p:extLst>
      <p:ext uri="{BB962C8B-B14F-4D97-AF65-F5344CB8AC3E}">
        <p14:creationId xmlns:p14="http://schemas.microsoft.com/office/powerpoint/2010/main" val="4121973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A7E862-0AFC-D345-B926-80C08BB91F3E}"/>
              </a:ext>
            </a:extLst>
          </p:cNvPr>
          <p:cNvSpPr>
            <a:spLocks noGrp="1"/>
          </p:cNvSpPr>
          <p:nvPr>
            <p:ph type="title"/>
          </p:nvPr>
        </p:nvSpPr>
        <p:spPr/>
        <p:txBody>
          <a:bodyPr/>
          <a:lstStyle/>
          <a:p>
            <a:r>
              <a:rPr lang="fr-FR" dirty="0"/>
              <a:t>connaissances</a:t>
            </a:r>
          </a:p>
        </p:txBody>
      </p:sp>
      <p:sp>
        <p:nvSpPr>
          <p:cNvPr id="3" name="Espace réservé du contenu 2">
            <a:extLst>
              <a:ext uri="{FF2B5EF4-FFF2-40B4-BE49-F238E27FC236}">
                <a16:creationId xmlns:a16="http://schemas.microsoft.com/office/drawing/2014/main" id="{7C8E56A4-A66A-7D43-9C50-D8CC1E1650F6}"/>
              </a:ext>
            </a:extLst>
          </p:cNvPr>
          <p:cNvSpPr>
            <a:spLocks noGrp="1"/>
          </p:cNvSpPr>
          <p:nvPr>
            <p:ph idx="1"/>
          </p:nvPr>
        </p:nvSpPr>
        <p:spPr>
          <a:xfrm>
            <a:off x="623392" y="1196752"/>
            <a:ext cx="10972800" cy="4569371"/>
          </a:xfrm>
        </p:spPr>
        <p:txBody>
          <a:bodyPr/>
          <a:lstStyle/>
          <a:p>
            <a:r>
              <a:rPr lang="fr-FR" dirty="0"/>
              <a:t>Diaporamas enregistrés sur plateforme </a:t>
            </a:r>
            <a:r>
              <a:rPr lang="fr-FR" dirty="0" err="1"/>
              <a:t>Uness</a:t>
            </a:r>
            <a:endParaRPr lang="fr-FR" dirty="0"/>
          </a:p>
          <a:p>
            <a:endParaRPr lang="fr-FR" dirty="0"/>
          </a:p>
        </p:txBody>
      </p:sp>
      <p:pic>
        <p:nvPicPr>
          <p:cNvPr id="5" name="Image 4">
            <a:extLst>
              <a:ext uri="{FF2B5EF4-FFF2-40B4-BE49-F238E27FC236}">
                <a16:creationId xmlns:a16="http://schemas.microsoft.com/office/drawing/2014/main" id="{56F07C23-BA37-934F-86B0-3CD56CE2F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842" y="1768908"/>
            <a:ext cx="9613900" cy="1714500"/>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386601ED-1577-7943-8359-E7E48429D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192" y="3514505"/>
            <a:ext cx="8585200" cy="2730500"/>
          </a:xfrm>
          <a:prstGeom prst="rect">
            <a:avLst/>
          </a:prstGeom>
        </p:spPr>
      </p:pic>
    </p:spTree>
    <p:extLst>
      <p:ext uri="{BB962C8B-B14F-4D97-AF65-F5344CB8AC3E}">
        <p14:creationId xmlns:p14="http://schemas.microsoft.com/office/powerpoint/2010/main" val="284094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6B9177-C283-9941-B7A1-4AE9B7323805}"/>
              </a:ext>
            </a:extLst>
          </p:cNvPr>
          <p:cNvSpPr>
            <a:spLocks noGrp="1"/>
          </p:cNvSpPr>
          <p:nvPr>
            <p:ph type="title"/>
          </p:nvPr>
        </p:nvSpPr>
        <p:spPr/>
        <p:txBody>
          <a:bodyPr/>
          <a:lstStyle/>
          <a:p>
            <a:r>
              <a:rPr lang="fr-FR" dirty="0"/>
              <a:t>compétences</a:t>
            </a:r>
          </a:p>
        </p:txBody>
      </p:sp>
      <p:pic>
        <p:nvPicPr>
          <p:cNvPr id="3" name="Image 2">
            <a:extLst>
              <a:ext uri="{FF2B5EF4-FFF2-40B4-BE49-F238E27FC236}">
                <a16:creationId xmlns:a16="http://schemas.microsoft.com/office/drawing/2014/main" id="{2D0E7844-B4F7-C34F-8036-2A903009D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396" y="1340768"/>
            <a:ext cx="8685207" cy="4980118"/>
          </a:xfrm>
          <a:prstGeom prst="rect">
            <a:avLst/>
          </a:prstGeom>
        </p:spPr>
      </p:pic>
    </p:spTree>
    <p:extLst>
      <p:ext uri="{BB962C8B-B14F-4D97-AF65-F5344CB8AC3E}">
        <p14:creationId xmlns:p14="http://schemas.microsoft.com/office/powerpoint/2010/main" val="487305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C06F64-941D-3447-912A-E74DF0889C1C}"/>
              </a:ext>
            </a:extLst>
          </p:cNvPr>
          <p:cNvSpPr>
            <a:spLocks noGrp="1"/>
          </p:cNvSpPr>
          <p:nvPr>
            <p:ph type="title"/>
          </p:nvPr>
        </p:nvSpPr>
        <p:spPr/>
        <p:txBody>
          <a:bodyPr/>
          <a:lstStyle/>
          <a:p>
            <a:r>
              <a:rPr lang="fr-FR" dirty="0"/>
              <a:t>Fin de phase socle</a:t>
            </a:r>
          </a:p>
        </p:txBody>
      </p:sp>
      <p:sp>
        <p:nvSpPr>
          <p:cNvPr id="3" name="Espace réservé du contenu 2">
            <a:extLst>
              <a:ext uri="{FF2B5EF4-FFF2-40B4-BE49-F238E27FC236}">
                <a16:creationId xmlns:a16="http://schemas.microsoft.com/office/drawing/2014/main" id="{C569A446-39DB-6947-818A-CF2FB7FE21F6}"/>
              </a:ext>
            </a:extLst>
          </p:cNvPr>
          <p:cNvSpPr>
            <a:spLocks noGrp="1"/>
          </p:cNvSpPr>
          <p:nvPr>
            <p:ph idx="1"/>
          </p:nvPr>
        </p:nvSpPr>
        <p:spPr/>
        <p:txBody>
          <a:bodyPr/>
          <a:lstStyle/>
          <a:p>
            <a:r>
              <a:rPr lang="fr-FR" dirty="0"/>
              <a:t>Entretien / Coordonnateur et membres de la Commission Locale de Coordination</a:t>
            </a:r>
          </a:p>
          <a:p>
            <a:pPr lvl="1"/>
            <a:r>
              <a:rPr lang="fr-FR" dirty="0"/>
              <a:t>Vérification des acquisitions des connaissances</a:t>
            </a:r>
          </a:p>
          <a:p>
            <a:pPr lvl="1"/>
            <a:r>
              <a:rPr lang="fr-FR" dirty="0"/>
              <a:t>Vérification des pratiques</a:t>
            </a:r>
          </a:p>
          <a:p>
            <a:pPr lvl="2"/>
            <a:r>
              <a:rPr lang="fr-FR" dirty="0"/>
              <a:t>Actes réalisés</a:t>
            </a:r>
          </a:p>
          <a:p>
            <a:pPr lvl="2"/>
            <a:r>
              <a:rPr lang="fr-FR" dirty="0"/>
              <a:t>Modules de compétence</a:t>
            </a:r>
          </a:p>
          <a:p>
            <a:pPr lvl="1"/>
            <a:r>
              <a:rPr lang="fr-FR" dirty="0"/>
              <a:t>Contrat de formation </a:t>
            </a:r>
          </a:p>
          <a:p>
            <a:r>
              <a:rPr lang="fr-FR" dirty="0"/>
              <a:t>Droit au remord / changement de pré-choix</a:t>
            </a:r>
          </a:p>
          <a:p>
            <a:pPr lvl="1"/>
            <a:endParaRPr lang="fr-FR" dirty="0"/>
          </a:p>
          <a:p>
            <a:pPr marL="0" indent="0">
              <a:buNone/>
            </a:pPr>
            <a:endParaRPr lang="fr-FR" dirty="0"/>
          </a:p>
        </p:txBody>
      </p:sp>
    </p:spTree>
    <p:extLst>
      <p:ext uri="{BB962C8B-B14F-4D97-AF65-F5344CB8AC3E}">
        <p14:creationId xmlns:p14="http://schemas.microsoft.com/office/powerpoint/2010/main" val="2470303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ADA7D0-A6E9-BB4C-8767-64754881699C}"/>
              </a:ext>
            </a:extLst>
          </p:cNvPr>
          <p:cNvSpPr>
            <a:spLocks noGrp="1"/>
          </p:cNvSpPr>
          <p:nvPr>
            <p:ph type="title"/>
          </p:nvPr>
        </p:nvSpPr>
        <p:spPr/>
        <p:txBody>
          <a:bodyPr/>
          <a:lstStyle/>
          <a:p>
            <a:r>
              <a:rPr lang="fr-FR" dirty="0"/>
              <a:t>Phase d’approfondissement</a:t>
            </a:r>
          </a:p>
        </p:txBody>
      </p:sp>
      <p:sp>
        <p:nvSpPr>
          <p:cNvPr id="3" name="Espace réservé du contenu 2">
            <a:extLst>
              <a:ext uri="{FF2B5EF4-FFF2-40B4-BE49-F238E27FC236}">
                <a16:creationId xmlns:a16="http://schemas.microsoft.com/office/drawing/2014/main" id="{076E7D94-86B1-CE43-B6D8-5C7CEFFCAE2E}"/>
              </a:ext>
            </a:extLst>
          </p:cNvPr>
          <p:cNvSpPr>
            <a:spLocks noGrp="1"/>
          </p:cNvSpPr>
          <p:nvPr>
            <p:ph idx="1"/>
          </p:nvPr>
        </p:nvSpPr>
        <p:spPr/>
        <p:txBody>
          <a:bodyPr>
            <a:normAutofit fontScale="92500" lnSpcReduction="20000"/>
          </a:bodyPr>
          <a:lstStyle/>
          <a:p>
            <a:r>
              <a:rPr lang="fr-FR" dirty="0"/>
              <a:t>Connaissances</a:t>
            </a:r>
          </a:p>
          <a:p>
            <a:pPr lvl="1"/>
            <a:r>
              <a:rPr lang="fr-FR" dirty="0"/>
              <a:t>Diaporamas enregistrés sur plateforme </a:t>
            </a:r>
            <a:r>
              <a:rPr lang="fr-FR" dirty="0" err="1"/>
              <a:t>Uness</a:t>
            </a:r>
            <a:endParaRPr lang="fr-FR" dirty="0"/>
          </a:p>
          <a:p>
            <a:pPr lvl="1"/>
            <a:r>
              <a:rPr lang="fr-FR" dirty="0"/>
              <a:t>Test annuel d’évaluation des connaissances : </a:t>
            </a:r>
            <a:r>
              <a:rPr lang="fr-FR" dirty="0" err="1"/>
              <a:t>Interim</a:t>
            </a:r>
            <a:r>
              <a:rPr lang="fr-FR" dirty="0"/>
              <a:t> exam EBOT</a:t>
            </a:r>
          </a:p>
          <a:p>
            <a:pPr lvl="2"/>
            <a:r>
              <a:rPr lang="fr-FR" dirty="0"/>
              <a:t>Auto-évaluation </a:t>
            </a:r>
          </a:p>
          <a:p>
            <a:pPr lvl="2"/>
            <a:r>
              <a:rPr lang="fr-FR" dirty="0"/>
              <a:t>Non sanctionnant</a:t>
            </a:r>
          </a:p>
          <a:p>
            <a:pPr lvl="1"/>
            <a:r>
              <a:rPr lang="fr-FR" dirty="0"/>
              <a:t>Contrôle de connaissances des DES : Mai de la 3</a:t>
            </a:r>
            <a:r>
              <a:rPr lang="fr-FR" baseline="30000" dirty="0"/>
              <a:t>ème</a:t>
            </a:r>
            <a:r>
              <a:rPr lang="fr-FR" dirty="0"/>
              <a:t> année</a:t>
            </a:r>
          </a:p>
          <a:p>
            <a:pPr lvl="1"/>
            <a:r>
              <a:rPr lang="fr-FR" dirty="0"/>
              <a:t>Thèse</a:t>
            </a:r>
          </a:p>
          <a:p>
            <a:r>
              <a:rPr lang="fr-FR" dirty="0"/>
              <a:t>évaluation des compétences</a:t>
            </a:r>
          </a:p>
          <a:p>
            <a:pPr lvl="1"/>
            <a:r>
              <a:rPr lang="fr-FR" dirty="0"/>
              <a:t>Modules P2</a:t>
            </a:r>
          </a:p>
          <a:p>
            <a:pPr lvl="1"/>
            <a:r>
              <a:rPr lang="fr-FR" dirty="0" err="1"/>
              <a:t>Logbook</a:t>
            </a:r>
            <a:endParaRPr lang="fr-FR" dirty="0"/>
          </a:p>
          <a:p>
            <a:r>
              <a:rPr lang="fr-FR" dirty="0"/>
              <a:t>Contrat de formation</a:t>
            </a:r>
          </a:p>
        </p:txBody>
      </p:sp>
    </p:spTree>
    <p:extLst>
      <p:ext uri="{BB962C8B-B14F-4D97-AF65-F5344CB8AC3E}">
        <p14:creationId xmlns:p14="http://schemas.microsoft.com/office/powerpoint/2010/main" val="1963768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A6F117-9117-0643-920D-06323C0AD32A}"/>
              </a:ext>
            </a:extLst>
          </p:cNvPr>
          <p:cNvSpPr>
            <a:spLocks noGrp="1"/>
          </p:cNvSpPr>
          <p:nvPr>
            <p:ph type="title"/>
          </p:nvPr>
        </p:nvSpPr>
        <p:spPr/>
        <p:txBody>
          <a:bodyPr/>
          <a:lstStyle/>
          <a:p>
            <a:r>
              <a:rPr lang="fr-FR" dirty="0"/>
              <a:t>Phase d’approfondissement</a:t>
            </a:r>
          </a:p>
        </p:txBody>
      </p:sp>
      <p:pic>
        <p:nvPicPr>
          <p:cNvPr id="5" name="Image 4" descr="Une image contenant texte&#10;&#10;Description générée automatiquement">
            <a:extLst>
              <a:ext uri="{FF2B5EF4-FFF2-40B4-BE49-F238E27FC236}">
                <a16:creationId xmlns:a16="http://schemas.microsoft.com/office/drawing/2014/main" id="{7EC8E170-F51F-5548-B25E-124AFCFF9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196752"/>
            <a:ext cx="7810500" cy="1473200"/>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D22315F5-295A-C34B-BA60-402C6D855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2863850"/>
            <a:ext cx="8318500" cy="1130300"/>
          </a:xfrm>
          <a:prstGeom prst="rect">
            <a:avLst/>
          </a:prstGeom>
        </p:spPr>
      </p:pic>
      <p:sp>
        <p:nvSpPr>
          <p:cNvPr id="8" name="ZoneTexte 7">
            <a:extLst>
              <a:ext uri="{FF2B5EF4-FFF2-40B4-BE49-F238E27FC236}">
                <a16:creationId xmlns:a16="http://schemas.microsoft.com/office/drawing/2014/main" id="{961F940B-5FA7-4E4C-A86A-6D72D43B7456}"/>
              </a:ext>
            </a:extLst>
          </p:cNvPr>
          <p:cNvSpPr txBox="1"/>
          <p:nvPr/>
        </p:nvSpPr>
        <p:spPr>
          <a:xfrm>
            <a:off x="2999656" y="4203767"/>
            <a:ext cx="5256584" cy="1938992"/>
          </a:xfrm>
          <a:prstGeom prst="rect">
            <a:avLst/>
          </a:prstGeom>
          <a:noFill/>
        </p:spPr>
        <p:txBody>
          <a:bodyPr wrap="square" rtlCol="0">
            <a:spAutoFit/>
          </a:bodyPr>
          <a:lstStyle/>
          <a:p>
            <a:r>
              <a:rPr lang="fr-FR" sz="2400" dirty="0"/>
              <a:t>Membre supérieur</a:t>
            </a:r>
          </a:p>
          <a:p>
            <a:r>
              <a:rPr lang="fr-FR" sz="2400" dirty="0"/>
              <a:t>Membre Inférieur</a:t>
            </a:r>
          </a:p>
          <a:p>
            <a:r>
              <a:rPr lang="fr-FR" sz="2400" dirty="0"/>
              <a:t>Rachis</a:t>
            </a:r>
          </a:p>
          <a:p>
            <a:r>
              <a:rPr lang="fr-FR" sz="2400" dirty="0"/>
              <a:t>Pédiatrie</a:t>
            </a:r>
          </a:p>
          <a:p>
            <a:r>
              <a:rPr lang="fr-FR" sz="2400" dirty="0"/>
              <a:t>Sciences fondamentales</a:t>
            </a:r>
          </a:p>
        </p:txBody>
      </p:sp>
    </p:spTree>
    <p:extLst>
      <p:ext uri="{BB962C8B-B14F-4D97-AF65-F5344CB8AC3E}">
        <p14:creationId xmlns:p14="http://schemas.microsoft.com/office/powerpoint/2010/main" val="3781748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DD22AF-B7AD-5E4E-9A40-AA568C363E9A}"/>
              </a:ext>
            </a:extLst>
          </p:cNvPr>
          <p:cNvSpPr>
            <a:spLocks noGrp="1"/>
          </p:cNvSpPr>
          <p:nvPr>
            <p:ph type="title"/>
          </p:nvPr>
        </p:nvSpPr>
        <p:spPr>
          <a:xfrm>
            <a:off x="642381" y="620688"/>
            <a:ext cx="10972800" cy="1143000"/>
          </a:xfrm>
        </p:spPr>
        <p:txBody>
          <a:bodyPr/>
          <a:lstStyle/>
          <a:p>
            <a:r>
              <a:rPr lang="fr-FR" dirty="0"/>
              <a:t>P3 : Dr Junior</a:t>
            </a:r>
          </a:p>
        </p:txBody>
      </p:sp>
      <p:sp>
        <p:nvSpPr>
          <p:cNvPr id="3" name="Espace réservé du contenu 2">
            <a:extLst>
              <a:ext uri="{FF2B5EF4-FFF2-40B4-BE49-F238E27FC236}">
                <a16:creationId xmlns:a16="http://schemas.microsoft.com/office/drawing/2014/main" id="{04717647-F07F-8A4E-831C-3D62AAF217F8}"/>
              </a:ext>
            </a:extLst>
          </p:cNvPr>
          <p:cNvSpPr>
            <a:spLocks noGrp="1"/>
          </p:cNvSpPr>
          <p:nvPr>
            <p:ph idx="1"/>
          </p:nvPr>
        </p:nvSpPr>
        <p:spPr>
          <a:xfrm>
            <a:off x="642381" y="2060848"/>
            <a:ext cx="10972800" cy="2808312"/>
          </a:xfrm>
        </p:spPr>
        <p:txBody>
          <a:bodyPr/>
          <a:lstStyle/>
          <a:p>
            <a:r>
              <a:rPr lang="fr-FR" dirty="0"/>
              <a:t>Procédures d’appariement une fois par an</a:t>
            </a:r>
          </a:p>
          <a:p>
            <a:r>
              <a:rPr lang="fr-FR" dirty="0"/>
              <a:t>Deux stages d’un an</a:t>
            </a:r>
          </a:p>
          <a:p>
            <a:r>
              <a:rPr lang="fr-FR" dirty="0"/>
              <a:t>Pas de soutenance de thèse durant P3 : aucune dérogation</a:t>
            </a:r>
          </a:p>
          <a:p>
            <a:pPr lvl="1"/>
            <a:r>
              <a:rPr lang="fr-FR" dirty="0"/>
              <a:t>Obligation de soutenance de thèse fin P2</a:t>
            </a:r>
          </a:p>
        </p:txBody>
      </p:sp>
    </p:spTree>
    <p:extLst>
      <p:ext uri="{BB962C8B-B14F-4D97-AF65-F5344CB8AC3E}">
        <p14:creationId xmlns:p14="http://schemas.microsoft.com/office/powerpoint/2010/main" val="2486669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44" y="116632"/>
            <a:ext cx="8229600" cy="1143000"/>
          </a:xfrm>
          <a:solidFill>
            <a:schemeClr val="tx2">
              <a:lumMod val="20000"/>
              <a:lumOff val="80000"/>
            </a:schemeClr>
          </a:solidFill>
          <a:ln>
            <a:solidFill>
              <a:srgbClr val="4F81BD"/>
            </a:solidFill>
          </a:ln>
        </p:spPr>
        <p:txBody>
          <a:bodyPr/>
          <a:lstStyle/>
          <a:p>
            <a:r>
              <a:rPr lang="fr-FR" dirty="0"/>
              <a:t>Ordre du jour</a:t>
            </a:r>
          </a:p>
        </p:txBody>
      </p:sp>
      <p:sp>
        <p:nvSpPr>
          <p:cNvPr id="5" name="Espace réservé du contenu 2"/>
          <p:cNvSpPr txBox="1">
            <a:spLocks/>
          </p:cNvSpPr>
          <p:nvPr/>
        </p:nvSpPr>
        <p:spPr>
          <a:xfrm>
            <a:off x="479376" y="1484784"/>
            <a:ext cx="11233248" cy="511256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800" dirty="0"/>
              <a:t>Composition du bureau (P. </a:t>
            </a:r>
            <a:r>
              <a:rPr lang="fr-FR" sz="2800" dirty="0" err="1"/>
              <a:t>Journeau</a:t>
            </a:r>
            <a:r>
              <a:rPr lang="fr-FR" sz="2800" dirty="0"/>
              <a:t>)</a:t>
            </a:r>
          </a:p>
          <a:p>
            <a:pPr lvl="1"/>
            <a:r>
              <a:rPr lang="fr-FR" sz="2400" dirty="0"/>
              <a:t>Renouvellement des membres sortants</a:t>
            </a:r>
          </a:p>
          <a:p>
            <a:r>
              <a:rPr lang="fr-FR" sz="2800" dirty="0"/>
              <a:t>Organisation des bureaux et séminaires des coordonnateurs (P. </a:t>
            </a:r>
            <a:r>
              <a:rPr lang="fr-FR" sz="2800" dirty="0" err="1"/>
              <a:t>Journeau</a:t>
            </a:r>
            <a:r>
              <a:rPr lang="fr-FR" sz="2800" dirty="0"/>
              <a:t>)</a:t>
            </a:r>
          </a:p>
          <a:p>
            <a:r>
              <a:rPr lang="fr-FR" sz="2800" dirty="0"/>
              <a:t>R3C (C. </a:t>
            </a:r>
            <a:r>
              <a:rPr lang="fr-FR" sz="2800"/>
              <a:t>Garreau)</a:t>
            </a:r>
            <a:endParaRPr lang="fr-FR" sz="2800" dirty="0"/>
          </a:p>
          <a:p>
            <a:pPr lvl="1"/>
            <a:r>
              <a:rPr lang="fr-FR" sz="2400" dirty="0"/>
              <a:t>Contrat de formation (Phase socle)</a:t>
            </a:r>
          </a:p>
          <a:p>
            <a:pPr lvl="1"/>
            <a:r>
              <a:rPr lang="fr-FR" sz="2400" dirty="0"/>
              <a:t>Evaluation phase d’approfondissement</a:t>
            </a:r>
          </a:p>
          <a:p>
            <a:pPr lvl="1"/>
            <a:r>
              <a:rPr lang="fr-FR" sz="2400" dirty="0"/>
              <a:t>Information sur les Dr Junior</a:t>
            </a:r>
            <a:endParaRPr lang="fr-FR" dirty="0"/>
          </a:p>
          <a:p>
            <a:r>
              <a:rPr lang="fr-FR" sz="2800" dirty="0"/>
              <a:t>R2C (C. Garreau et G. </a:t>
            </a:r>
            <a:r>
              <a:rPr lang="fr-FR" sz="2800" dirty="0" err="1"/>
              <a:t>Odri</a:t>
            </a:r>
            <a:r>
              <a:rPr lang="fr-FR" sz="2800" dirty="0"/>
              <a:t>)</a:t>
            </a:r>
          </a:p>
          <a:p>
            <a:pPr lvl="1"/>
            <a:r>
              <a:rPr lang="fr-FR" sz="2400" dirty="0"/>
              <a:t>Contenu de la réforme</a:t>
            </a:r>
          </a:p>
          <a:p>
            <a:pPr lvl="1"/>
            <a:r>
              <a:rPr lang="fr-FR" sz="2400" dirty="0"/>
              <a:t>Organisation du Collège</a:t>
            </a:r>
          </a:p>
          <a:p>
            <a:pPr lvl="2"/>
            <a:r>
              <a:rPr lang="fr-FR" sz="2000" dirty="0"/>
              <a:t>Banque de question</a:t>
            </a:r>
          </a:p>
          <a:p>
            <a:pPr lvl="2"/>
            <a:r>
              <a:rPr lang="fr-FR" sz="2000" dirty="0"/>
              <a:t>Coordonnateurs R2C</a:t>
            </a:r>
          </a:p>
        </p:txBody>
      </p:sp>
    </p:spTree>
    <p:extLst>
      <p:ext uri="{BB962C8B-B14F-4D97-AF65-F5344CB8AC3E}">
        <p14:creationId xmlns:p14="http://schemas.microsoft.com/office/powerpoint/2010/main" val="1398056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2A5B0B6-33BF-A44C-A1F1-C553C4AD40A0}"/>
              </a:ext>
            </a:extLst>
          </p:cNvPr>
          <p:cNvSpPr txBox="1">
            <a:spLocks/>
          </p:cNvSpPr>
          <p:nvPr/>
        </p:nvSpPr>
        <p:spPr>
          <a:xfrm>
            <a:off x="1055440" y="303238"/>
            <a:ext cx="10319320" cy="1143000"/>
          </a:xfrm>
          <a:prstGeom prst="rect">
            <a:avLst/>
          </a:prstGeom>
          <a:ln w="12700">
            <a:solidFill>
              <a:schemeClr val="tx1"/>
            </a:solidFill>
          </a:ln>
        </p:spPr>
        <p:txBody>
          <a:bodyP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pPr marL="0" lvl="2" algn="ctr" rtl="0">
              <a:spcBef>
                <a:spcPct val="0"/>
              </a:spcBef>
            </a:pPr>
            <a:r>
              <a:rPr lang="fr-FR" sz="4000" b="1" kern="0">
                <a:solidFill>
                  <a:srgbClr val="FF0000"/>
                </a:solidFill>
              </a:rPr>
              <a:t>Priorité à la subdivision</a:t>
            </a:r>
            <a:endParaRPr lang="fr-FR" sz="4000" b="1" kern="0" dirty="0">
              <a:solidFill>
                <a:srgbClr val="FF0000"/>
              </a:solidFill>
            </a:endParaRPr>
          </a:p>
        </p:txBody>
      </p:sp>
      <p:sp>
        <p:nvSpPr>
          <p:cNvPr id="5" name="Espace réservé du contenu 2">
            <a:extLst>
              <a:ext uri="{FF2B5EF4-FFF2-40B4-BE49-F238E27FC236}">
                <a16:creationId xmlns:a16="http://schemas.microsoft.com/office/drawing/2014/main" id="{A4E7A184-ACAA-E44F-AFCB-3B6E4E503FF6}"/>
              </a:ext>
            </a:extLst>
          </p:cNvPr>
          <p:cNvSpPr txBox="1">
            <a:spLocks/>
          </p:cNvSpPr>
          <p:nvPr/>
        </p:nvSpPr>
        <p:spPr>
          <a:xfrm>
            <a:off x="1055440" y="1628800"/>
            <a:ext cx="10319320" cy="4525963"/>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t>Priorité est donnée aux étudiants de la subdivision. </a:t>
            </a:r>
          </a:p>
          <a:p>
            <a:pPr marL="457200" lvl="1" indent="0">
              <a:buFont typeface="Arial" panose="020B0604020202020204" pitchFamily="34" charset="0"/>
              <a:buNone/>
            </a:pPr>
            <a:r>
              <a:rPr lang="fr-FR"/>
              <a:t>Pour permettre la priorisation des étudiants de la subdivision, ceux-ci sont identifiés par une * sur la plateforme.</a:t>
            </a:r>
          </a:p>
          <a:p>
            <a:pPr marL="457200" lvl="1" indent="0">
              <a:buFont typeface="Arial" panose="020B0604020202020204" pitchFamily="34" charset="0"/>
              <a:buNone/>
            </a:pPr>
            <a:endParaRPr lang="fr-FR"/>
          </a:p>
          <a:p>
            <a:r>
              <a:rPr lang="fr-FR"/>
              <a:t>Ainsi, conformément à l’article 44 de l’arrêté du 12 avril 2017 portant organisation du troisième cycle des études de médecine : </a:t>
            </a:r>
          </a:p>
          <a:p>
            <a:pPr lvl="1"/>
            <a:r>
              <a:rPr lang="fr-FR"/>
              <a:t> si un poste est ouvert sur le terrain de stage, le poste est réservé à un étudiant candidat de la subdivision </a:t>
            </a:r>
          </a:p>
          <a:p>
            <a:pPr lvl="1"/>
            <a:r>
              <a:rPr lang="fr-FR"/>
              <a:t>si deux postes sont ouverts sur le terrain de stage :</a:t>
            </a:r>
          </a:p>
          <a:p>
            <a:pPr lvl="2"/>
            <a:r>
              <a:rPr lang="fr-FR"/>
              <a:t>un des deux postes est réservé à un étudiant de la subdivision</a:t>
            </a:r>
          </a:p>
          <a:p>
            <a:pPr lvl="2"/>
            <a:r>
              <a:rPr lang="fr-FR"/>
              <a:t>l’autre poste est ouvert à l’ensemble des étudiants de la région. </a:t>
            </a:r>
          </a:p>
          <a:p>
            <a:endParaRPr lang="fr-FR"/>
          </a:p>
          <a:p>
            <a:r>
              <a:rPr lang="fr-FR"/>
              <a:t>si aucun étudiant ne s’est positionné sur un poste ouvert dans sa subdivision, un étudiant candidat d’une autre subdivision de la région peut accéder au poste. </a:t>
            </a:r>
            <a:endParaRPr lang="fr-FR" dirty="0"/>
          </a:p>
        </p:txBody>
      </p:sp>
    </p:spTree>
    <p:extLst>
      <p:ext uri="{BB962C8B-B14F-4D97-AF65-F5344CB8AC3E}">
        <p14:creationId xmlns:p14="http://schemas.microsoft.com/office/powerpoint/2010/main" val="3829976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112FD-BB37-E14D-A50B-1309685A6A3F}"/>
              </a:ext>
            </a:extLst>
          </p:cNvPr>
          <p:cNvSpPr txBox="1">
            <a:spLocks/>
          </p:cNvSpPr>
          <p:nvPr/>
        </p:nvSpPr>
        <p:spPr>
          <a:xfrm>
            <a:off x="983432" y="476672"/>
            <a:ext cx="10225136" cy="893514"/>
          </a:xfrm>
          <a:prstGeom prst="rect">
            <a:avLst/>
          </a:prstGeom>
          <a:ln>
            <a:solidFill>
              <a:schemeClr val="accent1"/>
            </a:solidFill>
          </a:ln>
        </p:spPr>
        <p:txBody>
          <a:bodyP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pPr marL="0" lvl="2" algn="ctr" rtl="0">
              <a:spcBef>
                <a:spcPct val="0"/>
              </a:spcBef>
            </a:pPr>
            <a:r>
              <a:rPr lang="fr-FR" sz="4000" b="1" kern="0" dirty="0">
                <a:solidFill>
                  <a:srgbClr val="FF0000"/>
                </a:solidFill>
              </a:rPr>
              <a:t>Inter-chu</a:t>
            </a:r>
          </a:p>
        </p:txBody>
      </p:sp>
      <p:sp>
        <p:nvSpPr>
          <p:cNvPr id="3" name="Espace réservé du contenu 2">
            <a:extLst>
              <a:ext uri="{FF2B5EF4-FFF2-40B4-BE49-F238E27FC236}">
                <a16:creationId xmlns:a16="http://schemas.microsoft.com/office/drawing/2014/main" id="{5DEC45F8-0F5F-C74D-AC33-9FA5D5225881}"/>
              </a:ext>
            </a:extLst>
          </p:cNvPr>
          <p:cNvSpPr txBox="1">
            <a:spLocks/>
          </p:cNvSpPr>
          <p:nvPr/>
        </p:nvSpPr>
        <p:spPr>
          <a:xfrm>
            <a:off x="983432" y="1700808"/>
            <a:ext cx="10225136" cy="4983162"/>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a:t>Les inter-CHU sont autorisés durant la phase de consolidation. </a:t>
            </a:r>
          </a:p>
          <a:p>
            <a:pPr lvl="1"/>
            <a:r>
              <a:rPr lang="fr-FR" dirty="0"/>
              <a:t>ils doivent rester exceptionnels</a:t>
            </a:r>
          </a:p>
          <a:p>
            <a:pPr lvl="1"/>
            <a:r>
              <a:rPr lang="fr-FR" dirty="0"/>
              <a:t>conditionnés à un manque de capacité de formation sur la région et/ou au projet professionnel de l’étudiant. </a:t>
            </a:r>
          </a:p>
          <a:p>
            <a:endParaRPr lang="fr-FR" dirty="0"/>
          </a:p>
          <a:p>
            <a:r>
              <a:rPr lang="fr-FR" dirty="0"/>
              <a:t>Durée : </a:t>
            </a:r>
          </a:p>
          <a:p>
            <a:pPr marL="857250" lvl="1" indent="-457200">
              <a:buFontTx/>
              <a:buChar char="-"/>
            </a:pPr>
            <a:r>
              <a:rPr lang="fr-FR" b="1" dirty="0"/>
              <a:t>l’inter-CHU est d’une durée d’un an</a:t>
            </a:r>
          </a:p>
          <a:p>
            <a:pPr marL="857250" lvl="1" indent="-457200">
              <a:buFontTx/>
              <a:buChar char="-"/>
            </a:pPr>
            <a:r>
              <a:rPr lang="fr-FR" b="1" dirty="0"/>
              <a:t>de façon exceptionnelle, si un inter-CHU de six mois a été organisé et validé en commission, l’étudiant peut l’effectuer </a:t>
            </a:r>
          </a:p>
          <a:p>
            <a:endParaRPr lang="fr-FR" dirty="0"/>
          </a:p>
          <a:p>
            <a:r>
              <a:rPr lang="fr-FR" dirty="0"/>
              <a:t>Participation à la procédure d’appariement : </a:t>
            </a:r>
          </a:p>
          <a:p>
            <a:pPr marL="400050" lvl="1" indent="0">
              <a:buFont typeface="Arial" panose="020B0604020202020204" pitchFamily="34" charset="0"/>
              <a:buNone/>
            </a:pPr>
            <a:r>
              <a:rPr lang="fr-FR" b="1" dirty="0"/>
              <a:t>- L’étudiant qui n’a pas eu la confirmation avant le 1er septembre de la réalisation de son inter-CHU sur l’un des deux semestres participe à l’appariement </a:t>
            </a:r>
          </a:p>
          <a:p>
            <a:pPr marL="400050" lvl="1" indent="0">
              <a:buFont typeface="Arial" panose="020B0604020202020204" pitchFamily="34" charset="0"/>
              <a:buNone/>
            </a:pPr>
            <a:r>
              <a:rPr lang="fr-FR" b="1" dirty="0"/>
              <a:t>- L’étudiant qui a eu la confirmation avant le 1er septembre de la réalisation de son inter-CHU sur l’un des deux semestres ne participe pas à la procédure d’appariement, y compris si la procédure est annuelle et que son inter-CHU est exceptionnellement d’une durée de 6 mois. </a:t>
            </a:r>
          </a:p>
          <a:p>
            <a:pPr marL="0" indent="0">
              <a:buFont typeface="Arial" panose="020B0604020202020204" pitchFamily="34" charset="0"/>
              <a:buNone/>
            </a:pPr>
            <a:endParaRPr lang="fr-FR" dirty="0"/>
          </a:p>
        </p:txBody>
      </p:sp>
    </p:spTree>
    <p:extLst>
      <p:ext uri="{BB962C8B-B14F-4D97-AF65-F5344CB8AC3E}">
        <p14:creationId xmlns:p14="http://schemas.microsoft.com/office/powerpoint/2010/main" val="3976485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8C7F5-40A0-494E-B0AC-09D1F87CCC49}"/>
              </a:ext>
            </a:extLst>
          </p:cNvPr>
          <p:cNvSpPr txBox="1">
            <a:spLocks/>
          </p:cNvSpPr>
          <p:nvPr/>
        </p:nvSpPr>
        <p:spPr>
          <a:xfrm>
            <a:off x="911424" y="519262"/>
            <a:ext cx="10535344" cy="1143000"/>
          </a:xfrm>
          <a:prstGeom prst="rect">
            <a:avLst/>
          </a:prstGeom>
          <a:ln>
            <a:solidFill>
              <a:schemeClr val="accent1"/>
            </a:solidFill>
          </a:ln>
        </p:spPr>
        <p:txBody>
          <a:bodyP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pPr marL="0" lvl="2" algn="ctr" rtl="0">
              <a:spcBef>
                <a:spcPct val="0"/>
              </a:spcBef>
            </a:pPr>
            <a:r>
              <a:rPr lang="fr-FR" sz="4000" b="1" kern="0">
                <a:solidFill>
                  <a:srgbClr val="FF0000"/>
                </a:solidFill>
              </a:rPr>
              <a:t>Etudiants décalés</a:t>
            </a:r>
            <a:endParaRPr lang="fr-FR" sz="4000" b="1" kern="0" dirty="0">
              <a:solidFill>
                <a:srgbClr val="FF0000"/>
              </a:solidFill>
            </a:endParaRPr>
          </a:p>
        </p:txBody>
      </p:sp>
      <p:sp>
        <p:nvSpPr>
          <p:cNvPr id="3" name="Espace réservé du contenu 2">
            <a:extLst>
              <a:ext uri="{FF2B5EF4-FFF2-40B4-BE49-F238E27FC236}">
                <a16:creationId xmlns:a16="http://schemas.microsoft.com/office/drawing/2014/main" id="{6F53947B-6265-8A45-8B16-3FCE4970CA6A}"/>
              </a:ext>
            </a:extLst>
          </p:cNvPr>
          <p:cNvSpPr txBox="1">
            <a:spLocks/>
          </p:cNvSpPr>
          <p:nvPr/>
        </p:nvSpPr>
        <p:spPr>
          <a:xfrm>
            <a:off x="911424" y="1844824"/>
            <a:ext cx="10535344"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dirty="0"/>
              <a:t>Ces étudiants </a:t>
            </a:r>
          </a:p>
          <a:p>
            <a:r>
              <a:rPr lang="fr-FR" dirty="0"/>
              <a:t>participent à la procédure d’appariement en septembre (n) </a:t>
            </a:r>
          </a:p>
          <a:p>
            <a:r>
              <a:rPr lang="fr-FR" dirty="0"/>
              <a:t>ils sont identifiés par l’ARS/l’UFR dans la plateforme et déclare dans leur lettre de motivation leur arrivée décalée</a:t>
            </a:r>
          </a:p>
          <a:p>
            <a:r>
              <a:rPr lang="fr-FR" dirty="0"/>
              <a:t>Leur stage se déroulera de mai année n+1 à avril n+2. </a:t>
            </a:r>
          </a:p>
        </p:txBody>
      </p:sp>
    </p:spTree>
    <p:extLst>
      <p:ext uri="{BB962C8B-B14F-4D97-AF65-F5344CB8AC3E}">
        <p14:creationId xmlns:p14="http://schemas.microsoft.com/office/powerpoint/2010/main" val="2409362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848AF1-4D94-C744-AB04-2AB3CF2B96B9}"/>
              </a:ext>
            </a:extLst>
          </p:cNvPr>
          <p:cNvSpPr txBox="1">
            <a:spLocks/>
          </p:cNvSpPr>
          <p:nvPr/>
        </p:nvSpPr>
        <p:spPr>
          <a:xfrm>
            <a:off x="839416" y="404664"/>
            <a:ext cx="10319320" cy="893514"/>
          </a:xfrm>
          <a:prstGeom prst="rect">
            <a:avLst/>
          </a:prstGeom>
          <a:ln>
            <a:solidFill>
              <a:schemeClr val="accent1"/>
            </a:solidFill>
          </a:ln>
        </p:spPr>
        <p:txBody>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pPr marL="0" lvl="2" algn="ctr" rtl="0">
              <a:spcBef>
                <a:spcPct val="0"/>
              </a:spcBef>
            </a:pPr>
            <a:r>
              <a:rPr lang="fr-FR" sz="4000" b="1" kern="0">
                <a:solidFill>
                  <a:srgbClr val="FF0000"/>
                </a:solidFill>
              </a:rPr>
              <a:t>Année</a:t>
            </a:r>
            <a:r>
              <a:rPr lang="fr-FR" b="1" kern="0">
                <a:solidFill>
                  <a:srgbClr val="FF0000"/>
                </a:solidFill>
              </a:rPr>
              <a:t> </a:t>
            </a:r>
            <a:r>
              <a:rPr lang="fr-FR" sz="4000" b="1" kern="0">
                <a:solidFill>
                  <a:srgbClr val="FF0000"/>
                </a:solidFill>
              </a:rPr>
              <a:t>de disponibilité</a:t>
            </a:r>
            <a:endParaRPr lang="fr-FR" sz="4000" b="1" kern="0" dirty="0">
              <a:solidFill>
                <a:srgbClr val="FF0000"/>
              </a:solidFill>
            </a:endParaRPr>
          </a:p>
        </p:txBody>
      </p:sp>
      <p:sp>
        <p:nvSpPr>
          <p:cNvPr id="3" name="Espace réservé du contenu 2">
            <a:extLst>
              <a:ext uri="{FF2B5EF4-FFF2-40B4-BE49-F238E27FC236}">
                <a16:creationId xmlns:a16="http://schemas.microsoft.com/office/drawing/2014/main" id="{4812AC74-DDF2-2649-A85A-2C2EACB6FE74}"/>
              </a:ext>
            </a:extLst>
          </p:cNvPr>
          <p:cNvSpPr txBox="1">
            <a:spLocks/>
          </p:cNvSpPr>
          <p:nvPr/>
        </p:nvSpPr>
        <p:spPr>
          <a:xfrm>
            <a:off x="839416" y="1628800"/>
            <a:ext cx="10319320" cy="4525963"/>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b="1" dirty="0"/>
              <a:t>Oui</a:t>
            </a:r>
          </a:p>
          <a:p>
            <a:pPr lvl="1"/>
            <a:r>
              <a:rPr lang="fr-FR" dirty="0"/>
              <a:t>l’étudiant formule la demande de disponibilité auprès de l'établissement dans lequel il effectue son stage ou auprès de son CHU de rattachement</a:t>
            </a:r>
          </a:p>
          <a:p>
            <a:pPr lvl="1"/>
            <a:r>
              <a:rPr lang="fr-FR" dirty="0"/>
              <a:t> au moins deux mois avant la date de début envisagée. </a:t>
            </a:r>
          </a:p>
          <a:p>
            <a:pPr lvl="1"/>
            <a:endParaRPr lang="fr-FR" dirty="0"/>
          </a:p>
          <a:p>
            <a:r>
              <a:rPr lang="fr-FR" b="1" dirty="0"/>
              <a:t>Pour les étudiants qui participent une fois par an à la procédure d’appariement :</a:t>
            </a:r>
          </a:p>
          <a:p>
            <a:pPr marL="457200" lvl="1" indent="0">
              <a:buNone/>
            </a:pPr>
            <a:r>
              <a:rPr lang="fr-FR" dirty="0"/>
              <a:t>il n’est possible de prendre une disponibilité qu’à l’issue de la première année de docteur junior s’ils sont dans une spécialité dont la phase docteur junior dure deux ans.</a:t>
            </a:r>
          </a:p>
          <a:p>
            <a:endParaRPr lang="fr-FR" dirty="0"/>
          </a:p>
          <a:p>
            <a:r>
              <a:rPr lang="fr-FR" b="1" dirty="0"/>
              <a:t>Impossible de renoncer à sa prise de poste et de bénéficier d’une année de disponibilité en cas d’insatisfaction sur le service d’accueil en stage : « abandon de poste »</a:t>
            </a:r>
            <a:endParaRPr lang="fr-FR" dirty="0"/>
          </a:p>
          <a:p>
            <a:pPr marL="0" indent="0">
              <a:buFont typeface="Arial" panose="020B0604020202020204" pitchFamily="34" charset="0"/>
              <a:buNone/>
            </a:pPr>
            <a:r>
              <a:rPr lang="fr-FR" dirty="0"/>
              <a:t> </a:t>
            </a:r>
          </a:p>
        </p:txBody>
      </p:sp>
    </p:spTree>
    <p:extLst>
      <p:ext uri="{BB962C8B-B14F-4D97-AF65-F5344CB8AC3E}">
        <p14:creationId xmlns:p14="http://schemas.microsoft.com/office/powerpoint/2010/main" val="4075352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E6DD7-019F-7D4C-B42B-E0B93ABCBCE0}"/>
              </a:ext>
            </a:extLst>
          </p:cNvPr>
          <p:cNvSpPr txBox="1">
            <a:spLocks/>
          </p:cNvSpPr>
          <p:nvPr/>
        </p:nvSpPr>
        <p:spPr>
          <a:xfrm>
            <a:off x="983432" y="620688"/>
            <a:ext cx="10607352" cy="792088"/>
          </a:xfrm>
          <a:prstGeom prst="rect">
            <a:avLst/>
          </a:prstGeom>
          <a:ln>
            <a:solidFill>
              <a:schemeClr val="accent1"/>
            </a:solidFill>
          </a:ln>
        </p:spPr>
        <p:txBody>
          <a:bodyP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pPr marL="0" lvl="2" algn="ctr" rtl="0">
              <a:spcBef>
                <a:spcPct val="0"/>
              </a:spcBef>
            </a:pPr>
            <a:r>
              <a:rPr lang="fr-FR" sz="4000" b="1" kern="0">
                <a:solidFill>
                  <a:srgbClr val="FF0000"/>
                </a:solidFill>
              </a:rPr>
              <a:t>Rémunérations des gardes</a:t>
            </a:r>
            <a:endParaRPr lang="fr-FR" sz="4000" b="1" kern="0" dirty="0">
              <a:solidFill>
                <a:srgbClr val="FF0000"/>
              </a:solidFill>
            </a:endParaRPr>
          </a:p>
        </p:txBody>
      </p:sp>
      <p:sp>
        <p:nvSpPr>
          <p:cNvPr id="3" name="Espace réservé du contenu 2">
            <a:extLst>
              <a:ext uri="{FF2B5EF4-FFF2-40B4-BE49-F238E27FC236}">
                <a16:creationId xmlns:a16="http://schemas.microsoft.com/office/drawing/2014/main" id="{4F479CD4-C0FD-D443-8D61-42C19424EE09}"/>
              </a:ext>
            </a:extLst>
          </p:cNvPr>
          <p:cNvSpPr txBox="1">
            <a:spLocks/>
          </p:cNvSpPr>
          <p:nvPr/>
        </p:nvSpPr>
        <p:spPr>
          <a:xfrm>
            <a:off x="983432" y="1946250"/>
            <a:ext cx="10607352"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a:t>Le Docteur Junior qui participe au service de garde des internes est indemnisé dans les mêmes conditions que les internes.</a:t>
            </a:r>
          </a:p>
          <a:p>
            <a:r>
              <a:rPr lang="fr-FR" dirty="0"/>
              <a:t>Lorsque le Docteur Junior participe au service des gardes médicales des séniors, il est indemnisé dans les mêmes conditions que les praticiens séniors. </a:t>
            </a:r>
          </a:p>
        </p:txBody>
      </p:sp>
    </p:spTree>
    <p:extLst>
      <p:ext uri="{BB962C8B-B14F-4D97-AF65-F5344CB8AC3E}">
        <p14:creationId xmlns:p14="http://schemas.microsoft.com/office/powerpoint/2010/main" val="467191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4E8FB-5028-BB4E-AF67-77BA8FC83EDD}"/>
              </a:ext>
            </a:extLst>
          </p:cNvPr>
          <p:cNvSpPr>
            <a:spLocks noGrp="1"/>
          </p:cNvSpPr>
          <p:nvPr>
            <p:ph type="title"/>
          </p:nvPr>
        </p:nvSpPr>
        <p:spPr>
          <a:xfrm>
            <a:off x="623392" y="260648"/>
            <a:ext cx="10972800" cy="864096"/>
          </a:xfrm>
          <a:ln>
            <a:solidFill>
              <a:schemeClr val="tx1"/>
            </a:solidFill>
          </a:ln>
        </p:spPr>
        <p:txBody>
          <a:bodyPr>
            <a:noAutofit/>
          </a:bodyPr>
          <a:lstStyle/>
          <a:p>
            <a:r>
              <a:rPr lang="fr-FR" sz="3200" b="1" dirty="0">
                <a:solidFill>
                  <a:srgbClr val="FF0000"/>
                </a:solidFill>
              </a:rPr>
              <a:t>Stage effectué en ambulatoire / secteur libéral</a:t>
            </a:r>
            <a:endParaRPr lang="fr-FR" sz="3200" dirty="0">
              <a:solidFill>
                <a:srgbClr val="FF0000"/>
              </a:solidFill>
            </a:endParaRPr>
          </a:p>
        </p:txBody>
      </p:sp>
      <p:sp>
        <p:nvSpPr>
          <p:cNvPr id="3" name="Espace réservé du contenu 2">
            <a:extLst>
              <a:ext uri="{FF2B5EF4-FFF2-40B4-BE49-F238E27FC236}">
                <a16:creationId xmlns:a16="http://schemas.microsoft.com/office/drawing/2014/main" id="{C5A3D09E-C0B2-234B-8448-FCF301A3D4C0}"/>
              </a:ext>
            </a:extLst>
          </p:cNvPr>
          <p:cNvSpPr>
            <a:spLocks noGrp="1"/>
          </p:cNvSpPr>
          <p:nvPr>
            <p:ph idx="1"/>
          </p:nvPr>
        </p:nvSpPr>
        <p:spPr>
          <a:xfrm>
            <a:off x="623392" y="2420888"/>
            <a:ext cx="10972800" cy="3417247"/>
          </a:xfrm>
          <a:ln>
            <a:solidFill>
              <a:schemeClr val="tx1"/>
            </a:solidFill>
          </a:ln>
        </p:spPr>
        <p:txBody>
          <a:bodyPr>
            <a:normAutofit fontScale="70000" lnSpcReduction="20000"/>
          </a:bodyPr>
          <a:lstStyle/>
          <a:p>
            <a:pPr>
              <a:lnSpc>
                <a:spcPct val="120000"/>
              </a:lnSpc>
            </a:pPr>
            <a:r>
              <a:rPr lang="fr-FR" dirty="0"/>
              <a:t>article R.6153-1-2 du code de la santé publique : le docteur junior exerce ses fonctions par </a:t>
            </a:r>
            <a:r>
              <a:rPr lang="fr-FR" dirty="0" err="1"/>
              <a:t>délégation</a:t>
            </a:r>
            <a:r>
              <a:rPr lang="fr-FR" dirty="0"/>
              <a:t> et sous la </a:t>
            </a:r>
            <a:r>
              <a:rPr lang="fr-FR" dirty="0" err="1"/>
              <a:t>responsabilite</a:t>
            </a:r>
            <a:r>
              <a:rPr lang="fr-FR" dirty="0"/>
              <a:t>́ du praticien dont il </a:t>
            </a:r>
            <a:r>
              <a:rPr lang="fr-FR" dirty="0" err="1"/>
              <a:t>relève</a:t>
            </a:r>
            <a:r>
              <a:rPr lang="fr-FR" dirty="0"/>
              <a:t> </a:t>
            </a:r>
          </a:p>
          <a:p>
            <a:pPr>
              <a:lnSpc>
                <a:spcPct val="120000"/>
              </a:lnSpc>
            </a:pPr>
            <a:endParaRPr lang="fr-FR" dirty="0"/>
          </a:p>
          <a:p>
            <a:pPr>
              <a:lnSpc>
                <a:spcPct val="120000"/>
              </a:lnSpc>
            </a:pPr>
            <a:r>
              <a:rPr lang="fr-FR" dirty="0"/>
              <a:t>article 15 de l’</a:t>
            </a:r>
            <a:r>
              <a:rPr lang="fr-FR" dirty="0" err="1"/>
              <a:t>arrête</a:t>
            </a:r>
            <a:r>
              <a:rPr lang="fr-FR" dirty="0"/>
              <a:t>́ du 12 avril 2017 modifié : les </a:t>
            </a:r>
            <a:r>
              <a:rPr lang="fr-FR" dirty="0" err="1"/>
              <a:t>étudiants</a:t>
            </a:r>
            <a:r>
              <a:rPr lang="fr-FR" dirty="0"/>
              <a:t> de 3ème cycle ne peuvent percevoir de </a:t>
            </a:r>
            <a:r>
              <a:rPr lang="fr-FR" dirty="0" err="1"/>
              <a:t>rémunération</a:t>
            </a:r>
            <a:r>
              <a:rPr lang="fr-FR" dirty="0"/>
              <a:t> ni du ou des responsables </a:t>
            </a:r>
            <a:r>
              <a:rPr lang="fr-FR" dirty="0" err="1"/>
              <a:t>médicaux</a:t>
            </a:r>
            <a:r>
              <a:rPr lang="fr-FR" dirty="0"/>
              <a:t> et </a:t>
            </a:r>
            <a:r>
              <a:rPr lang="fr-FR" dirty="0" err="1"/>
              <a:t>pédagogiques</a:t>
            </a:r>
            <a:r>
              <a:rPr lang="fr-FR" dirty="0"/>
              <a:t> ou praticiens </a:t>
            </a:r>
            <a:r>
              <a:rPr lang="fr-FR" dirty="0" err="1"/>
              <a:t>agréés-maîtres</a:t>
            </a:r>
            <a:r>
              <a:rPr lang="fr-FR" dirty="0"/>
              <a:t> de stage des </a:t>
            </a:r>
            <a:r>
              <a:rPr lang="fr-FR" dirty="0" err="1"/>
              <a:t>universités</a:t>
            </a:r>
            <a:r>
              <a:rPr lang="fr-FR" dirty="0"/>
              <a:t> ni des patients</a:t>
            </a:r>
          </a:p>
          <a:p>
            <a:pPr>
              <a:lnSpc>
                <a:spcPct val="120000"/>
              </a:lnSpc>
            </a:pPr>
            <a:endParaRPr lang="fr-FR" dirty="0"/>
          </a:p>
          <a:p>
            <a:pPr>
              <a:lnSpc>
                <a:spcPct val="120000"/>
              </a:lnSpc>
            </a:pPr>
            <a:r>
              <a:rPr lang="fr-FR" dirty="0"/>
              <a:t>Les actes </a:t>
            </a:r>
            <a:r>
              <a:rPr lang="fr-FR" dirty="0" err="1"/>
              <a:t>effectués</a:t>
            </a:r>
            <a:r>
              <a:rPr lang="fr-FR" dirty="0"/>
              <a:t> par le Dr. Junior sont donc au nom du praticien  </a:t>
            </a:r>
          </a:p>
          <a:p>
            <a:pPr>
              <a:lnSpc>
                <a:spcPct val="120000"/>
              </a:lnSpc>
            </a:pPr>
            <a:endParaRPr lang="fr-FR" dirty="0"/>
          </a:p>
          <a:p>
            <a:endParaRPr lang="fr-FR" dirty="0"/>
          </a:p>
        </p:txBody>
      </p:sp>
      <p:sp>
        <p:nvSpPr>
          <p:cNvPr id="4" name="ZoneTexte 3">
            <a:extLst>
              <a:ext uri="{FF2B5EF4-FFF2-40B4-BE49-F238E27FC236}">
                <a16:creationId xmlns:a16="http://schemas.microsoft.com/office/drawing/2014/main" id="{D8D057C7-35D2-6142-B300-B24B820EEAD3}"/>
              </a:ext>
            </a:extLst>
          </p:cNvPr>
          <p:cNvSpPr txBox="1"/>
          <p:nvPr/>
        </p:nvSpPr>
        <p:spPr>
          <a:xfrm>
            <a:off x="1271464" y="1455166"/>
            <a:ext cx="10009112" cy="461665"/>
          </a:xfrm>
          <a:prstGeom prst="rect">
            <a:avLst/>
          </a:prstGeom>
          <a:noFill/>
        </p:spPr>
        <p:txBody>
          <a:bodyPr wrap="square" rtlCol="0">
            <a:spAutoFit/>
          </a:bodyPr>
          <a:lstStyle/>
          <a:p>
            <a:r>
              <a:rPr lang="fr-FR" sz="2400" b="1" dirty="0">
                <a:solidFill>
                  <a:srgbClr val="FF0000"/>
                </a:solidFill>
              </a:rPr>
              <a:t>Les actes </a:t>
            </a:r>
            <a:r>
              <a:rPr lang="fr-FR" sz="2400" b="1" dirty="0" err="1">
                <a:solidFill>
                  <a:srgbClr val="FF0000"/>
                </a:solidFill>
              </a:rPr>
              <a:t>effectués</a:t>
            </a:r>
            <a:r>
              <a:rPr lang="fr-FR" sz="2400" b="1" dirty="0">
                <a:solidFill>
                  <a:srgbClr val="FF0000"/>
                </a:solidFill>
              </a:rPr>
              <a:t> par le docteur junior : à son nom ou au nom du praticien ?</a:t>
            </a:r>
            <a:endParaRPr lang="fr-FR" sz="2400" dirty="0">
              <a:solidFill>
                <a:srgbClr val="FF0000"/>
              </a:solidFill>
            </a:endParaRPr>
          </a:p>
        </p:txBody>
      </p:sp>
    </p:spTree>
    <p:extLst>
      <p:ext uri="{BB962C8B-B14F-4D97-AF65-F5344CB8AC3E}">
        <p14:creationId xmlns:p14="http://schemas.microsoft.com/office/powerpoint/2010/main" val="2790103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04432-0C1B-9145-BC57-A29FEB278A18}"/>
              </a:ext>
            </a:extLst>
          </p:cNvPr>
          <p:cNvSpPr txBox="1">
            <a:spLocks/>
          </p:cNvSpPr>
          <p:nvPr/>
        </p:nvSpPr>
        <p:spPr>
          <a:xfrm>
            <a:off x="983432" y="476672"/>
            <a:ext cx="10391328" cy="792088"/>
          </a:xfrm>
          <a:prstGeom prst="rect">
            <a:avLst/>
          </a:prstGeom>
          <a:ln>
            <a:solidFill>
              <a:schemeClr val="accent1"/>
            </a:solidFill>
          </a:ln>
        </p:spPr>
        <p:txBody>
          <a:bodyP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pPr marL="0" lvl="2" algn="ctr" rtl="0">
              <a:spcBef>
                <a:spcPct val="0"/>
              </a:spcBef>
            </a:pPr>
            <a:r>
              <a:rPr lang="fr-FR" sz="4000" b="1" kern="0">
                <a:solidFill>
                  <a:srgbClr val="FF0000"/>
                </a:solidFill>
              </a:rPr>
              <a:t>Accès Secteur 2</a:t>
            </a:r>
            <a:endParaRPr lang="fr-FR" sz="4000" b="1" kern="0" dirty="0">
              <a:solidFill>
                <a:srgbClr val="FF0000"/>
              </a:solidFill>
            </a:endParaRPr>
          </a:p>
        </p:txBody>
      </p:sp>
      <p:sp>
        <p:nvSpPr>
          <p:cNvPr id="3" name="Espace réservé du contenu 2">
            <a:extLst>
              <a:ext uri="{FF2B5EF4-FFF2-40B4-BE49-F238E27FC236}">
                <a16:creationId xmlns:a16="http://schemas.microsoft.com/office/drawing/2014/main" id="{949DD44A-10E3-8D4B-9FE6-A9EF523EE065}"/>
              </a:ext>
            </a:extLst>
          </p:cNvPr>
          <p:cNvSpPr txBox="1">
            <a:spLocks/>
          </p:cNvSpPr>
          <p:nvPr/>
        </p:nvSpPr>
        <p:spPr>
          <a:xfrm>
            <a:off x="983432" y="1730226"/>
            <a:ext cx="10391328"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b="1"/>
              <a:t>Les années de Docteurs Juniors valident des années d’assistanat </a:t>
            </a:r>
            <a:endParaRPr lang="fr-FR"/>
          </a:p>
          <a:p>
            <a:pPr marL="457200" lvl="1" indent="0">
              <a:buFont typeface="Arial" panose="020B0604020202020204" pitchFamily="34" charset="0"/>
              <a:buNone/>
            </a:pPr>
            <a:r>
              <a:rPr lang="fr-FR"/>
              <a:t>quelle que soit sa durée (1 ou 2 ans), la phase de consolidation est comptabilisée au titre d’une année d’assistanat</a:t>
            </a:r>
          </a:p>
          <a:p>
            <a:r>
              <a:rPr lang="fr-FR" b="1"/>
              <a:t>Pour accéder au secteur 2</a:t>
            </a:r>
          </a:p>
          <a:p>
            <a:pPr marL="457200" lvl="1" indent="0">
              <a:buFont typeface="Arial" panose="020B0604020202020204" pitchFamily="34" charset="0"/>
              <a:buNone/>
            </a:pPr>
            <a:r>
              <a:rPr lang="fr-FR"/>
              <a:t>les années de phase de consolidation et d’assistanat ne sont pas obligatoirement consécutives</a:t>
            </a:r>
            <a:endParaRPr lang="fr-FR" dirty="0"/>
          </a:p>
        </p:txBody>
      </p:sp>
    </p:spTree>
    <p:extLst>
      <p:ext uri="{BB962C8B-B14F-4D97-AF65-F5344CB8AC3E}">
        <p14:creationId xmlns:p14="http://schemas.microsoft.com/office/powerpoint/2010/main" val="3831853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5601" y="2430016"/>
            <a:ext cx="7344815" cy="1143000"/>
          </a:xfrm>
          <a:solidFill>
            <a:srgbClr val="B9CDE5"/>
          </a:solidFill>
          <a:ln>
            <a:solidFill>
              <a:srgbClr val="4F81BD"/>
            </a:solidFill>
          </a:ln>
        </p:spPr>
        <p:txBody>
          <a:bodyPr>
            <a:normAutofit/>
          </a:bodyPr>
          <a:lstStyle/>
          <a:p>
            <a:r>
              <a:rPr lang="fr-FR"/>
              <a:t>Réforme du 2</a:t>
            </a:r>
            <a:r>
              <a:rPr lang="fr-FR" baseline="30000"/>
              <a:t>ème</a:t>
            </a:r>
            <a:r>
              <a:rPr lang="fr-FR"/>
              <a:t> cycle</a:t>
            </a:r>
          </a:p>
        </p:txBody>
      </p:sp>
      <p:sp>
        <p:nvSpPr>
          <p:cNvPr id="4" name="ZoneTexte 3"/>
          <p:cNvSpPr txBox="1"/>
          <p:nvPr/>
        </p:nvSpPr>
        <p:spPr>
          <a:xfrm>
            <a:off x="7464152" y="6389390"/>
            <a:ext cx="3176126" cy="461665"/>
          </a:xfrm>
          <a:prstGeom prst="rect">
            <a:avLst/>
          </a:prstGeom>
          <a:solidFill>
            <a:schemeClr val="tx2">
              <a:lumMod val="20000"/>
              <a:lumOff val="80000"/>
            </a:schemeClr>
          </a:solidFill>
        </p:spPr>
        <p:txBody>
          <a:bodyPr wrap="none" rtlCol="0">
            <a:spAutoFit/>
          </a:bodyPr>
          <a:lstStyle/>
          <a:p>
            <a:r>
              <a:rPr lang="fr-FR" sz="2400" dirty="0">
                <a:solidFill>
                  <a:schemeClr val="tx2"/>
                </a:solidFill>
              </a:rPr>
              <a:t>C . Garreau et P. </a:t>
            </a:r>
            <a:r>
              <a:rPr lang="fr-FR" sz="2400" dirty="0" err="1">
                <a:solidFill>
                  <a:schemeClr val="tx2"/>
                </a:solidFill>
              </a:rPr>
              <a:t>Mansat</a:t>
            </a:r>
            <a:endParaRPr lang="fr-FR" sz="2400" dirty="0">
              <a:solidFill>
                <a:schemeClr val="tx2"/>
              </a:solidFill>
            </a:endParaRPr>
          </a:p>
        </p:txBody>
      </p:sp>
      <p:sp>
        <p:nvSpPr>
          <p:cNvPr id="5" name="ZoneTexte 4">
            <a:extLst>
              <a:ext uri="{FF2B5EF4-FFF2-40B4-BE49-F238E27FC236}">
                <a16:creationId xmlns:a16="http://schemas.microsoft.com/office/drawing/2014/main" id="{0AF98203-0224-3647-A258-AA6235C36C06}"/>
              </a:ext>
            </a:extLst>
          </p:cNvPr>
          <p:cNvSpPr txBox="1"/>
          <p:nvPr/>
        </p:nvSpPr>
        <p:spPr>
          <a:xfrm>
            <a:off x="7104112" y="6389390"/>
            <a:ext cx="4328364" cy="461665"/>
          </a:xfrm>
          <a:prstGeom prst="rect">
            <a:avLst/>
          </a:prstGeom>
          <a:solidFill>
            <a:schemeClr val="tx2">
              <a:lumMod val="20000"/>
              <a:lumOff val="80000"/>
            </a:schemeClr>
          </a:solidFill>
        </p:spPr>
        <p:txBody>
          <a:bodyPr wrap="none" rtlCol="0">
            <a:spAutoFit/>
          </a:bodyPr>
          <a:lstStyle/>
          <a:p>
            <a:r>
              <a:rPr lang="fr-FR" sz="2400" dirty="0">
                <a:solidFill>
                  <a:schemeClr val="tx2"/>
                </a:solidFill>
              </a:rPr>
              <a:t>C . Garreau de </a:t>
            </a:r>
            <a:r>
              <a:rPr lang="fr-FR" sz="2400" dirty="0" err="1">
                <a:solidFill>
                  <a:schemeClr val="tx2"/>
                </a:solidFill>
              </a:rPr>
              <a:t>Loubresse</a:t>
            </a:r>
            <a:r>
              <a:rPr lang="fr-FR" sz="2400" dirty="0">
                <a:solidFill>
                  <a:schemeClr val="tx2"/>
                </a:solidFill>
              </a:rPr>
              <a:t>, G. </a:t>
            </a:r>
            <a:r>
              <a:rPr lang="fr-FR" sz="2400" dirty="0" err="1">
                <a:solidFill>
                  <a:schemeClr val="tx2"/>
                </a:solidFill>
              </a:rPr>
              <a:t>Odri</a:t>
            </a:r>
            <a:endParaRPr lang="fr-FR" sz="2400" dirty="0">
              <a:solidFill>
                <a:schemeClr val="tx2"/>
              </a:solidFill>
            </a:endParaRPr>
          </a:p>
        </p:txBody>
      </p:sp>
    </p:spTree>
    <p:extLst>
      <p:ext uri="{BB962C8B-B14F-4D97-AF65-F5344CB8AC3E}">
        <p14:creationId xmlns:p14="http://schemas.microsoft.com/office/powerpoint/2010/main" val="1366241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0E9BF1-7E0A-A942-BB12-49DD858AB68F}"/>
              </a:ext>
            </a:extLst>
          </p:cNvPr>
          <p:cNvSpPr>
            <a:spLocks noGrp="1"/>
          </p:cNvSpPr>
          <p:nvPr>
            <p:ph type="title"/>
          </p:nvPr>
        </p:nvSpPr>
        <p:spPr>
          <a:xfrm>
            <a:off x="609600" y="521804"/>
            <a:ext cx="10972800" cy="1143000"/>
          </a:xfrm>
        </p:spPr>
        <p:txBody>
          <a:bodyPr>
            <a:noAutofit/>
          </a:bodyPr>
          <a:lstStyle/>
          <a:p>
            <a:pPr marL="0" indent="0" algn="l"/>
            <a:r>
              <a:rPr lang="fr-FR" sz="3200" dirty="0"/>
              <a:t>Ce qui disparait : </a:t>
            </a:r>
            <a:r>
              <a:rPr lang="fr-FR" sz="3200" b="1" dirty="0"/>
              <a:t>ECN</a:t>
            </a:r>
            <a:br>
              <a:rPr lang="fr-FR" sz="3200" b="1" dirty="0"/>
            </a:br>
            <a:r>
              <a:rPr lang="fr-FR" sz="3200" dirty="0"/>
              <a:t>Apprentissage des connaissances théoriques</a:t>
            </a:r>
            <a:br>
              <a:rPr lang="fr-FR" sz="3200" dirty="0"/>
            </a:br>
            <a:r>
              <a:rPr lang="fr-FR" sz="3200" dirty="0"/>
              <a:t>Conditionnait les choix des postes des futurs internes</a:t>
            </a:r>
          </a:p>
        </p:txBody>
      </p:sp>
      <p:graphicFrame>
        <p:nvGraphicFramePr>
          <p:cNvPr id="6" name="Diagramme 5">
            <a:extLst>
              <a:ext uri="{FF2B5EF4-FFF2-40B4-BE49-F238E27FC236}">
                <a16:creationId xmlns:a16="http://schemas.microsoft.com/office/drawing/2014/main" id="{E375AA86-E1F4-754D-936B-503FCD190C94}"/>
              </a:ext>
            </a:extLst>
          </p:cNvPr>
          <p:cNvGraphicFramePr/>
          <p:nvPr/>
        </p:nvGraphicFramePr>
        <p:xfrm>
          <a:off x="3647728" y="2132856"/>
          <a:ext cx="5472608"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lèche droite 1">
            <a:extLst>
              <a:ext uri="{FF2B5EF4-FFF2-40B4-BE49-F238E27FC236}">
                <a16:creationId xmlns:a16="http://schemas.microsoft.com/office/drawing/2014/main" id="{E8F78B95-FE09-EB45-A69C-5A34D8231325}"/>
              </a:ext>
            </a:extLst>
          </p:cNvPr>
          <p:cNvSpPr/>
          <p:nvPr/>
        </p:nvSpPr>
        <p:spPr>
          <a:xfrm>
            <a:off x="3647728" y="5265204"/>
            <a:ext cx="5400600" cy="93610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Projet professionnel</a:t>
            </a:r>
          </a:p>
        </p:txBody>
      </p:sp>
      <p:sp>
        <p:nvSpPr>
          <p:cNvPr id="9" name="ZoneTexte 8">
            <a:extLst>
              <a:ext uri="{FF2B5EF4-FFF2-40B4-BE49-F238E27FC236}">
                <a16:creationId xmlns:a16="http://schemas.microsoft.com/office/drawing/2014/main" id="{87C6E4B3-FDEB-F640-9750-102DAA6BCC28}"/>
              </a:ext>
            </a:extLst>
          </p:cNvPr>
          <p:cNvSpPr txBox="1"/>
          <p:nvPr/>
        </p:nvSpPr>
        <p:spPr>
          <a:xfrm>
            <a:off x="1847528" y="3068960"/>
            <a:ext cx="1260281" cy="707886"/>
          </a:xfrm>
          <a:prstGeom prst="rect">
            <a:avLst/>
          </a:prstGeom>
          <a:noFill/>
        </p:spPr>
        <p:txBody>
          <a:bodyPr wrap="none" rtlCol="0">
            <a:spAutoFit/>
          </a:bodyPr>
          <a:lstStyle/>
          <a:p>
            <a:r>
              <a:rPr lang="fr-FR" sz="4000" b="1" dirty="0"/>
              <a:t>R2C :</a:t>
            </a:r>
          </a:p>
        </p:txBody>
      </p:sp>
    </p:spTree>
    <p:extLst>
      <p:ext uri="{BB962C8B-B14F-4D97-AF65-F5344CB8AC3E}">
        <p14:creationId xmlns:p14="http://schemas.microsoft.com/office/powerpoint/2010/main" val="4065986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D164BB-05E8-F14E-A69F-3435ED758E9D}"/>
              </a:ext>
            </a:extLst>
          </p:cNvPr>
          <p:cNvSpPr>
            <a:spLocks noGrp="1"/>
          </p:cNvSpPr>
          <p:nvPr>
            <p:ph type="title"/>
          </p:nvPr>
        </p:nvSpPr>
        <p:spPr>
          <a:xfrm>
            <a:off x="609600" y="121844"/>
            <a:ext cx="10972800" cy="1143000"/>
          </a:xfrm>
        </p:spPr>
        <p:txBody>
          <a:bodyPr/>
          <a:lstStyle/>
          <a:p>
            <a:r>
              <a:rPr lang="fr-FR" dirty="0"/>
              <a:t>R2C</a:t>
            </a:r>
          </a:p>
        </p:txBody>
      </p:sp>
      <p:sp>
        <p:nvSpPr>
          <p:cNvPr id="3" name="Rectangle 2">
            <a:extLst>
              <a:ext uri="{FF2B5EF4-FFF2-40B4-BE49-F238E27FC236}">
                <a16:creationId xmlns:a16="http://schemas.microsoft.com/office/drawing/2014/main" id="{60043161-9E21-A44D-BD65-4FC3DE1992F3}"/>
              </a:ext>
            </a:extLst>
          </p:cNvPr>
          <p:cNvSpPr/>
          <p:nvPr/>
        </p:nvSpPr>
        <p:spPr>
          <a:xfrm>
            <a:off x="1847528" y="1052736"/>
            <a:ext cx="9084840" cy="525658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contenu 2">
            <a:extLst>
              <a:ext uri="{FF2B5EF4-FFF2-40B4-BE49-F238E27FC236}">
                <a16:creationId xmlns:a16="http://schemas.microsoft.com/office/drawing/2014/main" id="{768E91AF-159E-5C40-AC41-BD4951BF5EB7}"/>
              </a:ext>
            </a:extLst>
          </p:cNvPr>
          <p:cNvSpPr txBox="1">
            <a:spLocks/>
          </p:cNvSpPr>
          <p:nvPr/>
        </p:nvSpPr>
        <p:spPr>
          <a:xfrm>
            <a:off x="1973997" y="1949750"/>
            <a:ext cx="8822245" cy="2703386"/>
          </a:xfrm>
          <a:prstGeom prst="rect">
            <a:avLst/>
          </a:prstGeom>
          <a:solidFill>
            <a:schemeClr val="accent6">
              <a:lumMod val="20000"/>
              <a:lumOff val="80000"/>
            </a:schemeClr>
          </a:solidFill>
          <a:ln w="12700">
            <a:solidFill>
              <a:schemeClr val="tx2"/>
            </a:solidFill>
          </a:ln>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endParaRPr lang="fr-FR" sz="3600" b="1"/>
          </a:p>
          <a:p>
            <a:pPr marL="457200" lvl="1" indent="0">
              <a:buFont typeface="Arial" panose="020B0604020202020204" pitchFamily="34" charset="0"/>
              <a:buNone/>
            </a:pPr>
            <a:r>
              <a:rPr lang="fr-FR" sz="3600" b="1"/>
              <a:t>Rang A </a:t>
            </a:r>
            <a:r>
              <a:rPr lang="fr-FR" sz="3600"/>
              <a:t>: Connaissances devant être maîtrisées en fin de 2</a:t>
            </a:r>
            <a:r>
              <a:rPr lang="fr-FR" sz="3600" baseline="30000"/>
              <a:t>ème</a:t>
            </a:r>
            <a:r>
              <a:rPr lang="fr-FR" sz="3600"/>
              <a:t> cycle. Indispensables à tout médecin</a:t>
            </a:r>
            <a:endParaRPr lang="en-US" sz="3600"/>
          </a:p>
          <a:p>
            <a:pPr marL="457200" lvl="1" indent="0">
              <a:buFont typeface="Arial" panose="020B0604020202020204" pitchFamily="34" charset="0"/>
              <a:buNone/>
            </a:pPr>
            <a:r>
              <a:rPr lang="fr-FR" sz="3600" b="1"/>
              <a:t>Rang B </a:t>
            </a:r>
            <a:r>
              <a:rPr lang="fr-FR" sz="3600"/>
              <a:t>: connaissances plus approfondies, acquises en fin de 2e cycle pour être apte dès le premier jour de phase socle</a:t>
            </a:r>
            <a:endParaRPr lang="en-US" sz="3600"/>
          </a:p>
          <a:p>
            <a:pPr marL="457200" lvl="1" indent="0">
              <a:buFont typeface="Arial" panose="020B0604020202020204" pitchFamily="34" charset="0"/>
              <a:buNone/>
            </a:pPr>
            <a:r>
              <a:rPr lang="fr-FR" sz="3600" b="1"/>
              <a:t>Rang C </a:t>
            </a:r>
            <a:r>
              <a:rPr lang="fr-FR" sz="3600"/>
              <a:t>: éléments de spécialités, programme du 3</a:t>
            </a:r>
            <a:r>
              <a:rPr lang="fr-FR" sz="3600" baseline="30000"/>
              <a:t>ème</a:t>
            </a:r>
            <a:r>
              <a:rPr lang="fr-FR" sz="3600"/>
              <a:t> cycle</a:t>
            </a:r>
          </a:p>
          <a:p>
            <a:pPr marL="457200" lvl="1" indent="0" algn="ctr">
              <a:buFont typeface="Arial" panose="020B0604020202020204" pitchFamily="34" charset="0"/>
              <a:buNone/>
            </a:pPr>
            <a:r>
              <a:rPr lang="fr-FR" sz="3600" b="1"/>
              <a:t>Item de connaissances : 367</a:t>
            </a:r>
          </a:p>
          <a:p>
            <a:pPr marL="457200" lvl="1" indent="0" algn="ctr">
              <a:buFont typeface="Arial" panose="020B0604020202020204" pitchFamily="34" charset="0"/>
              <a:buNone/>
            </a:pPr>
            <a:r>
              <a:rPr lang="fr-FR" sz="3600" b="1"/>
              <a:t>Objectifs de connaissances  : 4871 rang A et B</a:t>
            </a:r>
            <a:endParaRPr lang="fr-FR" b="1">
              <a:solidFill>
                <a:srgbClr val="FF0000"/>
              </a:solidFill>
            </a:endParaRPr>
          </a:p>
          <a:p>
            <a:pPr marL="457200" lvl="1" indent="0" algn="ctr">
              <a:buFont typeface="Arial" panose="020B0604020202020204" pitchFamily="34" charset="0"/>
              <a:buNone/>
            </a:pPr>
            <a:endParaRPr lang="fr-FR" b="1">
              <a:solidFill>
                <a:srgbClr val="FF0000"/>
              </a:solidFill>
            </a:endParaRPr>
          </a:p>
          <a:p>
            <a:pPr marL="457200" lvl="1" indent="0" algn="ctr">
              <a:buFont typeface="Arial" panose="020B0604020202020204" pitchFamily="34" charset="0"/>
              <a:buNone/>
            </a:pPr>
            <a:endParaRPr lang="fr-FR" b="1" dirty="0"/>
          </a:p>
        </p:txBody>
      </p:sp>
      <p:sp>
        <p:nvSpPr>
          <p:cNvPr id="5" name="ZoneTexte 4">
            <a:extLst>
              <a:ext uri="{FF2B5EF4-FFF2-40B4-BE49-F238E27FC236}">
                <a16:creationId xmlns:a16="http://schemas.microsoft.com/office/drawing/2014/main" id="{7314CB7E-0A9B-694D-BDDD-F2F854977DDD}"/>
              </a:ext>
            </a:extLst>
          </p:cNvPr>
          <p:cNvSpPr txBox="1"/>
          <p:nvPr/>
        </p:nvSpPr>
        <p:spPr>
          <a:xfrm>
            <a:off x="4715529" y="1499966"/>
            <a:ext cx="2645756" cy="445635"/>
          </a:xfrm>
          <a:prstGeom prst="rect">
            <a:avLst/>
          </a:prstGeom>
          <a:noFill/>
          <a:ln w="28575">
            <a:solidFill>
              <a:srgbClr val="FF0000"/>
            </a:solidFill>
          </a:ln>
        </p:spPr>
        <p:txBody>
          <a:bodyPr wrap="square" rtlCol="0">
            <a:spAutoFit/>
          </a:bodyPr>
          <a:lstStyle/>
          <a:p>
            <a:pPr algn="ctr">
              <a:lnSpc>
                <a:spcPct val="80000"/>
              </a:lnSpc>
              <a:spcBef>
                <a:spcPct val="20000"/>
              </a:spcBef>
            </a:pPr>
            <a:r>
              <a:rPr lang="fr-FR" sz="2800" b="1" dirty="0">
                <a:solidFill>
                  <a:srgbClr val="FF0000"/>
                </a:solidFill>
              </a:rPr>
              <a:t>Connaissances</a:t>
            </a:r>
          </a:p>
        </p:txBody>
      </p:sp>
      <p:sp>
        <p:nvSpPr>
          <p:cNvPr id="6" name="ZoneTexte 5">
            <a:extLst>
              <a:ext uri="{FF2B5EF4-FFF2-40B4-BE49-F238E27FC236}">
                <a16:creationId xmlns:a16="http://schemas.microsoft.com/office/drawing/2014/main" id="{4BBCF5E2-78E5-C746-AE64-78BA6CDC43E6}"/>
              </a:ext>
            </a:extLst>
          </p:cNvPr>
          <p:cNvSpPr txBox="1"/>
          <p:nvPr/>
        </p:nvSpPr>
        <p:spPr>
          <a:xfrm>
            <a:off x="4790261" y="4836475"/>
            <a:ext cx="2477390" cy="445635"/>
          </a:xfrm>
          <a:prstGeom prst="rect">
            <a:avLst/>
          </a:prstGeom>
          <a:noFill/>
          <a:ln w="28575">
            <a:solidFill>
              <a:srgbClr val="FF0000"/>
            </a:solidFill>
          </a:ln>
        </p:spPr>
        <p:txBody>
          <a:bodyPr wrap="square" rtlCol="0">
            <a:spAutoFit/>
          </a:bodyPr>
          <a:lstStyle/>
          <a:p>
            <a:pPr algn="ctr">
              <a:lnSpc>
                <a:spcPct val="80000"/>
              </a:lnSpc>
              <a:spcBef>
                <a:spcPct val="20000"/>
              </a:spcBef>
            </a:pPr>
            <a:r>
              <a:rPr lang="fr-FR" sz="2800" b="1" dirty="0">
                <a:solidFill>
                  <a:srgbClr val="FF0000"/>
                </a:solidFill>
              </a:rPr>
              <a:t>Compétences</a:t>
            </a:r>
          </a:p>
        </p:txBody>
      </p:sp>
      <p:sp>
        <p:nvSpPr>
          <p:cNvPr id="7" name="ZoneTexte 6">
            <a:extLst>
              <a:ext uri="{FF2B5EF4-FFF2-40B4-BE49-F238E27FC236}">
                <a16:creationId xmlns:a16="http://schemas.microsoft.com/office/drawing/2014/main" id="{78D35362-DEAA-DF4E-ACE0-87D7AEB89E6B}"/>
              </a:ext>
            </a:extLst>
          </p:cNvPr>
          <p:cNvSpPr txBox="1"/>
          <p:nvPr/>
        </p:nvSpPr>
        <p:spPr>
          <a:xfrm>
            <a:off x="5128962" y="5628563"/>
            <a:ext cx="1655639" cy="445635"/>
          </a:xfrm>
          <a:prstGeom prst="rect">
            <a:avLst/>
          </a:prstGeom>
          <a:noFill/>
          <a:ln w="28575">
            <a:solidFill>
              <a:srgbClr val="FF0000"/>
            </a:solidFill>
          </a:ln>
        </p:spPr>
        <p:txBody>
          <a:bodyPr wrap="square" rtlCol="0">
            <a:spAutoFit/>
          </a:bodyPr>
          <a:lstStyle/>
          <a:p>
            <a:pPr algn="ctr">
              <a:lnSpc>
                <a:spcPct val="80000"/>
              </a:lnSpc>
              <a:spcBef>
                <a:spcPct val="20000"/>
              </a:spcBef>
            </a:pPr>
            <a:r>
              <a:rPr lang="fr-FR" sz="2800" b="1" dirty="0">
                <a:solidFill>
                  <a:srgbClr val="FF0000"/>
                </a:solidFill>
              </a:rPr>
              <a:t>Parcours</a:t>
            </a:r>
          </a:p>
        </p:txBody>
      </p:sp>
    </p:spTree>
    <p:extLst>
      <p:ext uri="{BB962C8B-B14F-4D97-AF65-F5344CB8AC3E}">
        <p14:creationId xmlns:p14="http://schemas.microsoft.com/office/powerpoint/2010/main" val="1751280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44" y="116632"/>
            <a:ext cx="8229600" cy="1143000"/>
          </a:xfrm>
          <a:solidFill>
            <a:schemeClr val="tx2">
              <a:lumMod val="20000"/>
              <a:lumOff val="80000"/>
            </a:schemeClr>
          </a:solidFill>
          <a:ln>
            <a:solidFill>
              <a:srgbClr val="4F81BD"/>
            </a:solidFill>
          </a:ln>
        </p:spPr>
        <p:txBody>
          <a:bodyPr/>
          <a:lstStyle/>
          <a:p>
            <a:r>
              <a:rPr lang="fr-FR" dirty="0"/>
              <a:t>Ordre du jour</a:t>
            </a:r>
          </a:p>
        </p:txBody>
      </p:sp>
      <p:sp>
        <p:nvSpPr>
          <p:cNvPr id="5" name="Espace réservé du contenu 2"/>
          <p:cNvSpPr txBox="1">
            <a:spLocks/>
          </p:cNvSpPr>
          <p:nvPr/>
        </p:nvSpPr>
        <p:spPr>
          <a:xfrm>
            <a:off x="1271464" y="1484784"/>
            <a:ext cx="10441160" cy="511256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800" dirty="0"/>
              <a:t>Modalités d’examen du DES 2022 (F. Gouin)</a:t>
            </a:r>
          </a:p>
          <a:p>
            <a:pPr lvl="1"/>
            <a:r>
              <a:rPr lang="fr-FR" sz="2400" dirty="0"/>
              <a:t>Evolution</a:t>
            </a:r>
          </a:p>
          <a:p>
            <a:pPr lvl="1"/>
            <a:r>
              <a:rPr lang="fr-FR" sz="2400" dirty="0"/>
              <a:t>Organisation</a:t>
            </a:r>
          </a:p>
          <a:p>
            <a:pPr lvl="1"/>
            <a:r>
              <a:rPr lang="fr-FR" sz="2400" dirty="0"/>
              <a:t>Date</a:t>
            </a:r>
          </a:p>
          <a:p>
            <a:r>
              <a:rPr lang="fr-FR" sz="2800" dirty="0"/>
              <a:t>Cours AO 2021 et 2022 (L. Galois, JC Bel)</a:t>
            </a:r>
          </a:p>
          <a:p>
            <a:pPr lvl="1"/>
            <a:r>
              <a:rPr lang="fr-FR" sz="2400" dirty="0"/>
              <a:t>Bilan 2021</a:t>
            </a:r>
          </a:p>
          <a:p>
            <a:pPr lvl="1"/>
            <a:r>
              <a:rPr lang="fr-FR" sz="2400" dirty="0"/>
              <a:t>Date 2022</a:t>
            </a:r>
          </a:p>
          <a:p>
            <a:r>
              <a:rPr lang="fr-FR" sz="2800" dirty="0"/>
              <a:t>Plateforme SIDES (A. </a:t>
            </a:r>
            <a:r>
              <a:rPr lang="fr-FR" sz="2800" dirty="0" err="1"/>
              <a:t>Poichotte</a:t>
            </a:r>
            <a:r>
              <a:rPr lang="fr-FR" sz="2800" dirty="0"/>
              <a:t>)</a:t>
            </a:r>
          </a:p>
          <a:p>
            <a:r>
              <a:rPr lang="fr-FR" sz="2800" dirty="0"/>
              <a:t>Rapport du CJO (L. </a:t>
            </a:r>
            <a:r>
              <a:rPr lang="fr-FR" sz="2800" dirty="0" err="1"/>
              <a:t>Dagneaux</a:t>
            </a:r>
            <a:r>
              <a:rPr lang="fr-FR" sz="2800" dirty="0"/>
              <a:t>)</a:t>
            </a:r>
          </a:p>
          <a:p>
            <a:r>
              <a:rPr lang="fr-FR" sz="2800" dirty="0"/>
              <a:t>Bilan financier (F. </a:t>
            </a:r>
            <a:r>
              <a:rPr lang="fr-FR" sz="2800" dirty="0" err="1"/>
              <a:t>Cueff</a:t>
            </a:r>
            <a:r>
              <a:rPr lang="fr-FR" sz="2800" dirty="0"/>
              <a:t>)</a:t>
            </a:r>
          </a:p>
          <a:p>
            <a:r>
              <a:rPr lang="fr-FR" sz="2800" dirty="0"/>
              <a:t>Examen du Collège (</a:t>
            </a:r>
            <a:r>
              <a:rPr lang="fr-FR" sz="2800" dirty="0" err="1"/>
              <a:t>T</a:t>
            </a:r>
            <a:r>
              <a:rPr lang="fr-FR" sz="2800" dirty="0"/>
              <a:t>. Fabre)</a:t>
            </a:r>
          </a:p>
          <a:p>
            <a:r>
              <a:rPr lang="fr-FR" sz="2800" dirty="0"/>
              <a:t>Remise des diplômes</a:t>
            </a:r>
          </a:p>
        </p:txBody>
      </p:sp>
    </p:spTree>
    <p:extLst>
      <p:ext uri="{BB962C8B-B14F-4D97-AF65-F5344CB8AC3E}">
        <p14:creationId xmlns:p14="http://schemas.microsoft.com/office/powerpoint/2010/main" val="4013114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D7225-A043-CC48-A527-5813D5D6911E}"/>
              </a:ext>
            </a:extLst>
          </p:cNvPr>
          <p:cNvSpPr>
            <a:spLocks noGrp="1"/>
          </p:cNvSpPr>
          <p:nvPr>
            <p:ph type="title"/>
          </p:nvPr>
        </p:nvSpPr>
        <p:spPr/>
        <p:txBody>
          <a:bodyPr/>
          <a:lstStyle/>
          <a:p>
            <a:r>
              <a:rPr lang="fr-FR" b="1" dirty="0">
                <a:solidFill>
                  <a:srgbClr val="FF0000"/>
                </a:solidFill>
              </a:rPr>
              <a:t>I - Connaissances (60%)</a:t>
            </a:r>
            <a:endParaRPr lang="fr-FR" dirty="0"/>
          </a:p>
        </p:txBody>
      </p:sp>
      <p:sp>
        <p:nvSpPr>
          <p:cNvPr id="3" name="Espace réservé du contenu 2">
            <a:extLst>
              <a:ext uri="{FF2B5EF4-FFF2-40B4-BE49-F238E27FC236}">
                <a16:creationId xmlns:a16="http://schemas.microsoft.com/office/drawing/2014/main" id="{F89EABEE-B85E-4F4A-8A5B-45C14296D860}"/>
              </a:ext>
            </a:extLst>
          </p:cNvPr>
          <p:cNvSpPr txBox="1">
            <a:spLocks/>
          </p:cNvSpPr>
          <p:nvPr/>
        </p:nvSpPr>
        <p:spPr>
          <a:xfrm>
            <a:off x="1892077" y="1403648"/>
            <a:ext cx="8407846" cy="4329608"/>
          </a:xfrm>
          <a:prstGeom prst="rect">
            <a:avLst/>
          </a:prstGeom>
          <a:solidFill>
            <a:schemeClr val="accent1">
              <a:lumMod val="20000"/>
              <a:lumOff val="80000"/>
            </a:schemeClr>
          </a:solidFill>
          <a:ln>
            <a:solidFill>
              <a:schemeClr val="tx1"/>
            </a:solidFill>
          </a:ln>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r-FR" b="1"/>
          </a:p>
          <a:p>
            <a:pPr marL="0" indent="0" algn="ctr">
              <a:buFont typeface="Arial" panose="020B0604020202020204" pitchFamily="34" charset="0"/>
              <a:buNone/>
            </a:pPr>
            <a:r>
              <a:rPr lang="fr-FR" b="1"/>
              <a:t>Nouveaux outils docimologiques</a:t>
            </a:r>
          </a:p>
          <a:p>
            <a:pPr marL="0" indent="0" algn="ctr">
              <a:buFont typeface="Arial" panose="020B0604020202020204" pitchFamily="34" charset="0"/>
              <a:buNone/>
            </a:pPr>
            <a:endParaRPr lang="fr-FR"/>
          </a:p>
          <a:p>
            <a:pPr lvl="1"/>
            <a:r>
              <a:rPr lang="fr-FR"/>
              <a:t>Key-Features Problems</a:t>
            </a:r>
          </a:p>
          <a:p>
            <a:pPr lvl="1"/>
            <a:r>
              <a:rPr lang="fr-FR"/>
              <a:t>QROC</a:t>
            </a:r>
          </a:p>
          <a:p>
            <a:pPr lvl="1"/>
            <a:r>
              <a:rPr lang="fr-FR"/>
              <a:t>QCM à zone</a:t>
            </a:r>
          </a:p>
          <a:p>
            <a:pPr lvl="1"/>
            <a:r>
              <a:rPr lang="fr-FR"/>
              <a:t>QRU</a:t>
            </a:r>
          </a:p>
          <a:p>
            <a:pPr lvl="1"/>
            <a:r>
              <a:rPr lang="fr-FR"/>
              <a:t>QRM one best answer</a:t>
            </a:r>
          </a:p>
          <a:p>
            <a:pPr lvl="1"/>
            <a:r>
              <a:rPr lang="fr-FR"/>
              <a:t>Test de Concordance de Script</a:t>
            </a:r>
          </a:p>
          <a:p>
            <a:pPr lvl="1"/>
            <a:r>
              <a:rPr lang="fr-FR"/>
              <a:t>LCA modernisée </a:t>
            </a:r>
            <a:endParaRPr lang="fr-FR" dirty="0"/>
          </a:p>
        </p:txBody>
      </p:sp>
    </p:spTree>
    <p:extLst>
      <p:ext uri="{BB962C8B-B14F-4D97-AF65-F5344CB8AC3E}">
        <p14:creationId xmlns:p14="http://schemas.microsoft.com/office/powerpoint/2010/main" val="2918769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1B132F-C4F2-634A-8485-8220F131A348}"/>
              </a:ext>
            </a:extLst>
          </p:cNvPr>
          <p:cNvSpPr>
            <a:spLocks noGrp="1"/>
          </p:cNvSpPr>
          <p:nvPr>
            <p:ph type="title"/>
          </p:nvPr>
        </p:nvSpPr>
        <p:spPr/>
        <p:txBody>
          <a:bodyPr>
            <a:normAutofit/>
          </a:bodyPr>
          <a:lstStyle/>
          <a:p>
            <a:pPr marL="12700">
              <a:lnSpc>
                <a:spcPct val="100000"/>
              </a:lnSpc>
            </a:pPr>
            <a:r>
              <a:rPr lang="fr-FR" b="1" dirty="0">
                <a:solidFill>
                  <a:srgbClr val="FF0000"/>
                </a:solidFill>
              </a:rPr>
              <a:t>II - Compétences (30%)</a:t>
            </a:r>
            <a:endParaRPr lang="fr-FR" dirty="0"/>
          </a:p>
        </p:txBody>
      </p:sp>
      <p:sp>
        <p:nvSpPr>
          <p:cNvPr id="5" name="object 13">
            <a:extLst>
              <a:ext uri="{FF2B5EF4-FFF2-40B4-BE49-F238E27FC236}">
                <a16:creationId xmlns:a16="http://schemas.microsoft.com/office/drawing/2014/main" id="{E0951BC7-CD1B-8947-99E1-39940779F7A1}"/>
              </a:ext>
            </a:extLst>
          </p:cNvPr>
          <p:cNvSpPr/>
          <p:nvPr/>
        </p:nvSpPr>
        <p:spPr>
          <a:xfrm>
            <a:off x="6047445" y="1516887"/>
            <a:ext cx="4513051" cy="4788236"/>
          </a:xfrm>
          <a:prstGeom prst="rect">
            <a:avLst/>
          </a:prstGeom>
          <a:blipFill>
            <a:blip r:embed="rId2" cstate="print"/>
            <a:stretch>
              <a:fillRect/>
            </a:stretch>
          </a:blipFill>
        </p:spPr>
        <p:txBody>
          <a:bodyPr wrap="square" lIns="0" tIns="0" rIns="0" bIns="0" rtlCol="0"/>
          <a:lstStyle/>
          <a:p>
            <a:endParaRPr/>
          </a:p>
        </p:txBody>
      </p:sp>
      <p:sp>
        <p:nvSpPr>
          <p:cNvPr id="6" name="object 2">
            <a:extLst>
              <a:ext uri="{FF2B5EF4-FFF2-40B4-BE49-F238E27FC236}">
                <a16:creationId xmlns:a16="http://schemas.microsoft.com/office/drawing/2014/main" id="{5EE67746-91CC-5249-8141-BE3E3E5B22DC}"/>
              </a:ext>
            </a:extLst>
          </p:cNvPr>
          <p:cNvSpPr/>
          <p:nvPr/>
        </p:nvSpPr>
        <p:spPr>
          <a:xfrm>
            <a:off x="2256433" y="1867638"/>
            <a:ext cx="3735712" cy="4103330"/>
          </a:xfrm>
          <a:prstGeom prst="rect">
            <a:avLst/>
          </a:prstGeom>
          <a:blipFill>
            <a:blip r:embed="rId3" cstate="print"/>
            <a:stretch>
              <a:fillRect/>
            </a:stretch>
          </a:blipFill>
        </p:spPr>
        <p:txBody>
          <a:bodyPr wrap="square" lIns="0" tIns="0" rIns="0" bIns="0" rtlCol="0"/>
          <a:lstStyle/>
          <a:p>
            <a:endParaRPr/>
          </a:p>
        </p:txBody>
      </p:sp>
      <p:sp>
        <p:nvSpPr>
          <p:cNvPr id="7" name="object 3">
            <a:extLst>
              <a:ext uri="{FF2B5EF4-FFF2-40B4-BE49-F238E27FC236}">
                <a16:creationId xmlns:a16="http://schemas.microsoft.com/office/drawing/2014/main" id="{9C09A1E1-7956-9E44-A00B-893881A0E2A9}"/>
              </a:ext>
            </a:extLst>
          </p:cNvPr>
          <p:cNvSpPr txBox="1"/>
          <p:nvPr/>
        </p:nvSpPr>
        <p:spPr>
          <a:xfrm>
            <a:off x="3215114" y="3717999"/>
            <a:ext cx="1818350" cy="359073"/>
          </a:xfrm>
          <a:prstGeom prst="rect">
            <a:avLst/>
          </a:prstGeom>
          <a:ln>
            <a:solidFill>
              <a:srgbClr val="FF0000"/>
            </a:solidFill>
          </a:ln>
        </p:spPr>
        <p:txBody>
          <a:bodyPr vert="horz" wrap="square" lIns="0" tIns="0" rIns="0" bIns="0" rtlCol="0">
            <a:spAutoFit/>
          </a:bodyPr>
          <a:lstStyle/>
          <a:p>
            <a:pPr algn="ctr">
              <a:lnSpc>
                <a:spcPts val="2760"/>
              </a:lnSpc>
            </a:pPr>
            <a:r>
              <a:rPr sz="2400" b="1" spc="-10" dirty="0">
                <a:solidFill>
                  <a:srgbClr val="FF0000"/>
                </a:solidFill>
                <a:latin typeface="Calibri"/>
                <a:cs typeface="Calibri"/>
              </a:rPr>
              <a:t>compétence</a:t>
            </a:r>
            <a:r>
              <a:rPr lang="fr-FR" sz="2400" b="1" spc="-10" dirty="0">
                <a:solidFill>
                  <a:srgbClr val="FF0000"/>
                </a:solidFill>
                <a:latin typeface="Calibri"/>
                <a:cs typeface="Calibri"/>
              </a:rPr>
              <a:t>s</a:t>
            </a:r>
            <a:endParaRPr sz="2400" b="1" dirty="0">
              <a:solidFill>
                <a:srgbClr val="FF0000"/>
              </a:solidFill>
              <a:latin typeface="Calibri"/>
              <a:cs typeface="Calibri"/>
            </a:endParaRPr>
          </a:p>
        </p:txBody>
      </p:sp>
      <p:sp>
        <p:nvSpPr>
          <p:cNvPr id="8" name="object 4">
            <a:extLst>
              <a:ext uri="{FF2B5EF4-FFF2-40B4-BE49-F238E27FC236}">
                <a16:creationId xmlns:a16="http://schemas.microsoft.com/office/drawing/2014/main" id="{163C736E-6B31-2947-A698-DBD4E806A5BB}"/>
              </a:ext>
            </a:extLst>
          </p:cNvPr>
          <p:cNvSpPr txBox="1"/>
          <p:nvPr/>
        </p:nvSpPr>
        <p:spPr>
          <a:xfrm>
            <a:off x="3801585" y="2206025"/>
            <a:ext cx="782248" cy="430887"/>
          </a:xfrm>
          <a:prstGeom prst="rect">
            <a:avLst/>
          </a:prstGeom>
        </p:spPr>
        <p:txBody>
          <a:bodyPr vert="horz" wrap="square" lIns="0" tIns="0" rIns="0" bIns="0" rtlCol="0">
            <a:spAutoFit/>
          </a:bodyPr>
          <a:lstStyle/>
          <a:p>
            <a:pPr marL="12700" algn="ctr">
              <a:lnSpc>
                <a:spcPct val="100000"/>
              </a:lnSpc>
            </a:pPr>
            <a:r>
              <a:rPr sz="1400" b="1" spc="-10" dirty="0">
                <a:latin typeface="Calibri"/>
                <a:cs typeface="Calibri"/>
              </a:rPr>
              <a:t>Être</a:t>
            </a:r>
            <a:r>
              <a:rPr sz="1400" b="1" spc="-65" dirty="0">
                <a:latin typeface="Calibri"/>
                <a:cs typeface="Calibri"/>
              </a:rPr>
              <a:t> </a:t>
            </a:r>
            <a:r>
              <a:rPr sz="1400" b="1" spc="-5" dirty="0">
                <a:latin typeface="Calibri"/>
                <a:cs typeface="Calibri"/>
              </a:rPr>
              <a:t>clinicien</a:t>
            </a:r>
            <a:endParaRPr sz="1400" dirty="0">
              <a:latin typeface="Calibri"/>
              <a:cs typeface="Calibri"/>
            </a:endParaRPr>
          </a:p>
        </p:txBody>
      </p:sp>
      <p:sp>
        <p:nvSpPr>
          <p:cNvPr id="9" name="object 5">
            <a:extLst>
              <a:ext uri="{FF2B5EF4-FFF2-40B4-BE49-F238E27FC236}">
                <a16:creationId xmlns:a16="http://schemas.microsoft.com/office/drawing/2014/main" id="{341A5088-6C77-D44A-BA2A-EA9972B7F29D}"/>
              </a:ext>
            </a:extLst>
          </p:cNvPr>
          <p:cNvSpPr txBox="1"/>
          <p:nvPr/>
        </p:nvSpPr>
        <p:spPr>
          <a:xfrm>
            <a:off x="4590990" y="2799236"/>
            <a:ext cx="1194872" cy="384721"/>
          </a:xfrm>
          <a:prstGeom prst="rect">
            <a:avLst/>
          </a:prstGeom>
        </p:spPr>
        <p:txBody>
          <a:bodyPr vert="horz" wrap="square" lIns="0" tIns="0" rIns="0" bIns="0" rtlCol="0">
            <a:spAutoFit/>
          </a:bodyPr>
          <a:lstStyle/>
          <a:p>
            <a:pPr marL="12700" marR="5080" indent="-635" algn="ctr">
              <a:lnSpc>
                <a:spcPts val="1540"/>
              </a:lnSpc>
            </a:pPr>
            <a:r>
              <a:rPr sz="1400" b="1" spc="-10" dirty="0" err="1">
                <a:latin typeface="Calibri"/>
                <a:cs typeface="Calibri"/>
              </a:rPr>
              <a:t>Être</a:t>
            </a:r>
            <a:r>
              <a:rPr sz="1400" b="1" spc="-10" dirty="0">
                <a:latin typeface="Calibri"/>
                <a:cs typeface="Calibri"/>
              </a:rPr>
              <a:t>   </a:t>
            </a:r>
            <a:r>
              <a:rPr sz="1400" b="1" spc="-15" dirty="0" err="1">
                <a:latin typeface="Calibri"/>
                <a:cs typeface="Calibri"/>
              </a:rPr>
              <a:t>c</a:t>
            </a:r>
            <a:r>
              <a:rPr sz="1400" b="1" dirty="0" err="1">
                <a:latin typeface="Calibri"/>
                <a:cs typeface="Calibri"/>
              </a:rPr>
              <a:t>ommuni</a:t>
            </a:r>
            <a:r>
              <a:rPr sz="1400" b="1" spc="-15" dirty="0" err="1">
                <a:latin typeface="Calibri"/>
                <a:cs typeface="Calibri"/>
              </a:rPr>
              <a:t>c</a:t>
            </a:r>
            <a:r>
              <a:rPr sz="1400" b="1" spc="-10" dirty="0" err="1">
                <a:latin typeface="Calibri"/>
                <a:cs typeface="Calibri"/>
              </a:rPr>
              <a:t>at</a:t>
            </a:r>
            <a:r>
              <a:rPr sz="1400" b="1" dirty="0" err="1">
                <a:latin typeface="Calibri"/>
                <a:cs typeface="Calibri"/>
              </a:rPr>
              <a:t>eur</a:t>
            </a:r>
            <a:endParaRPr sz="1400" dirty="0">
              <a:latin typeface="Calibri"/>
              <a:cs typeface="Calibri"/>
            </a:endParaRPr>
          </a:p>
        </p:txBody>
      </p:sp>
      <p:sp>
        <p:nvSpPr>
          <p:cNvPr id="10" name="object 6">
            <a:extLst>
              <a:ext uri="{FF2B5EF4-FFF2-40B4-BE49-F238E27FC236}">
                <a16:creationId xmlns:a16="http://schemas.microsoft.com/office/drawing/2014/main" id="{B7C21B5D-4516-7F4C-9122-C7FAEC049965}"/>
              </a:ext>
            </a:extLst>
          </p:cNvPr>
          <p:cNvSpPr txBox="1"/>
          <p:nvPr/>
        </p:nvSpPr>
        <p:spPr>
          <a:xfrm>
            <a:off x="5062650" y="3947856"/>
            <a:ext cx="723212" cy="594586"/>
          </a:xfrm>
          <a:prstGeom prst="rect">
            <a:avLst/>
          </a:prstGeom>
        </p:spPr>
        <p:txBody>
          <a:bodyPr vert="horz" wrap="square" lIns="0" tIns="0" rIns="0" bIns="0" rtlCol="0">
            <a:spAutoFit/>
          </a:bodyPr>
          <a:lstStyle/>
          <a:p>
            <a:pPr marL="12700" marR="5080" algn="ctr">
              <a:lnSpc>
                <a:spcPct val="91500"/>
              </a:lnSpc>
            </a:pPr>
            <a:r>
              <a:rPr sz="1400" b="1" spc="-5" dirty="0">
                <a:latin typeface="Calibri"/>
                <a:cs typeface="Calibri"/>
              </a:rPr>
              <a:t>Acteur</a:t>
            </a:r>
            <a:r>
              <a:rPr sz="1400" b="1" spc="-90" dirty="0">
                <a:latin typeface="Calibri"/>
                <a:cs typeface="Calibri"/>
              </a:rPr>
              <a:t> </a:t>
            </a:r>
            <a:r>
              <a:rPr sz="1400" b="1" dirty="0">
                <a:latin typeface="Calibri"/>
                <a:cs typeface="Calibri"/>
              </a:rPr>
              <a:t>de  </a:t>
            </a:r>
            <a:r>
              <a:rPr sz="1400" b="1" spc="-5" dirty="0">
                <a:latin typeface="Calibri"/>
                <a:cs typeface="Calibri"/>
              </a:rPr>
              <a:t>Santé  Publique</a:t>
            </a:r>
            <a:endParaRPr sz="1400" dirty="0">
              <a:latin typeface="Calibri"/>
              <a:cs typeface="Calibri"/>
            </a:endParaRPr>
          </a:p>
        </p:txBody>
      </p:sp>
      <p:sp>
        <p:nvSpPr>
          <p:cNvPr id="11" name="object 7">
            <a:extLst>
              <a:ext uri="{FF2B5EF4-FFF2-40B4-BE49-F238E27FC236}">
                <a16:creationId xmlns:a16="http://schemas.microsoft.com/office/drawing/2014/main" id="{5642C2BF-D0FE-7344-89A3-0FCF1726D4A5}"/>
              </a:ext>
            </a:extLst>
          </p:cNvPr>
          <p:cNvSpPr txBox="1"/>
          <p:nvPr/>
        </p:nvSpPr>
        <p:spPr>
          <a:xfrm>
            <a:off x="4459499" y="5157772"/>
            <a:ext cx="628390" cy="215444"/>
          </a:xfrm>
          <a:prstGeom prst="rect">
            <a:avLst/>
          </a:prstGeom>
        </p:spPr>
        <p:txBody>
          <a:bodyPr vert="horz" wrap="square" lIns="0" tIns="0" rIns="0" bIns="0" rtlCol="0">
            <a:spAutoFit/>
          </a:bodyPr>
          <a:lstStyle/>
          <a:p>
            <a:pPr marL="12700">
              <a:lnSpc>
                <a:spcPct val="100000"/>
              </a:lnSpc>
            </a:pPr>
            <a:r>
              <a:rPr sz="1400" b="1" spc="-10" dirty="0">
                <a:latin typeface="Calibri"/>
                <a:cs typeface="Calibri"/>
              </a:rPr>
              <a:t>Réflexif</a:t>
            </a:r>
            <a:endParaRPr sz="1400" dirty="0">
              <a:latin typeface="Calibri"/>
              <a:cs typeface="Calibri"/>
            </a:endParaRPr>
          </a:p>
        </p:txBody>
      </p:sp>
      <p:sp>
        <p:nvSpPr>
          <p:cNvPr id="12" name="object 8">
            <a:extLst>
              <a:ext uri="{FF2B5EF4-FFF2-40B4-BE49-F238E27FC236}">
                <a16:creationId xmlns:a16="http://schemas.microsoft.com/office/drawing/2014/main" id="{8FB73722-E94D-B04A-ADBD-E70D9164BFC0}"/>
              </a:ext>
            </a:extLst>
          </p:cNvPr>
          <p:cNvSpPr txBox="1"/>
          <p:nvPr/>
        </p:nvSpPr>
        <p:spPr>
          <a:xfrm>
            <a:off x="3114364" y="5206092"/>
            <a:ext cx="1037421" cy="215444"/>
          </a:xfrm>
          <a:prstGeom prst="rect">
            <a:avLst/>
          </a:prstGeom>
        </p:spPr>
        <p:txBody>
          <a:bodyPr vert="horz" wrap="square" lIns="0" tIns="0" rIns="0" bIns="0" rtlCol="0">
            <a:spAutoFit/>
          </a:bodyPr>
          <a:lstStyle/>
          <a:p>
            <a:pPr marL="12700">
              <a:lnSpc>
                <a:spcPct val="100000"/>
              </a:lnSpc>
            </a:pPr>
            <a:r>
              <a:rPr sz="1400" b="1" spc="-10" dirty="0">
                <a:latin typeface="Calibri"/>
                <a:cs typeface="Calibri"/>
              </a:rPr>
              <a:t>Coopérateur</a:t>
            </a:r>
            <a:endParaRPr sz="1400" dirty="0">
              <a:latin typeface="Calibri"/>
              <a:cs typeface="Calibri"/>
            </a:endParaRPr>
          </a:p>
        </p:txBody>
      </p:sp>
      <p:sp>
        <p:nvSpPr>
          <p:cNvPr id="13" name="object 9">
            <a:extLst>
              <a:ext uri="{FF2B5EF4-FFF2-40B4-BE49-F238E27FC236}">
                <a16:creationId xmlns:a16="http://schemas.microsoft.com/office/drawing/2014/main" id="{41304811-76F6-EE42-876E-C8C8DB6514C6}"/>
              </a:ext>
            </a:extLst>
          </p:cNvPr>
          <p:cNvSpPr txBox="1"/>
          <p:nvPr/>
        </p:nvSpPr>
        <p:spPr>
          <a:xfrm>
            <a:off x="2351585" y="4204318"/>
            <a:ext cx="903505" cy="215444"/>
          </a:xfrm>
          <a:prstGeom prst="rect">
            <a:avLst/>
          </a:prstGeom>
        </p:spPr>
        <p:txBody>
          <a:bodyPr vert="horz" wrap="square" lIns="0" tIns="0" rIns="0" bIns="0" rtlCol="0">
            <a:spAutoFit/>
          </a:bodyPr>
          <a:lstStyle/>
          <a:p>
            <a:pPr marL="12700">
              <a:lnSpc>
                <a:spcPct val="100000"/>
              </a:lnSpc>
            </a:pPr>
            <a:r>
              <a:rPr sz="1400" b="1" dirty="0">
                <a:latin typeface="Calibri"/>
                <a:cs typeface="Calibri"/>
              </a:rPr>
              <a:t>Scie</a:t>
            </a:r>
            <a:r>
              <a:rPr sz="1400" b="1" spc="-10" dirty="0">
                <a:latin typeface="Calibri"/>
                <a:cs typeface="Calibri"/>
              </a:rPr>
              <a:t>n</a:t>
            </a:r>
            <a:r>
              <a:rPr sz="1400" b="1" dirty="0">
                <a:latin typeface="Calibri"/>
                <a:cs typeface="Calibri"/>
              </a:rPr>
              <a:t>tifique</a:t>
            </a:r>
            <a:endParaRPr sz="1400" dirty="0">
              <a:latin typeface="Calibri"/>
              <a:cs typeface="Calibri"/>
            </a:endParaRPr>
          </a:p>
        </p:txBody>
      </p:sp>
      <p:sp>
        <p:nvSpPr>
          <p:cNvPr id="14" name="object 10">
            <a:extLst>
              <a:ext uri="{FF2B5EF4-FFF2-40B4-BE49-F238E27FC236}">
                <a16:creationId xmlns:a16="http://schemas.microsoft.com/office/drawing/2014/main" id="{0A545921-59FF-E240-8D24-26BA0CE0015A}"/>
              </a:ext>
            </a:extLst>
          </p:cNvPr>
          <p:cNvSpPr txBox="1"/>
          <p:nvPr/>
        </p:nvSpPr>
        <p:spPr>
          <a:xfrm>
            <a:off x="2569554" y="2564904"/>
            <a:ext cx="1150183" cy="792781"/>
          </a:xfrm>
          <a:prstGeom prst="rect">
            <a:avLst/>
          </a:prstGeom>
        </p:spPr>
        <p:txBody>
          <a:bodyPr vert="horz" wrap="square" lIns="0" tIns="0" rIns="0" bIns="0" rtlCol="0">
            <a:spAutoFit/>
          </a:bodyPr>
          <a:lstStyle/>
          <a:p>
            <a:pPr marL="12700" marR="5080" indent="635" algn="ctr">
              <a:lnSpc>
                <a:spcPct val="91500"/>
              </a:lnSpc>
            </a:pPr>
            <a:r>
              <a:rPr sz="1400" b="1" spc="-5" dirty="0">
                <a:latin typeface="Calibri"/>
                <a:cs typeface="Calibri"/>
              </a:rPr>
              <a:t>Responsable  </a:t>
            </a:r>
            <a:r>
              <a:rPr sz="1400" b="1" dirty="0">
                <a:latin typeface="Calibri"/>
                <a:cs typeface="Calibri"/>
              </a:rPr>
              <a:t>sur le plan  éthique </a:t>
            </a:r>
            <a:r>
              <a:rPr sz="1400" b="1" spc="-5" dirty="0">
                <a:latin typeface="Calibri"/>
                <a:cs typeface="Calibri"/>
              </a:rPr>
              <a:t>et  </a:t>
            </a:r>
            <a:r>
              <a:rPr sz="1400" b="1" dirty="0">
                <a:latin typeface="Calibri"/>
                <a:cs typeface="Calibri"/>
              </a:rPr>
              <a:t>déo</a:t>
            </a:r>
            <a:r>
              <a:rPr sz="1400" b="1" spc="-10" dirty="0">
                <a:latin typeface="Calibri"/>
                <a:cs typeface="Calibri"/>
              </a:rPr>
              <a:t>nt</a:t>
            </a:r>
            <a:r>
              <a:rPr sz="1400" b="1" dirty="0">
                <a:latin typeface="Calibri"/>
                <a:cs typeface="Calibri"/>
              </a:rPr>
              <a:t>ologiq</a:t>
            </a:r>
            <a:r>
              <a:rPr sz="1400" b="1" spc="-10" dirty="0">
                <a:latin typeface="Calibri"/>
                <a:cs typeface="Calibri"/>
              </a:rPr>
              <a:t>u</a:t>
            </a:r>
            <a:r>
              <a:rPr sz="1400" b="1" dirty="0">
                <a:latin typeface="Calibri"/>
                <a:cs typeface="Calibri"/>
              </a:rPr>
              <a:t>e</a:t>
            </a:r>
            <a:endParaRPr sz="1400" dirty="0">
              <a:latin typeface="Calibri"/>
              <a:cs typeface="Calibri"/>
            </a:endParaRPr>
          </a:p>
        </p:txBody>
      </p:sp>
      <p:sp>
        <p:nvSpPr>
          <p:cNvPr id="15" name="object 14">
            <a:extLst>
              <a:ext uri="{FF2B5EF4-FFF2-40B4-BE49-F238E27FC236}">
                <a16:creationId xmlns:a16="http://schemas.microsoft.com/office/drawing/2014/main" id="{B7F2A929-6BE6-D840-B113-8A3972131A80}"/>
              </a:ext>
            </a:extLst>
          </p:cNvPr>
          <p:cNvSpPr txBox="1"/>
          <p:nvPr/>
        </p:nvSpPr>
        <p:spPr>
          <a:xfrm>
            <a:off x="7449717" y="3588783"/>
            <a:ext cx="1753663" cy="718145"/>
          </a:xfrm>
          <a:prstGeom prst="rect">
            <a:avLst/>
          </a:prstGeom>
        </p:spPr>
        <p:txBody>
          <a:bodyPr vert="horz" wrap="square" lIns="0" tIns="0" rIns="0" bIns="0" rtlCol="0">
            <a:spAutoFit/>
          </a:bodyPr>
          <a:lstStyle/>
          <a:p>
            <a:pPr algn="ctr">
              <a:lnSpc>
                <a:spcPts val="2760"/>
              </a:lnSpc>
            </a:pPr>
            <a:r>
              <a:rPr lang="fr-FR" sz="2400" b="1" spc="-5" dirty="0">
                <a:solidFill>
                  <a:srgbClr val="FF0000"/>
                </a:solidFill>
                <a:latin typeface="Calibri"/>
                <a:cs typeface="Calibri"/>
              </a:rPr>
              <a:t>Domaines de compétences </a:t>
            </a:r>
            <a:endParaRPr sz="2000" b="1" dirty="0">
              <a:solidFill>
                <a:srgbClr val="FF0000"/>
              </a:solidFill>
              <a:latin typeface="Calibri"/>
              <a:cs typeface="Calibri"/>
            </a:endParaRPr>
          </a:p>
        </p:txBody>
      </p:sp>
      <p:sp>
        <p:nvSpPr>
          <p:cNvPr id="16" name="object 15">
            <a:extLst>
              <a:ext uri="{FF2B5EF4-FFF2-40B4-BE49-F238E27FC236}">
                <a16:creationId xmlns:a16="http://schemas.microsoft.com/office/drawing/2014/main" id="{CB4833DB-4F13-114D-A026-B4F6D71C483E}"/>
              </a:ext>
            </a:extLst>
          </p:cNvPr>
          <p:cNvSpPr txBox="1"/>
          <p:nvPr/>
        </p:nvSpPr>
        <p:spPr>
          <a:xfrm>
            <a:off x="8090479" y="2002846"/>
            <a:ext cx="636812" cy="215444"/>
          </a:xfrm>
          <a:prstGeom prst="rect">
            <a:avLst/>
          </a:prstGeom>
        </p:spPr>
        <p:txBody>
          <a:bodyPr vert="horz" wrap="square" lIns="0" tIns="0" rIns="0" bIns="0" rtlCol="0">
            <a:spAutoFit/>
          </a:bodyPr>
          <a:lstStyle/>
          <a:p>
            <a:pPr marL="12700">
              <a:lnSpc>
                <a:spcPct val="100000"/>
              </a:lnSpc>
            </a:pPr>
            <a:r>
              <a:rPr sz="1400" b="1" spc="-5" dirty="0">
                <a:latin typeface="Calibri"/>
                <a:cs typeface="Calibri"/>
              </a:rPr>
              <a:t>U</a:t>
            </a:r>
            <a:r>
              <a:rPr sz="1400" b="1" spc="-10" dirty="0">
                <a:latin typeface="Calibri"/>
                <a:cs typeface="Calibri"/>
              </a:rPr>
              <a:t>r</a:t>
            </a:r>
            <a:r>
              <a:rPr sz="1400" b="1" spc="-20" dirty="0">
                <a:latin typeface="Calibri"/>
                <a:cs typeface="Calibri"/>
              </a:rPr>
              <a:t>g</a:t>
            </a:r>
            <a:r>
              <a:rPr sz="1400" b="1" spc="-5" dirty="0">
                <a:latin typeface="Calibri"/>
                <a:cs typeface="Calibri"/>
              </a:rPr>
              <a:t>en</a:t>
            </a:r>
            <a:r>
              <a:rPr sz="1400" b="1" dirty="0">
                <a:latin typeface="Calibri"/>
                <a:cs typeface="Calibri"/>
              </a:rPr>
              <a:t>ce</a:t>
            </a:r>
            <a:endParaRPr sz="1400" dirty="0">
              <a:latin typeface="Calibri"/>
              <a:cs typeface="Calibri"/>
            </a:endParaRPr>
          </a:p>
        </p:txBody>
      </p:sp>
      <p:sp>
        <p:nvSpPr>
          <p:cNvPr id="17" name="object 16">
            <a:extLst>
              <a:ext uri="{FF2B5EF4-FFF2-40B4-BE49-F238E27FC236}">
                <a16:creationId xmlns:a16="http://schemas.microsoft.com/office/drawing/2014/main" id="{DF8B0FA0-D9F2-D944-88DA-27CC884B5678}"/>
              </a:ext>
            </a:extLst>
          </p:cNvPr>
          <p:cNvSpPr txBox="1"/>
          <p:nvPr/>
        </p:nvSpPr>
        <p:spPr>
          <a:xfrm>
            <a:off x="8901588" y="2260916"/>
            <a:ext cx="1082845" cy="384721"/>
          </a:xfrm>
          <a:prstGeom prst="rect">
            <a:avLst/>
          </a:prstGeom>
        </p:spPr>
        <p:txBody>
          <a:bodyPr vert="horz" wrap="square" lIns="0" tIns="0" rIns="0" bIns="0" rtlCol="0">
            <a:spAutoFit/>
          </a:bodyPr>
          <a:lstStyle/>
          <a:p>
            <a:pPr marL="76200" marR="5080" indent="-64135" algn="ctr">
              <a:lnSpc>
                <a:spcPts val="1540"/>
              </a:lnSpc>
            </a:pPr>
            <a:r>
              <a:rPr sz="1400" b="1" dirty="0">
                <a:latin typeface="Calibri"/>
                <a:cs typeface="Calibri"/>
              </a:rPr>
              <a:t>E</a:t>
            </a:r>
            <a:r>
              <a:rPr sz="1400" b="1" spc="-15" dirty="0">
                <a:latin typeface="Calibri"/>
                <a:cs typeface="Calibri"/>
              </a:rPr>
              <a:t>n</a:t>
            </a:r>
            <a:r>
              <a:rPr sz="1400" b="1" dirty="0">
                <a:latin typeface="Calibri"/>
                <a:cs typeface="Calibri"/>
              </a:rPr>
              <a:t>t</a:t>
            </a:r>
            <a:r>
              <a:rPr sz="1400" b="1" spc="-10" dirty="0">
                <a:latin typeface="Calibri"/>
                <a:cs typeface="Calibri"/>
              </a:rPr>
              <a:t>r</a:t>
            </a:r>
            <a:r>
              <a:rPr sz="1400" b="1" spc="-15" dirty="0">
                <a:latin typeface="Calibri"/>
                <a:cs typeface="Calibri"/>
              </a:rPr>
              <a:t>e</a:t>
            </a:r>
            <a:r>
              <a:rPr sz="1400" b="1" dirty="0">
                <a:latin typeface="Calibri"/>
                <a:cs typeface="Calibri"/>
              </a:rPr>
              <a:t>tien</a:t>
            </a:r>
            <a:endParaRPr lang="fr-FR" sz="1400" b="1" dirty="0">
              <a:latin typeface="Calibri"/>
              <a:cs typeface="Calibri"/>
            </a:endParaRPr>
          </a:p>
          <a:p>
            <a:pPr marL="76200" marR="5080" indent="-64135">
              <a:lnSpc>
                <a:spcPts val="1540"/>
              </a:lnSpc>
            </a:pPr>
            <a:r>
              <a:rPr sz="1400" b="1" spc="-15" dirty="0" err="1">
                <a:latin typeface="Calibri"/>
                <a:cs typeface="Calibri"/>
              </a:rPr>
              <a:t>i</a:t>
            </a:r>
            <a:r>
              <a:rPr sz="1400" b="1" spc="-10" dirty="0" err="1">
                <a:latin typeface="Calibri"/>
                <a:cs typeface="Calibri"/>
              </a:rPr>
              <a:t>n</a:t>
            </a:r>
            <a:r>
              <a:rPr sz="1400" b="1" dirty="0" err="1">
                <a:latin typeface="Calibri"/>
                <a:cs typeface="Calibri"/>
              </a:rPr>
              <a:t>t</a:t>
            </a:r>
            <a:r>
              <a:rPr sz="1400" b="1" spc="-10" dirty="0" err="1">
                <a:latin typeface="Calibri"/>
                <a:cs typeface="Calibri"/>
              </a:rPr>
              <a:t>errogatoire</a:t>
            </a:r>
            <a:endParaRPr sz="1400" dirty="0">
              <a:latin typeface="Calibri"/>
              <a:cs typeface="Calibri"/>
            </a:endParaRPr>
          </a:p>
        </p:txBody>
      </p:sp>
      <p:sp>
        <p:nvSpPr>
          <p:cNvPr id="18" name="object 17">
            <a:extLst>
              <a:ext uri="{FF2B5EF4-FFF2-40B4-BE49-F238E27FC236}">
                <a16:creationId xmlns:a16="http://schemas.microsoft.com/office/drawing/2014/main" id="{1EF06976-148C-EE4E-84D7-57F72B8BBC13}"/>
              </a:ext>
            </a:extLst>
          </p:cNvPr>
          <p:cNvSpPr txBox="1"/>
          <p:nvPr/>
        </p:nvSpPr>
        <p:spPr>
          <a:xfrm>
            <a:off x="6358574" y="2964542"/>
            <a:ext cx="967927" cy="384721"/>
          </a:xfrm>
          <a:prstGeom prst="rect">
            <a:avLst/>
          </a:prstGeom>
        </p:spPr>
        <p:txBody>
          <a:bodyPr vert="horz" wrap="square" lIns="0" tIns="0" rIns="0" bIns="0" rtlCol="0">
            <a:spAutoFit/>
          </a:bodyPr>
          <a:lstStyle/>
          <a:p>
            <a:pPr marL="169545" marR="5080" indent="-157480">
              <a:lnSpc>
                <a:spcPts val="1540"/>
              </a:lnSpc>
            </a:pPr>
            <a:r>
              <a:rPr sz="1400" b="1" spc="-25" dirty="0">
                <a:latin typeface="Calibri"/>
                <a:cs typeface="Calibri"/>
              </a:rPr>
              <a:t>E</a:t>
            </a:r>
            <a:r>
              <a:rPr sz="1400" b="1" dirty="0">
                <a:latin typeface="Calibri"/>
                <a:cs typeface="Calibri"/>
              </a:rPr>
              <a:t>du</a:t>
            </a:r>
            <a:r>
              <a:rPr sz="1400" b="1" spc="-10" dirty="0">
                <a:latin typeface="Calibri"/>
                <a:cs typeface="Calibri"/>
              </a:rPr>
              <a:t>ca</a:t>
            </a:r>
            <a:r>
              <a:rPr sz="1400" b="1" dirty="0">
                <a:latin typeface="Calibri"/>
                <a:cs typeface="Calibri"/>
              </a:rPr>
              <a:t>tion</a:t>
            </a:r>
            <a:r>
              <a:rPr lang="fr-FR" sz="1400" b="1" dirty="0">
                <a:latin typeface="Calibri"/>
                <a:cs typeface="Calibri"/>
              </a:rPr>
              <a:t> </a:t>
            </a:r>
            <a:r>
              <a:rPr sz="1400" b="1" dirty="0">
                <a:latin typeface="Calibri"/>
                <a:cs typeface="Calibri"/>
              </a:rPr>
              <a:t>/</a:t>
            </a:r>
            <a:endParaRPr lang="fr-FR" sz="1400" b="1" dirty="0">
              <a:latin typeface="Calibri"/>
              <a:cs typeface="Calibri"/>
            </a:endParaRPr>
          </a:p>
          <a:p>
            <a:pPr marL="169545" marR="5080" indent="-157480">
              <a:lnSpc>
                <a:spcPts val="1540"/>
              </a:lnSpc>
            </a:pPr>
            <a:r>
              <a:rPr sz="1400" b="1" dirty="0" err="1">
                <a:latin typeface="Calibri"/>
                <a:cs typeface="Calibri"/>
              </a:rPr>
              <a:t>pr</a:t>
            </a:r>
            <a:r>
              <a:rPr sz="1400" b="1" spc="-5" dirty="0" err="1">
                <a:latin typeface="Calibri"/>
                <a:cs typeface="Calibri"/>
              </a:rPr>
              <a:t>évention</a:t>
            </a:r>
            <a:endParaRPr sz="1400" dirty="0">
              <a:latin typeface="Calibri"/>
              <a:cs typeface="Calibri"/>
            </a:endParaRPr>
          </a:p>
        </p:txBody>
      </p:sp>
      <p:sp>
        <p:nvSpPr>
          <p:cNvPr id="19" name="object 18">
            <a:extLst>
              <a:ext uri="{FF2B5EF4-FFF2-40B4-BE49-F238E27FC236}">
                <a16:creationId xmlns:a16="http://schemas.microsoft.com/office/drawing/2014/main" id="{3297933D-BBB6-764C-AF78-642CB414C828}"/>
              </a:ext>
            </a:extLst>
          </p:cNvPr>
          <p:cNvSpPr txBox="1"/>
          <p:nvPr/>
        </p:nvSpPr>
        <p:spPr>
          <a:xfrm>
            <a:off x="9488806" y="3932363"/>
            <a:ext cx="874466" cy="792781"/>
          </a:xfrm>
          <a:prstGeom prst="rect">
            <a:avLst/>
          </a:prstGeom>
        </p:spPr>
        <p:txBody>
          <a:bodyPr vert="horz" wrap="square" lIns="0" tIns="0" rIns="0" bIns="0" rtlCol="0">
            <a:spAutoFit/>
          </a:bodyPr>
          <a:lstStyle/>
          <a:p>
            <a:pPr marL="12700" marR="5080" algn="ctr">
              <a:lnSpc>
                <a:spcPct val="91500"/>
              </a:lnSpc>
            </a:pPr>
            <a:r>
              <a:rPr sz="1400" b="1" spc="-10" dirty="0">
                <a:latin typeface="Calibri"/>
                <a:cs typeface="Calibri"/>
              </a:rPr>
              <a:t>Stratégie  </a:t>
            </a:r>
            <a:r>
              <a:rPr sz="1400" b="1" spc="-5" dirty="0">
                <a:latin typeface="Calibri"/>
                <a:cs typeface="Calibri"/>
              </a:rPr>
              <a:t>pertinente  </a:t>
            </a:r>
            <a:r>
              <a:rPr sz="1400" b="1" dirty="0">
                <a:latin typeface="Calibri"/>
                <a:cs typeface="Calibri"/>
              </a:rPr>
              <a:t>de prise</a:t>
            </a:r>
            <a:r>
              <a:rPr sz="1400" b="1" spc="-110" dirty="0">
                <a:latin typeface="Calibri"/>
                <a:cs typeface="Calibri"/>
              </a:rPr>
              <a:t> </a:t>
            </a:r>
            <a:r>
              <a:rPr sz="1400" b="1" spc="-5" dirty="0">
                <a:latin typeface="Calibri"/>
                <a:cs typeface="Calibri"/>
              </a:rPr>
              <a:t>en  charge</a:t>
            </a:r>
            <a:endParaRPr sz="1400" dirty="0">
              <a:latin typeface="Calibri"/>
              <a:cs typeface="Calibri"/>
            </a:endParaRPr>
          </a:p>
        </p:txBody>
      </p:sp>
      <p:sp>
        <p:nvSpPr>
          <p:cNvPr id="20" name="object 19">
            <a:extLst>
              <a:ext uri="{FF2B5EF4-FFF2-40B4-BE49-F238E27FC236}">
                <a16:creationId xmlns:a16="http://schemas.microsoft.com/office/drawing/2014/main" id="{DF1A2CB0-E47C-C641-8C13-0AAE961D5ACB}"/>
              </a:ext>
            </a:extLst>
          </p:cNvPr>
          <p:cNvSpPr txBox="1"/>
          <p:nvPr/>
        </p:nvSpPr>
        <p:spPr>
          <a:xfrm>
            <a:off x="8976321" y="5007543"/>
            <a:ext cx="1204422" cy="577081"/>
          </a:xfrm>
          <a:prstGeom prst="rect">
            <a:avLst/>
          </a:prstGeom>
        </p:spPr>
        <p:txBody>
          <a:bodyPr vert="horz" wrap="square" lIns="0" tIns="0" rIns="0" bIns="0" rtlCol="0">
            <a:spAutoFit/>
          </a:bodyPr>
          <a:lstStyle/>
          <a:p>
            <a:pPr marL="12700" marR="5080" algn="ctr">
              <a:lnSpc>
                <a:spcPts val="1540"/>
              </a:lnSpc>
            </a:pPr>
            <a:r>
              <a:rPr sz="1400" b="1" spc="-5" dirty="0">
                <a:latin typeface="Calibri"/>
                <a:cs typeface="Calibri"/>
              </a:rPr>
              <a:t>Commun</a:t>
            </a:r>
            <a:r>
              <a:rPr sz="1400" b="1" spc="5" dirty="0">
                <a:latin typeface="Calibri"/>
                <a:cs typeface="Calibri"/>
              </a:rPr>
              <a:t>i</a:t>
            </a:r>
            <a:r>
              <a:rPr sz="1400" b="1" spc="-15" dirty="0">
                <a:latin typeface="Calibri"/>
                <a:cs typeface="Calibri"/>
              </a:rPr>
              <a:t>c</a:t>
            </a:r>
            <a:r>
              <a:rPr sz="1400" b="1" spc="-10" dirty="0">
                <a:latin typeface="Calibri"/>
                <a:cs typeface="Calibri"/>
              </a:rPr>
              <a:t>a</a:t>
            </a:r>
            <a:r>
              <a:rPr sz="1400" b="1" dirty="0">
                <a:latin typeface="Calibri"/>
                <a:cs typeface="Calibri"/>
              </a:rPr>
              <a:t>tion       </a:t>
            </a:r>
            <a:r>
              <a:rPr sz="1400" b="1" spc="-5" dirty="0" err="1">
                <a:latin typeface="Calibri"/>
                <a:cs typeface="Calibri"/>
              </a:rPr>
              <a:t>interprofes</a:t>
            </a:r>
            <a:r>
              <a:rPr lang="fr-FR" sz="1400" b="1" spc="-5" dirty="0">
                <a:latin typeface="Calibri"/>
                <a:cs typeface="Calibri"/>
              </a:rPr>
              <a:t>-</a:t>
            </a:r>
          </a:p>
          <a:p>
            <a:pPr marL="12700" marR="5080" algn="ctr">
              <a:lnSpc>
                <a:spcPts val="1540"/>
              </a:lnSpc>
            </a:pPr>
            <a:r>
              <a:rPr sz="1400" b="1" spc="-5" dirty="0" err="1">
                <a:latin typeface="Calibri"/>
                <a:cs typeface="Calibri"/>
              </a:rPr>
              <a:t>si</a:t>
            </a:r>
            <a:r>
              <a:rPr sz="1400" b="1" dirty="0" err="1">
                <a:latin typeface="Calibri"/>
                <a:cs typeface="Calibri"/>
              </a:rPr>
              <a:t>onnelle</a:t>
            </a:r>
            <a:endParaRPr sz="1400" dirty="0">
              <a:latin typeface="Calibri"/>
              <a:cs typeface="Calibri"/>
            </a:endParaRPr>
          </a:p>
        </p:txBody>
      </p:sp>
      <p:sp>
        <p:nvSpPr>
          <p:cNvPr id="21" name="object 20">
            <a:extLst>
              <a:ext uri="{FF2B5EF4-FFF2-40B4-BE49-F238E27FC236}">
                <a16:creationId xmlns:a16="http://schemas.microsoft.com/office/drawing/2014/main" id="{DD9284BE-4270-4E41-833B-D055F53C2DE0}"/>
              </a:ext>
            </a:extLst>
          </p:cNvPr>
          <p:cNvSpPr txBox="1"/>
          <p:nvPr/>
        </p:nvSpPr>
        <p:spPr>
          <a:xfrm>
            <a:off x="7212193" y="5157192"/>
            <a:ext cx="1044048" cy="769441"/>
          </a:xfrm>
          <a:prstGeom prst="rect">
            <a:avLst/>
          </a:prstGeom>
        </p:spPr>
        <p:txBody>
          <a:bodyPr vert="horz" wrap="square" lIns="0" tIns="0" rIns="0" bIns="0" rtlCol="0">
            <a:spAutoFit/>
          </a:bodyPr>
          <a:lstStyle/>
          <a:p>
            <a:pPr marL="12065" marR="5080" indent="-1270" algn="ctr">
              <a:lnSpc>
                <a:spcPts val="1540"/>
              </a:lnSpc>
            </a:pPr>
            <a:r>
              <a:rPr sz="1400" b="1" spc="-5" dirty="0">
                <a:latin typeface="Calibri"/>
                <a:cs typeface="Calibri"/>
              </a:rPr>
              <a:t>Synthèse</a:t>
            </a:r>
            <a:r>
              <a:rPr sz="1400" b="1" spc="-85" dirty="0">
                <a:latin typeface="Calibri"/>
                <a:cs typeface="Calibri"/>
              </a:rPr>
              <a:t> </a:t>
            </a:r>
            <a:r>
              <a:rPr sz="1400" b="1" dirty="0">
                <a:latin typeface="Calibri"/>
                <a:cs typeface="Calibri"/>
              </a:rPr>
              <a:t>des  </a:t>
            </a:r>
            <a:r>
              <a:rPr sz="1400" b="1" spc="-5" dirty="0">
                <a:latin typeface="Calibri"/>
                <a:cs typeface="Calibri"/>
              </a:rPr>
              <a:t>résultats  </a:t>
            </a:r>
            <a:r>
              <a:rPr sz="1400" b="1" spc="-15" dirty="0">
                <a:latin typeface="Calibri"/>
                <a:cs typeface="Calibri"/>
              </a:rPr>
              <a:t>d’examens  </a:t>
            </a:r>
            <a:r>
              <a:rPr sz="1400" b="1" dirty="0">
                <a:latin typeface="Calibri"/>
                <a:cs typeface="Calibri"/>
              </a:rPr>
              <a:t>pa</a:t>
            </a:r>
            <a:r>
              <a:rPr sz="1400" b="1" spc="-35" dirty="0">
                <a:latin typeface="Calibri"/>
                <a:cs typeface="Calibri"/>
              </a:rPr>
              <a:t>r</a:t>
            </a:r>
            <a:r>
              <a:rPr sz="1400" b="1" dirty="0">
                <a:latin typeface="Calibri"/>
                <a:cs typeface="Calibri"/>
              </a:rPr>
              <a:t>acliniq</a:t>
            </a:r>
            <a:r>
              <a:rPr sz="1400" b="1" spc="-10" dirty="0">
                <a:latin typeface="Calibri"/>
                <a:cs typeface="Calibri"/>
              </a:rPr>
              <a:t>u</a:t>
            </a:r>
            <a:r>
              <a:rPr sz="1400" b="1" spc="-5" dirty="0">
                <a:latin typeface="Calibri"/>
                <a:cs typeface="Calibri"/>
              </a:rPr>
              <a:t>es</a:t>
            </a:r>
            <a:endParaRPr sz="1400" dirty="0">
              <a:latin typeface="Calibri"/>
              <a:cs typeface="Calibri"/>
            </a:endParaRPr>
          </a:p>
        </p:txBody>
      </p:sp>
      <p:sp>
        <p:nvSpPr>
          <p:cNvPr id="22" name="object 21">
            <a:extLst>
              <a:ext uri="{FF2B5EF4-FFF2-40B4-BE49-F238E27FC236}">
                <a16:creationId xmlns:a16="http://schemas.microsoft.com/office/drawing/2014/main" id="{FD7749F5-7332-4C49-938B-A02013A7A682}"/>
              </a:ext>
            </a:extLst>
          </p:cNvPr>
          <p:cNvSpPr txBox="1"/>
          <p:nvPr/>
        </p:nvSpPr>
        <p:spPr>
          <a:xfrm>
            <a:off x="9558960" y="3090639"/>
            <a:ext cx="785513" cy="410369"/>
          </a:xfrm>
          <a:prstGeom prst="rect">
            <a:avLst/>
          </a:prstGeom>
        </p:spPr>
        <p:txBody>
          <a:bodyPr vert="horz" wrap="square" lIns="0" tIns="0" rIns="0" bIns="0" rtlCol="0">
            <a:spAutoFit/>
          </a:bodyPr>
          <a:lstStyle/>
          <a:p>
            <a:pPr marL="12700">
              <a:lnSpc>
                <a:spcPts val="1610"/>
              </a:lnSpc>
            </a:pPr>
            <a:r>
              <a:rPr sz="1400" b="1" dirty="0">
                <a:latin typeface="Calibri"/>
                <a:cs typeface="Calibri"/>
              </a:rPr>
              <a:t>E</a:t>
            </a:r>
            <a:r>
              <a:rPr sz="1400" b="1" spc="-25" dirty="0">
                <a:latin typeface="Calibri"/>
                <a:cs typeface="Calibri"/>
              </a:rPr>
              <a:t>x</a:t>
            </a:r>
            <a:r>
              <a:rPr sz="1400" b="1" dirty="0">
                <a:latin typeface="Calibri"/>
                <a:cs typeface="Calibri"/>
              </a:rPr>
              <a:t>amen</a:t>
            </a:r>
            <a:endParaRPr sz="1400" dirty="0">
              <a:latin typeface="Calibri"/>
              <a:cs typeface="Calibri"/>
            </a:endParaRPr>
          </a:p>
          <a:p>
            <a:pPr marL="12700">
              <a:lnSpc>
                <a:spcPts val="1610"/>
              </a:lnSpc>
            </a:pPr>
            <a:r>
              <a:rPr sz="1400" b="1" spc="-5" dirty="0">
                <a:latin typeface="Calibri"/>
                <a:cs typeface="Calibri"/>
              </a:rPr>
              <a:t>cl</a:t>
            </a:r>
            <a:r>
              <a:rPr sz="1400" b="1" spc="5" dirty="0">
                <a:latin typeface="Calibri"/>
                <a:cs typeface="Calibri"/>
              </a:rPr>
              <a:t>i</a:t>
            </a:r>
            <a:r>
              <a:rPr sz="1400" b="1" dirty="0">
                <a:latin typeface="Calibri"/>
                <a:cs typeface="Calibri"/>
              </a:rPr>
              <a:t>nique</a:t>
            </a:r>
            <a:endParaRPr sz="1400" dirty="0">
              <a:latin typeface="Calibri"/>
              <a:cs typeface="Calibri"/>
            </a:endParaRPr>
          </a:p>
        </p:txBody>
      </p:sp>
      <p:sp>
        <p:nvSpPr>
          <p:cNvPr id="23" name="object 22">
            <a:extLst>
              <a:ext uri="{FF2B5EF4-FFF2-40B4-BE49-F238E27FC236}">
                <a16:creationId xmlns:a16="http://schemas.microsoft.com/office/drawing/2014/main" id="{391424C3-FFE8-A74B-8382-509B67A57A43}"/>
              </a:ext>
            </a:extLst>
          </p:cNvPr>
          <p:cNvSpPr txBox="1"/>
          <p:nvPr/>
        </p:nvSpPr>
        <p:spPr>
          <a:xfrm>
            <a:off x="6376642" y="4899821"/>
            <a:ext cx="1037888" cy="215444"/>
          </a:xfrm>
          <a:prstGeom prst="rect">
            <a:avLst/>
          </a:prstGeom>
        </p:spPr>
        <p:txBody>
          <a:bodyPr vert="horz" wrap="square" lIns="0" tIns="0" rIns="0" bIns="0" rtlCol="0">
            <a:spAutoFit/>
          </a:bodyPr>
          <a:lstStyle/>
          <a:p>
            <a:pPr marL="12700">
              <a:lnSpc>
                <a:spcPct val="100000"/>
              </a:lnSpc>
            </a:pPr>
            <a:r>
              <a:rPr sz="1400" b="1" spc="-5" dirty="0">
                <a:latin typeface="Calibri"/>
                <a:cs typeface="Calibri"/>
              </a:rPr>
              <a:t>Iconographie</a:t>
            </a:r>
            <a:endParaRPr sz="1400" dirty="0">
              <a:latin typeface="Calibri"/>
              <a:cs typeface="Calibri"/>
            </a:endParaRPr>
          </a:p>
        </p:txBody>
      </p:sp>
      <p:sp>
        <p:nvSpPr>
          <p:cNvPr id="24" name="object 23">
            <a:extLst>
              <a:ext uri="{FF2B5EF4-FFF2-40B4-BE49-F238E27FC236}">
                <a16:creationId xmlns:a16="http://schemas.microsoft.com/office/drawing/2014/main" id="{88369BE9-6AB4-B44E-AC41-828DD3FB773D}"/>
              </a:ext>
            </a:extLst>
          </p:cNvPr>
          <p:cNvSpPr txBox="1"/>
          <p:nvPr/>
        </p:nvSpPr>
        <p:spPr>
          <a:xfrm>
            <a:off x="6337732" y="3911005"/>
            <a:ext cx="798452" cy="215444"/>
          </a:xfrm>
          <a:prstGeom prst="rect">
            <a:avLst/>
          </a:prstGeom>
        </p:spPr>
        <p:txBody>
          <a:bodyPr vert="horz" wrap="square" lIns="0" tIns="0" rIns="0" bIns="0" rtlCol="0">
            <a:spAutoFit/>
          </a:bodyPr>
          <a:lstStyle/>
          <a:p>
            <a:pPr marL="12700">
              <a:lnSpc>
                <a:spcPct val="100000"/>
              </a:lnSpc>
            </a:pPr>
            <a:r>
              <a:rPr sz="1400" b="1" dirty="0">
                <a:latin typeface="Calibri"/>
                <a:cs typeface="Calibri"/>
              </a:rPr>
              <a:t>Annonce</a:t>
            </a:r>
            <a:endParaRPr sz="1400" dirty="0">
              <a:latin typeface="Calibri"/>
              <a:cs typeface="Calibri"/>
            </a:endParaRPr>
          </a:p>
        </p:txBody>
      </p:sp>
      <p:sp>
        <p:nvSpPr>
          <p:cNvPr id="25" name="object 24">
            <a:extLst>
              <a:ext uri="{FF2B5EF4-FFF2-40B4-BE49-F238E27FC236}">
                <a16:creationId xmlns:a16="http://schemas.microsoft.com/office/drawing/2014/main" id="{A599FA76-987E-C243-9F9C-EA373FF84E6E}"/>
              </a:ext>
            </a:extLst>
          </p:cNvPr>
          <p:cNvSpPr txBox="1"/>
          <p:nvPr/>
        </p:nvSpPr>
        <p:spPr>
          <a:xfrm>
            <a:off x="8250502" y="5585141"/>
            <a:ext cx="1003946" cy="384721"/>
          </a:xfrm>
          <a:prstGeom prst="rect">
            <a:avLst/>
          </a:prstGeom>
        </p:spPr>
        <p:txBody>
          <a:bodyPr vert="horz" wrap="square" lIns="0" tIns="0" rIns="0" bIns="0" rtlCol="0">
            <a:spAutoFit/>
          </a:bodyPr>
          <a:lstStyle/>
          <a:p>
            <a:pPr marL="12700" marR="5080" indent="150495">
              <a:lnSpc>
                <a:spcPts val="1540"/>
              </a:lnSpc>
            </a:pPr>
            <a:r>
              <a:rPr sz="1400" b="1" spc="-10" dirty="0">
                <a:latin typeface="Calibri"/>
                <a:cs typeface="Calibri"/>
              </a:rPr>
              <a:t>Stratégie  </a:t>
            </a:r>
            <a:r>
              <a:rPr sz="1400" b="1" dirty="0">
                <a:latin typeface="Calibri"/>
                <a:cs typeface="Calibri"/>
              </a:rPr>
              <a:t>diagno</a:t>
            </a:r>
            <a:r>
              <a:rPr sz="1400" b="1" spc="-10" dirty="0">
                <a:latin typeface="Calibri"/>
                <a:cs typeface="Calibri"/>
              </a:rPr>
              <a:t>s</a:t>
            </a:r>
            <a:r>
              <a:rPr sz="1400" b="1" dirty="0">
                <a:latin typeface="Calibri"/>
                <a:cs typeface="Calibri"/>
              </a:rPr>
              <a:t>tiq</a:t>
            </a:r>
            <a:r>
              <a:rPr sz="1400" b="1" spc="-10" dirty="0">
                <a:latin typeface="Calibri"/>
                <a:cs typeface="Calibri"/>
              </a:rPr>
              <a:t>u</a:t>
            </a:r>
            <a:r>
              <a:rPr sz="1400" b="1" dirty="0">
                <a:latin typeface="Calibri"/>
                <a:cs typeface="Calibri"/>
              </a:rPr>
              <a:t>e</a:t>
            </a:r>
            <a:endParaRPr sz="1400" dirty="0">
              <a:latin typeface="Calibri"/>
              <a:cs typeface="Calibri"/>
            </a:endParaRPr>
          </a:p>
        </p:txBody>
      </p:sp>
      <p:sp>
        <p:nvSpPr>
          <p:cNvPr id="26" name="object 25">
            <a:extLst>
              <a:ext uri="{FF2B5EF4-FFF2-40B4-BE49-F238E27FC236}">
                <a16:creationId xmlns:a16="http://schemas.microsoft.com/office/drawing/2014/main" id="{DDCC5B28-B7EF-D547-9735-E217073C35D2}"/>
              </a:ext>
            </a:extLst>
          </p:cNvPr>
          <p:cNvSpPr txBox="1"/>
          <p:nvPr/>
        </p:nvSpPr>
        <p:spPr>
          <a:xfrm>
            <a:off x="7067729" y="2349460"/>
            <a:ext cx="763978" cy="215444"/>
          </a:xfrm>
          <a:prstGeom prst="rect">
            <a:avLst/>
          </a:prstGeom>
        </p:spPr>
        <p:txBody>
          <a:bodyPr vert="horz" wrap="square" lIns="0" tIns="0" rIns="0" bIns="0" rtlCol="0">
            <a:spAutoFit/>
          </a:bodyPr>
          <a:lstStyle/>
          <a:p>
            <a:pPr marL="12700">
              <a:lnSpc>
                <a:spcPct val="100000"/>
              </a:lnSpc>
            </a:pPr>
            <a:r>
              <a:rPr sz="1400" b="1" spc="-5" dirty="0">
                <a:latin typeface="Calibri"/>
                <a:cs typeface="Calibri"/>
              </a:rPr>
              <a:t>Procédure</a:t>
            </a:r>
            <a:endParaRPr sz="1400" dirty="0">
              <a:latin typeface="Calibri"/>
              <a:cs typeface="Calibri"/>
            </a:endParaRPr>
          </a:p>
        </p:txBody>
      </p:sp>
    </p:spTree>
    <p:extLst>
      <p:ext uri="{BB962C8B-B14F-4D97-AF65-F5344CB8AC3E}">
        <p14:creationId xmlns:p14="http://schemas.microsoft.com/office/powerpoint/2010/main" val="4154281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7EA22-2866-FA46-9B3A-60A12F313C8A}"/>
              </a:ext>
            </a:extLst>
          </p:cNvPr>
          <p:cNvSpPr>
            <a:spLocks noGrp="1"/>
          </p:cNvSpPr>
          <p:nvPr>
            <p:ph type="title"/>
          </p:nvPr>
        </p:nvSpPr>
        <p:spPr/>
        <p:txBody>
          <a:bodyPr/>
          <a:lstStyle/>
          <a:p>
            <a:r>
              <a:rPr lang="fr-FR" dirty="0"/>
              <a:t>Situations de Départ (356)</a:t>
            </a:r>
          </a:p>
        </p:txBody>
      </p:sp>
      <p:sp>
        <p:nvSpPr>
          <p:cNvPr id="3" name="ZoneTexte 2">
            <a:extLst>
              <a:ext uri="{FF2B5EF4-FFF2-40B4-BE49-F238E27FC236}">
                <a16:creationId xmlns:a16="http://schemas.microsoft.com/office/drawing/2014/main" id="{6BA6DBD8-7C0C-DD46-BE4C-F5BF846FA64F}"/>
              </a:ext>
            </a:extLst>
          </p:cNvPr>
          <p:cNvSpPr txBox="1"/>
          <p:nvPr/>
        </p:nvSpPr>
        <p:spPr>
          <a:xfrm>
            <a:off x="1519757" y="1393598"/>
            <a:ext cx="2627312" cy="4862870"/>
          </a:xfrm>
          <a:prstGeom prst="rect">
            <a:avLst/>
          </a:prstGeom>
          <a:solidFill>
            <a:schemeClr val="accent3">
              <a:lumMod val="20000"/>
              <a:lumOff val="80000"/>
            </a:schemeClr>
          </a:solidFill>
          <a:ln w="12700">
            <a:solidFill>
              <a:schemeClr val="tx1"/>
            </a:solidFill>
          </a:ln>
        </p:spPr>
        <p:txBody>
          <a:bodyPr wrap="square" rtlCol="0">
            <a:spAutoFit/>
          </a:bodyPr>
          <a:lstStyle/>
          <a:p>
            <a:r>
              <a:rPr lang="fr-FR" b="1" dirty="0" err="1"/>
              <a:t>Symptômes</a:t>
            </a:r>
            <a:r>
              <a:rPr lang="fr-FR" b="1" dirty="0"/>
              <a:t> </a:t>
            </a:r>
          </a:p>
          <a:p>
            <a:r>
              <a:rPr lang="fr-FR" b="1" dirty="0"/>
              <a:t>et signes cliniques </a:t>
            </a:r>
            <a:endParaRPr lang="fr-FR" dirty="0"/>
          </a:p>
          <a:p>
            <a:r>
              <a:rPr lang="fr-FR" sz="1600" dirty="0"/>
              <a:t>1  constipation </a:t>
            </a:r>
          </a:p>
          <a:p>
            <a:r>
              <a:rPr lang="fr-FR" sz="1600" dirty="0"/>
              <a:t>2  </a:t>
            </a:r>
            <a:r>
              <a:rPr lang="fr-FR" sz="1600" dirty="0" err="1"/>
              <a:t>diarrhée</a:t>
            </a:r>
            <a:r>
              <a:rPr lang="fr-FR" sz="1600" dirty="0"/>
              <a:t> </a:t>
            </a:r>
          </a:p>
          <a:p>
            <a:r>
              <a:rPr lang="fr-FR" sz="1600" dirty="0"/>
              <a:t>3  distension abdominale </a:t>
            </a:r>
          </a:p>
          <a:p>
            <a:r>
              <a:rPr lang="fr-FR" sz="1600" dirty="0"/>
              <a:t>…</a:t>
            </a:r>
          </a:p>
          <a:p>
            <a:r>
              <a:rPr lang="fr-FR" sz="1600" dirty="0"/>
              <a:t>65  </a:t>
            </a:r>
            <a:r>
              <a:rPr lang="fr-FR" sz="1600" dirty="0" err="1"/>
              <a:t>déformation</a:t>
            </a:r>
            <a:r>
              <a:rPr lang="fr-FR" sz="1600" dirty="0"/>
              <a:t> rachidienne </a:t>
            </a:r>
          </a:p>
          <a:p>
            <a:r>
              <a:rPr lang="fr-FR" sz="1600" dirty="0"/>
              <a:t>66  apparition d'une </a:t>
            </a:r>
            <a:r>
              <a:rPr lang="fr-FR" sz="1600" dirty="0" err="1"/>
              <a:t>difficulte</a:t>
            </a:r>
            <a:r>
              <a:rPr lang="fr-FR" sz="1600" dirty="0"/>
              <a:t>́ à la marche </a:t>
            </a:r>
          </a:p>
          <a:p>
            <a:r>
              <a:rPr lang="fr-FR" sz="1600" dirty="0"/>
              <a:t>67  douleurs articulaires </a:t>
            </a:r>
          </a:p>
          <a:p>
            <a:r>
              <a:rPr lang="fr-FR" sz="1600" dirty="0"/>
              <a:t>68  boiterie </a:t>
            </a:r>
          </a:p>
          <a:p>
            <a:r>
              <a:rPr lang="fr-FR" sz="1600" dirty="0"/>
              <a:t>69  claudication intermittente d'un membre </a:t>
            </a:r>
          </a:p>
          <a:p>
            <a:r>
              <a:rPr lang="fr-FR" sz="1600" dirty="0"/>
              <a:t>70  </a:t>
            </a:r>
            <a:r>
              <a:rPr lang="fr-FR" sz="1600" dirty="0" err="1"/>
              <a:t>déformation</a:t>
            </a:r>
            <a:r>
              <a:rPr lang="fr-FR" sz="1600" dirty="0"/>
              <a:t> articulaire </a:t>
            </a:r>
          </a:p>
          <a:p>
            <a:r>
              <a:rPr lang="fr-FR" sz="1600" dirty="0"/>
              <a:t>…</a:t>
            </a:r>
          </a:p>
          <a:p>
            <a:r>
              <a:rPr lang="fr-FR" sz="1600" dirty="0"/>
              <a:t>74  faiblesse musculaire </a:t>
            </a:r>
          </a:p>
          <a:p>
            <a:r>
              <a:rPr lang="fr-FR" sz="1600" dirty="0"/>
              <a:t>75  </a:t>
            </a:r>
            <a:r>
              <a:rPr lang="fr-FR" sz="1600" dirty="0" err="1"/>
              <a:t>instabilite</a:t>
            </a:r>
            <a:r>
              <a:rPr lang="fr-FR" sz="1600" dirty="0"/>
              <a:t>́ du genou </a:t>
            </a:r>
          </a:p>
          <a:p>
            <a:r>
              <a:rPr lang="fr-FR" sz="1600" dirty="0"/>
              <a:t>…</a:t>
            </a:r>
          </a:p>
          <a:p>
            <a:endParaRPr lang="fr-FR" dirty="0"/>
          </a:p>
        </p:txBody>
      </p:sp>
      <p:sp>
        <p:nvSpPr>
          <p:cNvPr id="4" name="ZoneTexte 3">
            <a:extLst>
              <a:ext uri="{FF2B5EF4-FFF2-40B4-BE49-F238E27FC236}">
                <a16:creationId xmlns:a16="http://schemas.microsoft.com/office/drawing/2014/main" id="{34A51BB9-9B33-2D42-A109-E292DF6B8943}"/>
              </a:ext>
            </a:extLst>
          </p:cNvPr>
          <p:cNvSpPr txBox="1"/>
          <p:nvPr/>
        </p:nvSpPr>
        <p:spPr>
          <a:xfrm>
            <a:off x="4467457" y="2263047"/>
            <a:ext cx="3115188" cy="2585323"/>
          </a:xfrm>
          <a:prstGeom prst="rect">
            <a:avLst/>
          </a:prstGeom>
          <a:solidFill>
            <a:schemeClr val="accent3">
              <a:lumMod val="40000"/>
              <a:lumOff val="60000"/>
            </a:schemeClr>
          </a:solidFill>
          <a:ln>
            <a:solidFill>
              <a:schemeClr val="tx1"/>
            </a:solidFill>
          </a:ln>
        </p:spPr>
        <p:txBody>
          <a:bodyPr wrap="square" rtlCol="0">
            <a:spAutoFit/>
          </a:bodyPr>
          <a:lstStyle/>
          <a:p>
            <a:r>
              <a:rPr lang="fr-FR" b="1" dirty="0"/>
              <a:t>II. </a:t>
            </a:r>
            <a:r>
              <a:rPr lang="fr-FR" b="1" dirty="0" err="1"/>
              <a:t>Données</a:t>
            </a:r>
            <a:r>
              <a:rPr lang="fr-FR" b="1" dirty="0"/>
              <a:t> paracliniques </a:t>
            </a:r>
            <a:endParaRPr lang="fr-FR" dirty="0"/>
          </a:p>
          <a:p>
            <a:r>
              <a:rPr lang="fr-FR" sz="1600" dirty="0"/>
              <a:t>…</a:t>
            </a:r>
          </a:p>
          <a:p>
            <a:r>
              <a:rPr lang="fr-FR" sz="1600" dirty="0"/>
              <a:t>178  demande/prescription </a:t>
            </a:r>
            <a:r>
              <a:rPr lang="fr-FR" sz="1600" dirty="0" err="1"/>
              <a:t>raisonnée</a:t>
            </a:r>
            <a:r>
              <a:rPr lang="fr-FR" sz="1600" dirty="0"/>
              <a:t> et choix d'un examen diagnostique </a:t>
            </a:r>
          </a:p>
          <a:p>
            <a:r>
              <a:rPr lang="fr-FR" sz="1600" dirty="0"/>
              <a:t>179  </a:t>
            </a:r>
            <a:r>
              <a:rPr lang="fr-FR" sz="1600" dirty="0" err="1"/>
              <a:t>réaction</a:t>
            </a:r>
            <a:r>
              <a:rPr lang="fr-FR" sz="1600" dirty="0"/>
              <a:t> inflammatoire sur </a:t>
            </a:r>
            <a:r>
              <a:rPr lang="fr-FR" sz="1600" dirty="0" err="1"/>
              <a:t>pièce</a:t>
            </a:r>
            <a:r>
              <a:rPr lang="fr-FR" sz="1600" dirty="0"/>
              <a:t> </a:t>
            </a:r>
            <a:r>
              <a:rPr lang="fr-FR" sz="1600" dirty="0" err="1"/>
              <a:t>opératoire</a:t>
            </a:r>
            <a:r>
              <a:rPr lang="fr-FR" sz="1600" dirty="0"/>
              <a:t> /biopsie </a:t>
            </a:r>
          </a:p>
          <a:p>
            <a:r>
              <a:rPr lang="fr-FR" sz="1600" dirty="0"/>
              <a:t>180  </a:t>
            </a:r>
            <a:r>
              <a:rPr lang="fr-FR" sz="1600" dirty="0" err="1"/>
              <a:t>interprétation</a:t>
            </a:r>
            <a:r>
              <a:rPr lang="fr-FR" sz="1600" dirty="0"/>
              <a:t> d'un compte rendu d'anatomopathologie</a:t>
            </a:r>
          </a:p>
          <a:p>
            <a:r>
              <a:rPr lang="fr-FR" sz="1600" dirty="0"/>
              <a:t>…</a:t>
            </a:r>
          </a:p>
        </p:txBody>
      </p:sp>
      <p:sp>
        <p:nvSpPr>
          <p:cNvPr id="5" name="ZoneTexte 4">
            <a:extLst>
              <a:ext uri="{FF2B5EF4-FFF2-40B4-BE49-F238E27FC236}">
                <a16:creationId xmlns:a16="http://schemas.microsoft.com/office/drawing/2014/main" id="{BD056E5C-3355-D943-AC88-5793ADE140DF}"/>
              </a:ext>
            </a:extLst>
          </p:cNvPr>
          <p:cNvSpPr txBox="1"/>
          <p:nvPr/>
        </p:nvSpPr>
        <p:spPr>
          <a:xfrm>
            <a:off x="7806052" y="2139936"/>
            <a:ext cx="2898460" cy="2708434"/>
          </a:xfrm>
          <a:prstGeom prst="rect">
            <a:avLst/>
          </a:prstGeom>
          <a:solidFill>
            <a:schemeClr val="accent3">
              <a:lumMod val="60000"/>
              <a:lumOff val="40000"/>
            </a:schemeClr>
          </a:solidFill>
          <a:ln>
            <a:solidFill>
              <a:schemeClr val="tx1"/>
            </a:solidFill>
          </a:ln>
        </p:spPr>
        <p:txBody>
          <a:bodyPr wrap="square" rtlCol="0">
            <a:spAutoFit/>
          </a:bodyPr>
          <a:lstStyle/>
          <a:p>
            <a:r>
              <a:rPr lang="fr-FR" b="1" dirty="0"/>
              <a:t>III. Prise en charge aiguë et chronique </a:t>
            </a:r>
            <a:endParaRPr lang="fr-FR" dirty="0"/>
          </a:p>
          <a:p>
            <a:r>
              <a:rPr lang="fr-FR" sz="1600" dirty="0"/>
              <a:t>…</a:t>
            </a:r>
          </a:p>
          <a:p>
            <a:r>
              <a:rPr lang="fr-FR" sz="1600" dirty="0"/>
              <a:t>239  explication </a:t>
            </a:r>
            <a:r>
              <a:rPr lang="fr-FR" sz="1600" dirty="0" err="1"/>
              <a:t>pre</a:t>
            </a:r>
            <a:r>
              <a:rPr lang="fr-FR" sz="1600" dirty="0"/>
              <a:t>́-</a:t>
            </a:r>
            <a:r>
              <a:rPr lang="fr-FR" sz="1600" dirty="0" err="1"/>
              <a:t>opératoire</a:t>
            </a:r>
            <a:r>
              <a:rPr lang="fr-FR" sz="1600" dirty="0"/>
              <a:t> et recueil de consentement d'un geste invasif diagnostique ou </a:t>
            </a:r>
            <a:r>
              <a:rPr lang="fr-FR" sz="1600" dirty="0" err="1"/>
              <a:t>thérapeutique</a:t>
            </a:r>
            <a:r>
              <a:rPr lang="fr-FR" sz="1600" dirty="0"/>
              <a:t> </a:t>
            </a:r>
          </a:p>
          <a:p>
            <a:r>
              <a:rPr lang="fr-FR" dirty="0"/>
              <a:t>…</a:t>
            </a:r>
          </a:p>
          <a:p>
            <a:r>
              <a:rPr lang="fr-FR" dirty="0"/>
              <a:t>…</a:t>
            </a:r>
          </a:p>
          <a:p>
            <a:r>
              <a:rPr lang="fr-FR" dirty="0"/>
              <a:t>…</a:t>
            </a:r>
          </a:p>
        </p:txBody>
      </p:sp>
      <p:sp>
        <p:nvSpPr>
          <p:cNvPr id="6" name="ZoneTexte 5">
            <a:extLst>
              <a:ext uri="{FF2B5EF4-FFF2-40B4-BE49-F238E27FC236}">
                <a16:creationId xmlns:a16="http://schemas.microsoft.com/office/drawing/2014/main" id="{3AC4FE95-510D-8D49-ACB2-033134682876}"/>
              </a:ext>
            </a:extLst>
          </p:cNvPr>
          <p:cNvSpPr txBox="1"/>
          <p:nvPr/>
        </p:nvSpPr>
        <p:spPr>
          <a:xfrm>
            <a:off x="4557422" y="5423551"/>
            <a:ext cx="3104740" cy="369332"/>
          </a:xfrm>
          <a:prstGeom prst="rect">
            <a:avLst/>
          </a:prstGeom>
          <a:solidFill>
            <a:schemeClr val="accent3">
              <a:lumMod val="60000"/>
              <a:lumOff val="40000"/>
            </a:schemeClr>
          </a:solidFill>
          <a:ln>
            <a:solidFill>
              <a:schemeClr val="tx1"/>
            </a:solidFill>
          </a:ln>
        </p:spPr>
        <p:txBody>
          <a:bodyPr wrap="square" rtlCol="0">
            <a:spAutoFit/>
          </a:bodyPr>
          <a:lstStyle/>
          <a:p>
            <a:r>
              <a:rPr lang="fr-FR" b="1" dirty="0"/>
              <a:t>IV. </a:t>
            </a:r>
            <a:r>
              <a:rPr lang="fr-FR" b="1" dirty="0" err="1"/>
              <a:t>Prévention</a:t>
            </a:r>
            <a:r>
              <a:rPr lang="fr-FR" b="1" dirty="0"/>
              <a:t> </a:t>
            </a:r>
            <a:endParaRPr lang="fr-FR" dirty="0"/>
          </a:p>
        </p:txBody>
      </p:sp>
      <p:sp>
        <p:nvSpPr>
          <p:cNvPr id="7" name="ZoneTexte 6">
            <a:extLst>
              <a:ext uri="{FF2B5EF4-FFF2-40B4-BE49-F238E27FC236}">
                <a16:creationId xmlns:a16="http://schemas.microsoft.com/office/drawing/2014/main" id="{16813251-F127-F948-B467-E47170169C7B}"/>
              </a:ext>
            </a:extLst>
          </p:cNvPr>
          <p:cNvSpPr txBox="1"/>
          <p:nvPr/>
        </p:nvSpPr>
        <p:spPr>
          <a:xfrm>
            <a:off x="8072515" y="5443829"/>
            <a:ext cx="2883756" cy="369332"/>
          </a:xfrm>
          <a:prstGeom prst="rect">
            <a:avLst/>
          </a:prstGeom>
          <a:solidFill>
            <a:schemeClr val="accent3">
              <a:lumMod val="60000"/>
              <a:lumOff val="40000"/>
            </a:schemeClr>
          </a:solidFill>
          <a:ln>
            <a:solidFill>
              <a:schemeClr val="tx1"/>
            </a:solidFill>
          </a:ln>
        </p:spPr>
        <p:txBody>
          <a:bodyPr wrap="square" rtlCol="0">
            <a:spAutoFit/>
          </a:bodyPr>
          <a:lstStyle/>
          <a:p>
            <a:r>
              <a:rPr lang="fr-FR" b="1" dirty="0"/>
              <a:t>V. Situations diverses </a:t>
            </a:r>
            <a:endParaRPr lang="fr-FR" dirty="0"/>
          </a:p>
        </p:txBody>
      </p:sp>
    </p:spTree>
    <p:extLst>
      <p:ext uri="{BB962C8B-B14F-4D97-AF65-F5344CB8AC3E}">
        <p14:creationId xmlns:p14="http://schemas.microsoft.com/office/powerpoint/2010/main" val="3512812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80840-EE91-D247-A2FE-647330F00A2B}"/>
              </a:ext>
            </a:extLst>
          </p:cNvPr>
          <p:cNvSpPr>
            <a:spLocks noGrp="1"/>
          </p:cNvSpPr>
          <p:nvPr>
            <p:ph type="title"/>
          </p:nvPr>
        </p:nvSpPr>
        <p:spPr/>
        <p:txBody>
          <a:bodyPr/>
          <a:lstStyle/>
          <a:p>
            <a:r>
              <a:rPr lang="fr-FR" dirty="0"/>
              <a:t>Compétences : ECOS</a:t>
            </a:r>
          </a:p>
        </p:txBody>
      </p:sp>
      <p:sp>
        <p:nvSpPr>
          <p:cNvPr id="3" name="Espace réservé du contenu 2">
            <a:extLst>
              <a:ext uri="{FF2B5EF4-FFF2-40B4-BE49-F238E27FC236}">
                <a16:creationId xmlns:a16="http://schemas.microsoft.com/office/drawing/2014/main" id="{AD527AD0-2D5F-8E47-BD33-70B1C9645F0E}"/>
              </a:ext>
            </a:extLst>
          </p:cNvPr>
          <p:cNvSpPr txBox="1">
            <a:spLocks/>
          </p:cNvSpPr>
          <p:nvPr/>
        </p:nvSpPr>
        <p:spPr>
          <a:xfrm>
            <a:off x="2269232" y="1971437"/>
            <a:ext cx="3898776" cy="1575465"/>
          </a:xfrm>
          <a:prstGeom prst="rect">
            <a:avLst/>
          </a:prstGeom>
          <a:ln w="6350">
            <a:noFill/>
          </a:ln>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fr-FR"/>
              <a:t>basé sur la </a:t>
            </a:r>
            <a:r>
              <a:rPr lang="fr-FR" b="1"/>
              <a:t>simulation</a:t>
            </a:r>
            <a:r>
              <a:rPr lang="fr-FR"/>
              <a:t> : évaluation standardisée </a:t>
            </a:r>
          </a:p>
          <a:p>
            <a:pPr marL="457200" lvl="1" indent="0">
              <a:buFont typeface="Arial" panose="020B0604020202020204" pitchFamily="34" charset="0"/>
              <a:buNone/>
            </a:pPr>
            <a:r>
              <a:rPr lang="fr-FR" b="1"/>
              <a:t>comportement</a:t>
            </a:r>
          </a:p>
          <a:p>
            <a:pPr marL="457200" lvl="1" indent="0">
              <a:buFont typeface="Arial" panose="020B0604020202020204" pitchFamily="34" charset="0"/>
              <a:buNone/>
            </a:pPr>
            <a:r>
              <a:rPr lang="fr-FR" b="1"/>
              <a:t>communication</a:t>
            </a:r>
          </a:p>
          <a:p>
            <a:pPr marL="457200" lvl="1" indent="0">
              <a:buFont typeface="Arial" panose="020B0604020202020204" pitchFamily="34" charset="0"/>
              <a:buNone/>
            </a:pPr>
            <a:r>
              <a:rPr lang="fr-FR" b="1"/>
              <a:t>performances professionnelles </a:t>
            </a:r>
            <a:endParaRPr lang="fr-FR"/>
          </a:p>
          <a:p>
            <a:pPr marL="457200" lvl="1" indent="0">
              <a:buFont typeface="Arial" panose="020B0604020202020204" pitchFamily="34" charset="0"/>
              <a:buNone/>
            </a:pPr>
            <a:r>
              <a:rPr lang="fr-FR" b="1"/>
              <a:t>aspects</a:t>
            </a:r>
            <a:r>
              <a:rPr lang="fr-FR"/>
              <a:t> </a:t>
            </a:r>
            <a:r>
              <a:rPr lang="fr-FR" b="1"/>
              <a:t>éthiques et</a:t>
            </a:r>
            <a:r>
              <a:rPr lang="fr-FR"/>
              <a:t> </a:t>
            </a:r>
            <a:r>
              <a:rPr lang="fr-FR" b="1"/>
              <a:t>relationnels</a:t>
            </a:r>
            <a:r>
              <a:rPr lang="fr-FR"/>
              <a:t>, etc.</a:t>
            </a:r>
            <a:endParaRPr lang="fr-FR" dirty="0"/>
          </a:p>
        </p:txBody>
      </p:sp>
      <p:sp>
        <p:nvSpPr>
          <p:cNvPr id="4" name="Espace réservé du contenu 5">
            <a:extLst>
              <a:ext uri="{FF2B5EF4-FFF2-40B4-BE49-F238E27FC236}">
                <a16:creationId xmlns:a16="http://schemas.microsoft.com/office/drawing/2014/main" id="{A7DF68AD-6387-E54E-B0CB-DC106B75B508}"/>
              </a:ext>
            </a:extLst>
          </p:cNvPr>
          <p:cNvSpPr txBox="1">
            <a:spLocks/>
          </p:cNvSpPr>
          <p:nvPr/>
        </p:nvSpPr>
        <p:spPr>
          <a:xfrm>
            <a:off x="6460232" y="1853535"/>
            <a:ext cx="3827921" cy="1693367"/>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endParaRPr lang="fr-FR"/>
          </a:p>
          <a:p>
            <a:pPr marL="457200" lvl="1" indent="0">
              <a:buFont typeface="Arial" panose="020B0604020202020204" pitchFamily="34" charset="0"/>
              <a:buNone/>
            </a:pPr>
            <a:r>
              <a:rPr lang="fr-FR"/>
              <a:t>10 stations 5 à 10 mn</a:t>
            </a:r>
          </a:p>
          <a:p>
            <a:pPr marL="457200" lvl="1" indent="0">
              <a:buFont typeface="Arial" panose="020B0604020202020204" pitchFamily="34" charset="0"/>
              <a:buNone/>
            </a:pPr>
            <a:r>
              <a:rPr lang="fr-FR"/>
              <a:t>Scénarios cliniques avec questions associées</a:t>
            </a:r>
          </a:p>
          <a:p>
            <a:pPr marL="457200" lvl="1" indent="0">
              <a:buFont typeface="Arial" panose="020B0604020202020204" pitchFamily="34" charset="0"/>
              <a:buNone/>
            </a:pPr>
            <a:r>
              <a:rPr lang="fr-FR"/>
              <a:t>Stations avec patients standardisés</a:t>
            </a:r>
          </a:p>
          <a:p>
            <a:pPr marL="457200" lvl="1" indent="0">
              <a:buFont typeface="Arial" panose="020B0604020202020204" pitchFamily="34" charset="0"/>
              <a:buNone/>
            </a:pPr>
            <a:r>
              <a:rPr lang="fr-FR"/>
              <a:t>Fiche consigne à l’étudiant</a:t>
            </a:r>
            <a:endParaRPr lang="fr-FR" dirty="0"/>
          </a:p>
        </p:txBody>
      </p:sp>
      <p:sp>
        <p:nvSpPr>
          <p:cNvPr id="5" name="ZoneTexte 4">
            <a:extLst>
              <a:ext uri="{FF2B5EF4-FFF2-40B4-BE49-F238E27FC236}">
                <a16:creationId xmlns:a16="http://schemas.microsoft.com/office/drawing/2014/main" id="{4F01A3D3-72CD-B64B-85E0-11E4A0E611E3}"/>
              </a:ext>
            </a:extLst>
          </p:cNvPr>
          <p:cNvSpPr txBox="1"/>
          <p:nvPr/>
        </p:nvSpPr>
        <p:spPr>
          <a:xfrm>
            <a:off x="2855640" y="1268760"/>
            <a:ext cx="7312386" cy="584775"/>
          </a:xfrm>
          <a:prstGeom prst="rect">
            <a:avLst/>
          </a:prstGeom>
          <a:noFill/>
          <a:ln w="19050">
            <a:solidFill>
              <a:srgbClr val="FF0000"/>
            </a:solidFill>
          </a:ln>
        </p:spPr>
        <p:txBody>
          <a:bodyPr wrap="none" rtlCol="0">
            <a:spAutoFit/>
          </a:bodyPr>
          <a:lstStyle/>
          <a:p>
            <a:r>
              <a:rPr lang="fr-FR" sz="3200" b="1" dirty="0"/>
              <a:t>ECOS : Examen Clinique Objectif Structuré</a:t>
            </a:r>
          </a:p>
        </p:txBody>
      </p:sp>
      <p:pic>
        <p:nvPicPr>
          <p:cNvPr id="6" name="Picture 2" descr="Médecins à l'extérieur des stations pendant un ECOS">
            <a:extLst>
              <a:ext uri="{FF2B5EF4-FFF2-40B4-BE49-F238E27FC236}">
                <a16:creationId xmlns:a16="http://schemas.microsoft.com/office/drawing/2014/main" id="{D467A444-E163-4044-A259-6CF719A98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588" y="3651999"/>
            <a:ext cx="7992888" cy="257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068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AE5A00-7CE1-D54D-BE3A-FB7BC64EBBD9}"/>
              </a:ext>
            </a:extLst>
          </p:cNvPr>
          <p:cNvSpPr>
            <a:spLocks noGrp="1"/>
          </p:cNvSpPr>
          <p:nvPr>
            <p:ph type="title"/>
          </p:nvPr>
        </p:nvSpPr>
        <p:spPr/>
        <p:txBody>
          <a:bodyPr/>
          <a:lstStyle/>
          <a:p>
            <a:r>
              <a:rPr lang="fr-FR" dirty="0"/>
              <a:t>Approche par compétences</a:t>
            </a:r>
          </a:p>
        </p:txBody>
      </p:sp>
      <p:sp>
        <p:nvSpPr>
          <p:cNvPr id="4" name="object 3">
            <a:extLst>
              <a:ext uri="{FF2B5EF4-FFF2-40B4-BE49-F238E27FC236}">
                <a16:creationId xmlns:a16="http://schemas.microsoft.com/office/drawing/2014/main" id="{8D758CDD-A377-A540-AECD-5541DAD1D072}"/>
              </a:ext>
            </a:extLst>
          </p:cNvPr>
          <p:cNvSpPr txBox="1"/>
          <p:nvPr/>
        </p:nvSpPr>
        <p:spPr>
          <a:xfrm>
            <a:off x="1847528" y="1601804"/>
            <a:ext cx="8856984" cy="1626086"/>
          </a:xfrm>
          <a:prstGeom prst="rect">
            <a:avLst/>
          </a:prstGeom>
        </p:spPr>
        <p:txBody>
          <a:bodyPr vert="horz" wrap="square" lIns="0" tIns="0" rIns="0" bIns="0" rtlCol="0">
            <a:spAutoFit/>
          </a:bodyPr>
          <a:lstStyle/>
          <a:p>
            <a:pPr marL="16933"/>
            <a:r>
              <a:rPr lang="fr-FR" sz="2800" b="1" spc="-33" dirty="0">
                <a:cs typeface="Arial Narrow"/>
              </a:rPr>
              <a:t>L’offre pédagogique centrée sur les situations de départ (SDD)</a:t>
            </a:r>
            <a:endParaRPr sz="2800" dirty="0">
              <a:cs typeface="Arial Narrow"/>
            </a:endParaRPr>
          </a:p>
          <a:p>
            <a:pPr marL="626518">
              <a:spcBef>
                <a:spcPts val="1325"/>
              </a:spcBef>
            </a:pPr>
            <a:r>
              <a:rPr lang="fr-FR" sz="2800" b="1" spc="-100" dirty="0">
                <a:cs typeface="Arial Narrow"/>
              </a:rPr>
              <a:t>Evaluation formative </a:t>
            </a:r>
            <a:r>
              <a:rPr lang="fr-FR" sz="2800" b="1" spc="73" dirty="0">
                <a:cs typeface="Arial Narrow"/>
              </a:rPr>
              <a:t>: </a:t>
            </a:r>
            <a:r>
              <a:rPr sz="2800" b="1" u="sng" spc="-100" dirty="0">
                <a:cs typeface="Arial Narrow"/>
              </a:rPr>
              <a:t>ECOS </a:t>
            </a:r>
            <a:r>
              <a:rPr lang="fr-FR" sz="2800" b="1" u="sng" spc="-33" dirty="0">
                <a:cs typeface="Arial Narrow"/>
              </a:rPr>
              <a:t>Facultaires</a:t>
            </a:r>
            <a:endParaRPr sz="2800" u="sng" dirty="0">
              <a:cs typeface="Arial Narrow"/>
            </a:endParaRPr>
          </a:p>
          <a:p>
            <a:pPr marL="626518">
              <a:spcBef>
                <a:spcPts val="1340"/>
              </a:spcBef>
            </a:pPr>
            <a:r>
              <a:rPr sz="2800" b="1" spc="152" dirty="0">
                <a:cs typeface="Arial Narrow"/>
              </a:rPr>
              <a:t>5 </a:t>
            </a:r>
            <a:r>
              <a:rPr lang="fr-FR" sz="2800" b="1" spc="33" dirty="0">
                <a:cs typeface="Arial Narrow"/>
              </a:rPr>
              <a:t>Stations / année </a:t>
            </a:r>
            <a:r>
              <a:rPr lang="fr-FR" sz="2800" b="1" spc="-80" dirty="0">
                <a:cs typeface="Arial Narrow"/>
              </a:rPr>
              <a:t>du </a:t>
            </a:r>
            <a:r>
              <a:rPr sz="2800" b="1" spc="40" dirty="0">
                <a:cs typeface="Arial Narrow"/>
              </a:rPr>
              <a:t>DFASM</a:t>
            </a:r>
            <a:endParaRPr sz="2800" dirty="0">
              <a:cs typeface="Arial Narrow"/>
            </a:endParaRPr>
          </a:p>
        </p:txBody>
      </p:sp>
      <p:sp>
        <p:nvSpPr>
          <p:cNvPr id="5" name="object 4">
            <a:extLst>
              <a:ext uri="{FF2B5EF4-FFF2-40B4-BE49-F238E27FC236}">
                <a16:creationId xmlns:a16="http://schemas.microsoft.com/office/drawing/2014/main" id="{742515E6-4AAF-AC46-BBC1-71725A38EAE1}"/>
              </a:ext>
            </a:extLst>
          </p:cNvPr>
          <p:cNvSpPr txBox="1"/>
          <p:nvPr/>
        </p:nvSpPr>
        <p:spPr>
          <a:xfrm>
            <a:off x="6457291" y="4340379"/>
            <a:ext cx="4493301" cy="948978"/>
          </a:xfrm>
          <a:prstGeom prst="rect">
            <a:avLst/>
          </a:prstGeom>
          <a:solidFill>
            <a:srgbClr val="FFFF00"/>
          </a:solidFill>
        </p:spPr>
        <p:txBody>
          <a:bodyPr vert="horz" wrap="square" lIns="0" tIns="0" rIns="0" bIns="0" rtlCol="0">
            <a:spAutoFit/>
          </a:bodyPr>
          <a:lstStyle/>
          <a:p>
            <a:pPr marL="847" algn="ctr">
              <a:lnSpc>
                <a:spcPts val="3687"/>
              </a:lnSpc>
            </a:pPr>
            <a:r>
              <a:rPr lang="fr-FR" sz="2800" b="1" spc="-33" dirty="0">
                <a:cs typeface="Arial Narrow"/>
              </a:rPr>
              <a:t>note du</a:t>
            </a:r>
          </a:p>
          <a:p>
            <a:pPr marL="847" algn="ctr">
              <a:lnSpc>
                <a:spcPts val="3687"/>
              </a:lnSpc>
            </a:pPr>
            <a:r>
              <a:rPr sz="2800" b="1" spc="-80" dirty="0">
                <a:cs typeface="Arial Narrow"/>
              </a:rPr>
              <a:t>C</a:t>
            </a:r>
            <a:r>
              <a:rPr lang="fr-FR" sz="2800" b="1" spc="-80" dirty="0" err="1">
                <a:cs typeface="Arial Narrow"/>
              </a:rPr>
              <a:t>ertificat</a:t>
            </a:r>
            <a:r>
              <a:rPr lang="fr-FR" sz="2800" b="1" spc="-80" dirty="0">
                <a:cs typeface="Arial Narrow"/>
              </a:rPr>
              <a:t> </a:t>
            </a:r>
            <a:r>
              <a:rPr sz="2800" b="1" spc="-80" dirty="0">
                <a:cs typeface="Arial Narrow"/>
              </a:rPr>
              <a:t>C</a:t>
            </a:r>
            <a:r>
              <a:rPr lang="fr-FR" sz="2800" b="1" spc="-80" dirty="0" err="1">
                <a:cs typeface="Arial Narrow"/>
              </a:rPr>
              <a:t>ompétence</a:t>
            </a:r>
            <a:r>
              <a:rPr lang="fr-FR" sz="2800" b="1" spc="-80" dirty="0">
                <a:cs typeface="Arial Narrow"/>
              </a:rPr>
              <a:t> </a:t>
            </a:r>
            <a:r>
              <a:rPr sz="2800" b="1" spc="-80" dirty="0">
                <a:cs typeface="Arial Narrow"/>
              </a:rPr>
              <a:t>C</a:t>
            </a:r>
            <a:r>
              <a:rPr lang="fr-FR" sz="2800" b="1" spc="-80" dirty="0" err="1">
                <a:cs typeface="Arial Narrow"/>
              </a:rPr>
              <a:t>linique</a:t>
            </a:r>
            <a:endParaRPr sz="2800" dirty="0">
              <a:cs typeface="Arial Narrow"/>
            </a:endParaRPr>
          </a:p>
        </p:txBody>
      </p:sp>
      <p:sp>
        <p:nvSpPr>
          <p:cNvPr id="6" name="object 5">
            <a:extLst>
              <a:ext uri="{FF2B5EF4-FFF2-40B4-BE49-F238E27FC236}">
                <a16:creationId xmlns:a16="http://schemas.microsoft.com/office/drawing/2014/main" id="{6782E6D5-BE71-8A47-ADE6-42ABD6DF815F}"/>
              </a:ext>
            </a:extLst>
          </p:cNvPr>
          <p:cNvSpPr txBox="1"/>
          <p:nvPr/>
        </p:nvSpPr>
        <p:spPr>
          <a:xfrm>
            <a:off x="2222777" y="3501008"/>
            <a:ext cx="5657370" cy="2223686"/>
          </a:xfrm>
          <a:prstGeom prst="rect">
            <a:avLst/>
          </a:prstGeom>
        </p:spPr>
        <p:txBody>
          <a:bodyPr vert="horz" wrap="square" lIns="0" tIns="0" rIns="0" bIns="0" rtlCol="0">
            <a:spAutoFit/>
          </a:bodyPr>
          <a:lstStyle/>
          <a:p>
            <a:pPr marL="16933"/>
            <a:r>
              <a:rPr lang="fr-FR" sz="2800" b="1" spc="-27" dirty="0">
                <a:solidFill>
                  <a:srgbClr val="0070C0"/>
                </a:solidFill>
                <a:cs typeface="Arial Narrow"/>
              </a:rPr>
              <a:t>ECOS </a:t>
            </a:r>
            <a:r>
              <a:rPr lang="fr-FR" sz="2800" b="1" dirty="0" err="1">
                <a:solidFill>
                  <a:srgbClr val="0070C0"/>
                </a:solidFill>
                <a:cs typeface="Arial Narrow"/>
              </a:rPr>
              <a:t>validantes</a:t>
            </a:r>
            <a:r>
              <a:rPr lang="fr-FR" sz="2800" b="1" dirty="0">
                <a:solidFill>
                  <a:srgbClr val="0070C0"/>
                </a:solidFill>
                <a:cs typeface="Arial Narrow"/>
              </a:rPr>
              <a:t> </a:t>
            </a:r>
            <a:r>
              <a:rPr lang="fr-FR" sz="2800" b="1" spc="-60" dirty="0">
                <a:solidFill>
                  <a:srgbClr val="0070C0"/>
                </a:solidFill>
                <a:cs typeface="Arial Narrow"/>
              </a:rPr>
              <a:t>pour</a:t>
            </a:r>
            <a:endParaRPr sz="2800" dirty="0">
              <a:solidFill>
                <a:srgbClr val="0070C0"/>
              </a:solidFill>
              <a:cs typeface="Arial Narrow"/>
            </a:endParaRPr>
          </a:p>
          <a:p>
            <a:pPr marL="626518">
              <a:spcBef>
                <a:spcPts val="1325"/>
              </a:spcBef>
              <a:tabLst>
                <a:tab pos="1133658" algn="l"/>
              </a:tabLst>
            </a:pPr>
            <a:r>
              <a:rPr sz="2800" dirty="0">
                <a:solidFill>
                  <a:srgbClr val="0070C0"/>
                </a:solidFill>
                <a:cs typeface="MS Gothic"/>
              </a:rPr>
              <a:t>▻	</a:t>
            </a:r>
            <a:r>
              <a:rPr sz="2800" b="1" spc="33" dirty="0">
                <a:solidFill>
                  <a:srgbClr val="0070C0"/>
                </a:solidFill>
                <a:cs typeface="Arial Narrow"/>
              </a:rPr>
              <a:t>DFASM1 </a:t>
            </a:r>
            <a:r>
              <a:rPr sz="2800" b="1" dirty="0">
                <a:solidFill>
                  <a:srgbClr val="0070C0"/>
                </a:solidFill>
                <a:cs typeface="Arial Narrow"/>
              </a:rPr>
              <a:t>: </a:t>
            </a:r>
            <a:r>
              <a:rPr sz="2800" b="1" spc="152" dirty="0">
                <a:solidFill>
                  <a:srgbClr val="0070C0"/>
                </a:solidFill>
                <a:cs typeface="Arial Narrow"/>
              </a:rPr>
              <a:t>20</a:t>
            </a:r>
            <a:r>
              <a:rPr sz="2800" b="1" spc="-147" dirty="0">
                <a:solidFill>
                  <a:srgbClr val="0070C0"/>
                </a:solidFill>
                <a:cs typeface="Arial Narrow"/>
              </a:rPr>
              <a:t> </a:t>
            </a:r>
            <a:r>
              <a:rPr sz="2800" b="1" spc="-293" dirty="0">
                <a:solidFill>
                  <a:srgbClr val="0070C0"/>
                </a:solidFill>
                <a:cs typeface="Arial Narrow"/>
              </a:rPr>
              <a:t>%</a:t>
            </a:r>
            <a:endParaRPr sz="2800" dirty="0">
              <a:solidFill>
                <a:srgbClr val="0070C0"/>
              </a:solidFill>
              <a:cs typeface="Arial Narrow"/>
            </a:endParaRPr>
          </a:p>
          <a:p>
            <a:pPr marL="626518">
              <a:spcBef>
                <a:spcPts val="1340"/>
              </a:spcBef>
              <a:tabLst>
                <a:tab pos="1133658" algn="l"/>
              </a:tabLst>
            </a:pPr>
            <a:r>
              <a:rPr sz="2800" dirty="0">
                <a:solidFill>
                  <a:srgbClr val="0070C0"/>
                </a:solidFill>
                <a:cs typeface="MS Gothic"/>
              </a:rPr>
              <a:t>▻	</a:t>
            </a:r>
            <a:r>
              <a:rPr sz="2800" b="1" spc="33" dirty="0">
                <a:solidFill>
                  <a:srgbClr val="0070C0"/>
                </a:solidFill>
                <a:cs typeface="Arial Narrow"/>
              </a:rPr>
              <a:t>DFASM2 </a:t>
            </a:r>
            <a:r>
              <a:rPr sz="2800" b="1" dirty="0">
                <a:solidFill>
                  <a:srgbClr val="0070C0"/>
                </a:solidFill>
                <a:cs typeface="Arial Narrow"/>
              </a:rPr>
              <a:t>: </a:t>
            </a:r>
            <a:r>
              <a:rPr sz="2800" b="1" spc="152" dirty="0">
                <a:solidFill>
                  <a:srgbClr val="0070C0"/>
                </a:solidFill>
                <a:cs typeface="Arial Narrow"/>
              </a:rPr>
              <a:t>30</a:t>
            </a:r>
            <a:r>
              <a:rPr sz="2800" b="1" spc="-147" dirty="0">
                <a:solidFill>
                  <a:srgbClr val="0070C0"/>
                </a:solidFill>
                <a:cs typeface="Arial Narrow"/>
              </a:rPr>
              <a:t> </a:t>
            </a:r>
            <a:r>
              <a:rPr sz="2800" b="1" spc="-293" dirty="0">
                <a:solidFill>
                  <a:srgbClr val="0070C0"/>
                </a:solidFill>
                <a:cs typeface="Arial Narrow"/>
              </a:rPr>
              <a:t>%</a:t>
            </a:r>
            <a:endParaRPr sz="2800" dirty="0">
              <a:solidFill>
                <a:srgbClr val="0070C0"/>
              </a:solidFill>
              <a:cs typeface="Arial Narrow"/>
            </a:endParaRPr>
          </a:p>
          <a:p>
            <a:pPr marL="626518">
              <a:spcBef>
                <a:spcPts val="1325"/>
              </a:spcBef>
            </a:pPr>
            <a:r>
              <a:rPr sz="2800" dirty="0">
                <a:solidFill>
                  <a:srgbClr val="0070C0"/>
                </a:solidFill>
                <a:cs typeface="MS Gothic"/>
              </a:rPr>
              <a:t>▻ </a:t>
            </a:r>
            <a:r>
              <a:rPr lang="fr-FR" sz="2800" dirty="0">
                <a:solidFill>
                  <a:srgbClr val="0070C0"/>
                </a:solidFill>
                <a:cs typeface="MS Gothic"/>
              </a:rPr>
              <a:t>   </a:t>
            </a:r>
            <a:r>
              <a:rPr sz="2800" b="1" spc="33" dirty="0">
                <a:solidFill>
                  <a:srgbClr val="0070C0"/>
                </a:solidFill>
                <a:cs typeface="Arial Narrow"/>
              </a:rPr>
              <a:t>DFASM3 </a:t>
            </a:r>
            <a:r>
              <a:rPr sz="2800" b="1" dirty="0">
                <a:solidFill>
                  <a:srgbClr val="0070C0"/>
                </a:solidFill>
                <a:cs typeface="Arial Narrow"/>
              </a:rPr>
              <a:t>: </a:t>
            </a:r>
            <a:r>
              <a:rPr sz="2800" b="1" spc="160" dirty="0">
                <a:solidFill>
                  <a:srgbClr val="0070C0"/>
                </a:solidFill>
                <a:cs typeface="Arial Narrow"/>
              </a:rPr>
              <a:t>50</a:t>
            </a:r>
            <a:r>
              <a:rPr sz="2800" b="1" spc="645" dirty="0">
                <a:solidFill>
                  <a:srgbClr val="0070C0"/>
                </a:solidFill>
                <a:cs typeface="Arial Narrow"/>
              </a:rPr>
              <a:t> </a:t>
            </a:r>
            <a:r>
              <a:rPr sz="2800" b="1" spc="-293" dirty="0">
                <a:solidFill>
                  <a:srgbClr val="0070C0"/>
                </a:solidFill>
                <a:cs typeface="Arial Narrow"/>
              </a:rPr>
              <a:t>%</a:t>
            </a:r>
            <a:endParaRPr sz="2800" dirty="0">
              <a:solidFill>
                <a:srgbClr val="0070C0"/>
              </a:solidFill>
              <a:cs typeface="Arial Narrow"/>
            </a:endParaRPr>
          </a:p>
        </p:txBody>
      </p:sp>
    </p:spTree>
    <p:extLst>
      <p:ext uri="{BB962C8B-B14F-4D97-AF65-F5344CB8AC3E}">
        <p14:creationId xmlns:p14="http://schemas.microsoft.com/office/powerpoint/2010/main" val="2080276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B8D5D6C5-964E-704A-B5BE-CBFCDE807F9E}"/>
              </a:ext>
            </a:extLst>
          </p:cNvPr>
          <p:cNvSpPr/>
          <p:nvPr/>
        </p:nvSpPr>
        <p:spPr>
          <a:xfrm>
            <a:off x="2711624" y="1412776"/>
            <a:ext cx="7272808" cy="427981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a:extLst>
              <a:ext uri="{FF2B5EF4-FFF2-40B4-BE49-F238E27FC236}">
                <a16:creationId xmlns:a16="http://schemas.microsoft.com/office/drawing/2014/main" id="{5D31DF6C-5C1C-624D-91FC-FB082EB8D64D}"/>
              </a:ext>
            </a:extLst>
          </p:cNvPr>
          <p:cNvSpPr/>
          <p:nvPr/>
        </p:nvSpPr>
        <p:spPr>
          <a:xfrm>
            <a:off x="4187788" y="2142100"/>
            <a:ext cx="4320480" cy="259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BCF3D02-507B-CD4C-B46E-1E4798142D0B}"/>
              </a:ext>
            </a:extLst>
          </p:cNvPr>
          <p:cNvSpPr txBox="1"/>
          <p:nvPr/>
        </p:nvSpPr>
        <p:spPr>
          <a:xfrm>
            <a:off x="5416336" y="3025195"/>
            <a:ext cx="1863384" cy="615553"/>
          </a:xfrm>
          <a:prstGeom prst="rect">
            <a:avLst/>
          </a:prstGeom>
          <a:solidFill>
            <a:schemeClr val="bg1"/>
          </a:solidFill>
          <a:ln w="28575">
            <a:solidFill>
              <a:schemeClr val="tx1"/>
            </a:solidFill>
          </a:ln>
        </p:spPr>
        <p:txBody>
          <a:bodyPr wrap="square" rtlCol="0">
            <a:spAutoFit/>
          </a:bodyPr>
          <a:lstStyle/>
          <a:p>
            <a:pPr algn="ctr"/>
            <a:r>
              <a:rPr lang="fr-FR" dirty="0"/>
              <a:t>DES Cible</a:t>
            </a:r>
          </a:p>
          <a:p>
            <a:pPr algn="ctr"/>
            <a:r>
              <a:rPr lang="fr-FR" sz="1600" dirty="0"/>
              <a:t>Pondération x 2</a:t>
            </a:r>
          </a:p>
        </p:txBody>
      </p:sp>
      <p:sp>
        <p:nvSpPr>
          <p:cNvPr id="6" name="ZoneTexte 5">
            <a:extLst>
              <a:ext uri="{FF2B5EF4-FFF2-40B4-BE49-F238E27FC236}">
                <a16:creationId xmlns:a16="http://schemas.microsoft.com/office/drawing/2014/main" id="{255D6117-DD34-4C47-B244-6892F16F3463}"/>
              </a:ext>
            </a:extLst>
          </p:cNvPr>
          <p:cNvSpPr txBox="1"/>
          <p:nvPr/>
        </p:nvSpPr>
        <p:spPr>
          <a:xfrm>
            <a:off x="4848733" y="2142100"/>
            <a:ext cx="2871363" cy="369332"/>
          </a:xfrm>
          <a:prstGeom prst="rect">
            <a:avLst/>
          </a:prstGeom>
          <a:solidFill>
            <a:schemeClr val="bg1"/>
          </a:solidFill>
          <a:ln w="28575">
            <a:solidFill>
              <a:schemeClr val="tx1"/>
            </a:solidFill>
          </a:ln>
        </p:spPr>
        <p:txBody>
          <a:bodyPr wrap="none" rtlCol="0">
            <a:spAutoFit/>
          </a:bodyPr>
          <a:lstStyle/>
          <a:p>
            <a:r>
              <a:rPr lang="fr-FR" dirty="0"/>
              <a:t>DES partenaires du 1</a:t>
            </a:r>
            <a:r>
              <a:rPr lang="fr-FR" baseline="30000" dirty="0"/>
              <a:t>er</a:t>
            </a:r>
            <a:r>
              <a:rPr lang="fr-FR" dirty="0"/>
              <a:t> cercle</a:t>
            </a:r>
          </a:p>
        </p:txBody>
      </p:sp>
      <p:sp>
        <p:nvSpPr>
          <p:cNvPr id="7" name="ZoneTexte 6">
            <a:extLst>
              <a:ext uri="{FF2B5EF4-FFF2-40B4-BE49-F238E27FC236}">
                <a16:creationId xmlns:a16="http://schemas.microsoft.com/office/drawing/2014/main" id="{036F4DC3-127E-004A-9EBE-E98827814D51}"/>
              </a:ext>
            </a:extLst>
          </p:cNvPr>
          <p:cNvSpPr txBox="1"/>
          <p:nvPr/>
        </p:nvSpPr>
        <p:spPr>
          <a:xfrm>
            <a:off x="4838608" y="1427647"/>
            <a:ext cx="3018840" cy="369332"/>
          </a:xfrm>
          <a:prstGeom prst="rect">
            <a:avLst/>
          </a:prstGeom>
          <a:solidFill>
            <a:schemeClr val="bg1"/>
          </a:solidFill>
          <a:ln w="28575">
            <a:solidFill>
              <a:schemeClr val="tx1"/>
            </a:solidFill>
          </a:ln>
        </p:spPr>
        <p:txBody>
          <a:bodyPr wrap="none" rtlCol="0">
            <a:spAutoFit/>
          </a:bodyPr>
          <a:lstStyle/>
          <a:p>
            <a:r>
              <a:rPr lang="fr-FR" dirty="0"/>
              <a:t>DES partenaires du 2</a:t>
            </a:r>
            <a:r>
              <a:rPr lang="fr-FR" baseline="30000" dirty="0"/>
              <a:t>ème</a:t>
            </a:r>
            <a:r>
              <a:rPr lang="fr-FR" dirty="0"/>
              <a:t> cercle</a:t>
            </a:r>
          </a:p>
        </p:txBody>
      </p:sp>
      <p:sp>
        <p:nvSpPr>
          <p:cNvPr id="8" name="ZoneTexte 7">
            <a:extLst>
              <a:ext uri="{FF2B5EF4-FFF2-40B4-BE49-F238E27FC236}">
                <a16:creationId xmlns:a16="http://schemas.microsoft.com/office/drawing/2014/main" id="{67701D7B-085C-5D4F-A507-6BFE2719A9E4}"/>
              </a:ext>
            </a:extLst>
          </p:cNvPr>
          <p:cNvSpPr txBox="1"/>
          <p:nvPr/>
        </p:nvSpPr>
        <p:spPr>
          <a:xfrm>
            <a:off x="4007768" y="3846762"/>
            <a:ext cx="4680520" cy="584775"/>
          </a:xfrm>
          <a:prstGeom prst="rect">
            <a:avLst/>
          </a:prstGeom>
          <a:noFill/>
          <a:ln w="19050">
            <a:noFill/>
          </a:ln>
        </p:spPr>
        <p:txBody>
          <a:bodyPr wrap="square" rtlCol="0">
            <a:spAutoFit/>
          </a:bodyPr>
          <a:lstStyle/>
          <a:p>
            <a:pPr algn="ctr"/>
            <a:r>
              <a:rPr lang="fr-FR" sz="1600" b="1" dirty="0">
                <a:solidFill>
                  <a:schemeClr val="bg1"/>
                </a:solidFill>
              </a:rPr>
              <a:t>Pondération des items de connaissances</a:t>
            </a:r>
          </a:p>
          <a:p>
            <a:pPr algn="ctr"/>
            <a:r>
              <a:rPr lang="fr-FR" sz="1600" b="1" dirty="0">
                <a:solidFill>
                  <a:schemeClr val="bg1"/>
                </a:solidFill>
              </a:rPr>
              <a:t>et compétences (x1,5 ?)</a:t>
            </a:r>
          </a:p>
        </p:txBody>
      </p:sp>
      <p:sp>
        <p:nvSpPr>
          <p:cNvPr id="9" name="ZoneTexte 8">
            <a:extLst>
              <a:ext uri="{FF2B5EF4-FFF2-40B4-BE49-F238E27FC236}">
                <a16:creationId xmlns:a16="http://schemas.microsoft.com/office/drawing/2014/main" id="{8B9970D5-ADA7-3641-A6E8-0D23E88CB381}"/>
              </a:ext>
            </a:extLst>
          </p:cNvPr>
          <p:cNvSpPr txBox="1"/>
          <p:nvPr/>
        </p:nvSpPr>
        <p:spPr>
          <a:xfrm>
            <a:off x="4007768" y="4755947"/>
            <a:ext cx="4676328" cy="584775"/>
          </a:xfrm>
          <a:prstGeom prst="rect">
            <a:avLst/>
          </a:prstGeom>
          <a:noFill/>
          <a:ln w="19050">
            <a:noFill/>
          </a:ln>
        </p:spPr>
        <p:txBody>
          <a:bodyPr wrap="square" rtlCol="0">
            <a:spAutoFit/>
          </a:bodyPr>
          <a:lstStyle/>
          <a:p>
            <a:pPr algn="ctr"/>
            <a:r>
              <a:rPr lang="fr-FR" sz="1600" b="1" dirty="0">
                <a:solidFill>
                  <a:schemeClr val="bg1"/>
                </a:solidFill>
              </a:rPr>
              <a:t>Pondération des items de connaissances</a:t>
            </a:r>
          </a:p>
          <a:p>
            <a:pPr algn="ctr"/>
            <a:r>
              <a:rPr lang="fr-FR" sz="1600" b="1" dirty="0">
                <a:solidFill>
                  <a:schemeClr val="bg1"/>
                </a:solidFill>
              </a:rPr>
              <a:t>et compétences (x1,2 ?)</a:t>
            </a:r>
          </a:p>
        </p:txBody>
      </p:sp>
    </p:spTree>
    <p:extLst>
      <p:ext uri="{BB962C8B-B14F-4D97-AF65-F5344CB8AC3E}">
        <p14:creationId xmlns:p14="http://schemas.microsoft.com/office/powerpoint/2010/main" val="2647880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FF2B37-B944-9443-AC2C-7E7A511F27F4}"/>
              </a:ext>
            </a:extLst>
          </p:cNvPr>
          <p:cNvSpPr>
            <a:spLocks noGrp="1"/>
          </p:cNvSpPr>
          <p:nvPr>
            <p:ph type="title"/>
          </p:nvPr>
        </p:nvSpPr>
        <p:spPr/>
        <p:txBody>
          <a:bodyPr/>
          <a:lstStyle/>
          <a:p>
            <a:r>
              <a:rPr lang="fr-FR" b="1" dirty="0"/>
              <a:t>III - PARCOURS</a:t>
            </a:r>
            <a:r>
              <a:rPr lang="fr-FR" dirty="0"/>
              <a:t> (10%)</a:t>
            </a:r>
          </a:p>
        </p:txBody>
      </p:sp>
      <p:sp>
        <p:nvSpPr>
          <p:cNvPr id="4" name="object 3">
            <a:extLst>
              <a:ext uri="{FF2B5EF4-FFF2-40B4-BE49-F238E27FC236}">
                <a16:creationId xmlns:a16="http://schemas.microsoft.com/office/drawing/2014/main" id="{0188380F-B071-1A44-A967-B1D9E3B865EC}"/>
              </a:ext>
            </a:extLst>
          </p:cNvPr>
          <p:cNvSpPr txBox="1"/>
          <p:nvPr/>
        </p:nvSpPr>
        <p:spPr>
          <a:xfrm>
            <a:off x="1465276" y="1761877"/>
            <a:ext cx="9289032" cy="3334246"/>
          </a:xfrm>
          <a:prstGeom prst="rect">
            <a:avLst/>
          </a:prstGeom>
          <a:solidFill>
            <a:schemeClr val="tx2">
              <a:lumMod val="20000"/>
              <a:lumOff val="80000"/>
            </a:schemeClr>
          </a:solidFill>
        </p:spPr>
        <p:txBody>
          <a:bodyPr vert="horz" wrap="square" lIns="0" tIns="0" rIns="0" bIns="0" rtlCol="0">
            <a:spAutoFit/>
          </a:bodyPr>
          <a:lstStyle/>
          <a:p>
            <a:pPr marL="16933" algn="ctr"/>
            <a:r>
              <a:rPr sz="2400" b="1" spc="20" dirty="0" err="1">
                <a:cs typeface="Arial Narrow"/>
              </a:rPr>
              <a:t>Principes</a:t>
            </a:r>
            <a:r>
              <a:rPr sz="2400" b="1" spc="20" dirty="0">
                <a:cs typeface="Arial Narrow"/>
              </a:rPr>
              <a:t> </a:t>
            </a:r>
            <a:endParaRPr lang="fr-FR" sz="2400" b="1" spc="20" dirty="0">
              <a:cs typeface="Arial Narrow"/>
            </a:endParaRPr>
          </a:p>
          <a:p>
            <a:pPr marL="474133" lvl="1"/>
            <a:r>
              <a:rPr sz="2400" b="1" spc="20" dirty="0" err="1">
                <a:cs typeface="Arial Narrow"/>
              </a:rPr>
              <a:t>Système</a:t>
            </a:r>
            <a:r>
              <a:rPr lang="fr-FR" sz="2400" b="1" spc="20" dirty="0">
                <a:cs typeface="Arial Narrow"/>
              </a:rPr>
              <a:t> </a:t>
            </a:r>
            <a:r>
              <a:rPr sz="2400" b="1" spc="-27" dirty="0">
                <a:cs typeface="Arial Narrow"/>
              </a:rPr>
              <a:t>non </a:t>
            </a:r>
            <a:r>
              <a:rPr sz="2400" b="1" spc="20" dirty="0">
                <a:cs typeface="Arial Narrow"/>
              </a:rPr>
              <a:t>discriminant</a:t>
            </a:r>
            <a:r>
              <a:rPr sz="2400" b="1" spc="40" dirty="0">
                <a:cs typeface="Arial Narrow"/>
              </a:rPr>
              <a:t> </a:t>
            </a:r>
            <a:endParaRPr lang="fr-FR" sz="2400" dirty="0">
              <a:cs typeface="Arial Narrow"/>
            </a:endParaRPr>
          </a:p>
          <a:p>
            <a:pPr marL="474133" lvl="1"/>
            <a:r>
              <a:rPr lang="fr-FR" sz="2400" b="1" spc="40" dirty="0">
                <a:cs typeface="Arial Narrow"/>
              </a:rPr>
              <a:t>G</a:t>
            </a:r>
            <a:r>
              <a:rPr sz="2400" b="1" spc="40" dirty="0" err="1">
                <a:cs typeface="Arial Narrow"/>
              </a:rPr>
              <a:t>rille</a:t>
            </a:r>
            <a:r>
              <a:rPr sz="2400" b="1" spc="40" dirty="0">
                <a:cs typeface="Arial Narrow"/>
              </a:rPr>
              <a:t> </a:t>
            </a:r>
            <a:r>
              <a:rPr sz="2400" b="1" dirty="0">
                <a:cs typeface="Arial Narrow"/>
              </a:rPr>
              <a:t>parcours  : </a:t>
            </a:r>
            <a:endParaRPr lang="fr-FR" sz="2400" b="1" dirty="0">
              <a:cs typeface="Arial Narrow"/>
            </a:endParaRPr>
          </a:p>
          <a:p>
            <a:pPr marL="1134516" lvl="1">
              <a:spcBef>
                <a:spcPts val="440"/>
              </a:spcBef>
              <a:tabLst>
                <a:tab pos="1133658" algn="l"/>
              </a:tabLst>
            </a:pPr>
            <a:r>
              <a:rPr lang="fr-FR" sz="2000" spc="20" dirty="0">
                <a:cs typeface="Arial Narrow"/>
              </a:rPr>
              <a:t>E</a:t>
            </a:r>
            <a:r>
              <a:rPr sz="2000" spc="20" dirty="0" err="1">
                <a:cs typeface="Arial Narrow"/>
              </a:rPr>
              <a:t>xpérience</a:t>
            </a:r>
            <a:r>
              <a:rPr lang="fr-FR" sz="2000" spc="20" dirty="0">
                <a:cs typeface="Arial Narrow"/>
              </a:rPr>
              <a:t>s</a:t>
            </a:r>
            <a:r>
              <a:rPr lang="fr-FR" sz="2000" dirty="0">
                <a:cs typeface="Arial Narrow"/>
              </a:rPr>
              <a:t> </a:t>
            </a:r>
            <a:r>
              <a:rPr sz="2000" spc="40" dirty="0" err="1">
                <a:cs typeface="Arial Narrow"/>
              </a:rPr>
              <a:t>réalisée</a:t>
            </a:r>
            <a:r>
              <a:rPr lang="fr-FR" sz="2000" spc="40" dirty="0">
                <a:cs typeface="Arial Narrow"/>
              </a:rPr>
              <a:t>s</a:t>
            </a:r>
            <a:r>
              <a:rPr sz="2000" spc="40" dirty="0">
                <a:cs typeface="Arial Narrow"/>
              </a:rPr>
              <a:t> </a:t>
            </a:r>
            <a:r>
              <a:rPr sz="2000" spc="7" dirty="0">
                <a:cs typeface="Arial Narrow"/>
              </a:rPr>
              <a:t>depuis </a:t>
            </a:r>
            <a:r>
              <a:rPr sz="2000" spc="33" dirty="0">
                <a:cs typeface="Arial Narrow"/>
              </a:rPr>
              <a:t>l’entrée </a:t>
            </a:r>
            <a:r>
              <a:rPr sz="2000" spc="33" dirty="0" err="1">
                <a:cs typeface="Arial Narrow"/>
              </a:rPr>
              <a:t>à</a:t>
            </a:r>
            <a:r>
              <a:rPr sz="2000" spc="33" dirty="0">
                <a:cs typeface="Arial Narrow"/>
              </a:rPr>
              <a:t> </a:t>
            </a:r>
            <a:r>
              <a:rPr sz="2000" spc="27" dirty="0" err="1">
                <a:cs typeface="Arial Narrow"/>
              </a:rPr>
              <a:t>l’université</a:t>
            </a:r>
            <a:endParaRPr lang="fr-FR" sz="2000" spc="27" dirty="0">
              <a:cs typeface="Arial Narrow"/>
            </a:endParaRPr>
          </a:p>
          <a:p>
            <a:pPr marL="1134516" lvl="1">
              <a:spcBef>
                <a:spcPts val="440"/>
              </a:spcBef>
              <a:tabLst>
                <a:tab pos="1133658" algn="l"/>
              </a:tabLst>
            </a:pPr>
            <a:r>
              <a:rPr lang="fr-FR" sz="2000" spc="40" dirty="0">
                <a:cs typeface="Arial Narrow"/>
              </a:rPr>
              <a:t>Grille : </a:t>
            </a:r>
            <a:r>
              <a:rPr sz="2000" spc="20" dirty="0">
                <a:cs typeface="Arial Narrow"/>
              </a:rPr>
              <a:t>attribution</a:t>
            </a:r>
            <a:r>
              <a:rPr lang="fr-FR" sz="2000" spc="20" dirty="0">
                <a:cs typeface="Arial Narrow"/>
              </a:rPr>
              <a:t> </a:t>
            </a:r>
            <a:r>
              <a:rPr sz="2000" spc="7" dirty="0">
                <a:cs typeface="Arial Narrow"/>
              </a:rPr>
              <a:t>de points </a:t>
            </a:r>
            <a:r>
              <a:rPr sz="2000" dirty="0">
                <a:cs typeface="Arial Narrow"/>
              </a:rPr>
              <a:t>jusqu’à </a:t>
            </a:r>
            <a:r>
              <a:rPr sz="2000" spc="47" dirty="0">
                <a:cs typeface="Arial Narrow"/>
              </a:rPr>
              <a:t>l’atteinte </a:t>
            </a:r>
            <a:r>
              <a:rPr sz="2000" spc="7" dirty="0">
                <a:cs typeface="Arial Narrow"/>
              </a:rPr>
              <a:t>par </a:t>
            </a:r>
            <a:r>
              <a:rPr sz="2000" spc="27" dirty="0">
                <a:cs typeface="Arial Narrow"/>
              </a:rPr>
              <a:t>l’étudiant </a:t>
            </a:r>
            <a:r>
              <a:rPr sz="2000" spc="-27" dirty="0">
                <a:cs typeface="Arial Narrow"/>
              </a:rPr>
              <a:t>d’un </a:t>
            </a:r>
            <a:r>
              <a:rPr sz="2000" spc="13" dirty="0">
                <a:cs typeface="Arial Narrow"/>
              </a:rPr>
              <a:t>score plafond</a:t>
            </a:r>
            <a:endParaRPr lang="fr-FR" sz="2000" b="1" spc="13" dirty="0">
              <a:cs typeface="Arial Narrow"/>
            </a:endParaRPr>
          </a:p>
          <a:p>
            <a:pPr marL="474133" lvl="1">
              <a:spcBef>
                <a:spcPts val="440"/>
              </a:spcBef>
              <a:tabLst>
                <a:tab pos="1133658" algn="l"/>
              </a:tabLst>
            </a:pPr>
            <a:r>
              <a:rPr sz="2400" b="1" spc="40" dirty="0">
                <a:cs typeface="Arial Narrow"/>
              </a:rPr>
              <a:t>Validation</a:t>
            </a:r>
            <a:r>
              <a:rPr lang="fr-FR" sz="2400" b="1" spc="40" dirty="0">
                <a:cs typeface="Arial Narrow"/>
              </a:rPr>
              <a:t> </a:t>
            </a:r>
            <a:r>
              <a:rPr sz="2400" b="1" spc="40" dirty="0" err="1">
                <a:cs typeface="Arial Narrow"/>
              </a:rPr>
              <a:t>facultaire</a:t>
            </a:r>
            <a:r>
              <a:rPr lang="fr-FR" sz="2400" b="1" spc="40" dirty="0">
                <a:cs typeface="Arial Narrow"/>
              </a:rPr>
              <a:t> </a:t>
            </a:r>
            <a:r>
              <a:rPr sz="2400" b="1" spc="40" dirty="0" err="1">
                <a:cs typeface="Arial Narrow"/>
              </a:rPr>
              <a:t>annuelle</a:t>
            </a:r>
            <a:r>
              <a:rPr lang="fr-FR" sz="2400" b="1" spc="40" dirty="0">
                <a:cs typeface="Arial Narrow"/>
              </a:rPr>
              <a:t> </a:t>
            </a:r>
            <a:r>
              <a:rPr sz="2400" b="1" spc="40" dirty="0">
                <a:cs typeface="Arial Narrow"/>
              </a:rPr>
              <a:t>des</a:t>
            </a:r>
            <a:r>
              <a:rPr lang="fr-FR" sz="2400" b="1" spc="40" dirty="0">
                <a:cs typeface="Arial Narrow"/>
              </a:rPr>
              <a:t> </a:t>
            </a:r>
            <a:r>
              <a:rPr sz="2400" b="1" spc="40" dirty="0" err="1">
                <a:cs typeface="Arial Narrow"/>
              </a:rPr>
              <a:t>expériences</a:t>
            </a:r>
            <a:r>
              <a:rPr lang="fr-FR" sz="2400" b="1" spc="40" dirty="0">
                <a:cs typeface="Arial Narrow"/>
              </a:rPr>
              <a:t> </a:t>
            </a:r>
            <a:r>
              <a:rPr sz="2400" b="1" spc="40" dirty="0" err="1">
                <a:cs typeface="Arial Narrow"/>
              </a:rPr>
              <a:t>réalisées</a:t>
            </a:r>
            <a:endParaRPr lang="fr-FR" sz="2400" b="1" spc="40" dirty="0">
              <a:cs typeface="Arial Narrow"/>
            </a:endParaRPr>
          </a:p>
          <a:p>
            <a:pPr marL="1134516" lvl="1">
              <a:spcBef>
                <a:spcPts val="440"/>
              </a:spcBef>
              <a:tabLst>
                <a:tab pos="1133658" algn="l"/>
              </a:tabLst>
            </a:pPr>
            <a:r>
              <a:rPr lang="fr-FR" sz="2000" spc="20" dirty="0">
                <a:cs typeface="Arial Narrow"/>
              </a:rPr>
              <a:t>J</a:t>
            </a:r>
            <a:r>
              <a:rPr sz="2000" spc="20" dirty="0" err="1">
                <a:cs typeface="Arial Narrow"/>
              </a:rPr>
              <a:t>ustificatifs</a:t>
            </a:r>
            <a:endParaRPr sz="2000" spc="20" dirty="0">
              <a:cs typeface="Arial Narrow"/>
            </a:endParaRPr>
          </a:p>
          <a:p>
            <a:pPr marL="474133" lvl="1">
              <a:spcBef>
                <a:spcPts val="440"/>
              </a:spcBef>
              <a:tabLst>
                <a:tab pos="1133658" algn="l"/>
              </a:tabLst>
            </a:pPr>
            <a:r>
              <a:rPr sz="2400" b="1" spc="40" dirty="0">
                <a:cs typeface="Arial Narrow"/>
              </a:rPr>
              <a:t>Pas de pondération en fonction des </a:t>
            </a:r>
            <a:r>
              <a:rPr sz="2400" b="1" spc="40" dirty="0" err="1">
                <a:cs typeface="Arial Narrow"/>
              </a:rPr>
              <a:t>DES</a:t>
            </a:r>
            <a:endParaRPr sz="2400" b="1" spc="40" dirty="0">
              <a:cs typeface="Arial Narrow"/>
            </a:endParaRPr>
          </a:p>
        </p:txBody>
      </p:sp>
    </p:spTree>
    <p:extLst>
      <p:ext uri="{BB962C8B-B14F-4D97-AF65-F5344CB8AC3E}">
        <p14:creationId xmlns:p14="http://schemas.microsoft.com/office/powerpoint/2010/main" val="236969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509CDCBC-4577-6D49-9C7E-5724B8E30F17}"/>
              </a:ext>
            </a:extLst>
          </p:cNvPr>
          <p:cNvGraphicFramePr>
            <a:graphicFrameLocks noGrp="1"/>
          </p:cNvGraphicFramePr>
          <p:nvPr/>
        </p:nvGraphicFramePr>
        <p:xfrm>
          <a:off x="2351584" y="764704"/>
          <a:ext cx="8026159" cy="2092960"/>
        </p:xfrm>
        <a:graphic>
          <a:graphicData uri="http://schemas.openxmlformats.org/drawingml/2006/table">
            <a:tbl>
              <a:tblPr firstRow="1" bandRow="1">
                <a:tableStyleId>{68D230F3-CF80-4859-8CE7-A43EE81993B5}</a:tableStyleId>
              </a:tblPr>
              <a:tblGrid>
                <a:gridCol w="2006540">
                  <a:extLst>
                    <a:ext uri="{9D8B030D-6E8A-4147-A177-3AD203B41FA5}">
                      <a16:colId xmlns:a16="http://schemas.microsoft.com/office/drawing/2014/main" val="20000"/>
                    </a:ext>
                  </a:extLst>
                </a:gridCol>
                <a:gridCol w="2006540">
                  <a:extLst>
                    <a:ext uri="{9D8B030D-6E8A-4147-A177-3AD203B41FA5}">
                      <a16:colId xmlns:a16="http://schemas.microsoft.com/office/drawing/2014/main" val="20001"/>
                    </a:ext>
                  </a:extLst>
                </a:gridCol>
                <a:gridCol w="2487194">
                  <a:extLst>
                    <a:ext uri="{9D8B030D-6E8A-4147-A177-3AD203B41FA5}">
                      <a16:colId xmlns:a16="http://schemas.microsoft.com/office/drawing/2014/main" val="20002"/>
                    </a:ext>
                  </a:extLst>
                </a:gridCol>
                <a:gridCol w="1525885">
                  <a:extLst>
                    <a:ext uri="{9D8B030D-6E8A-4147-A177-3AD203B41FA5}">
                      <a16:colId xmlns:a16="http://schemas.microsoft.com/office/drawing/2014/main" val="20003"/>
                    </a:ext>
                  </a:extLst>
                </a:gridCol>
              </a:tblGrid>
              <a:tr h="370840">
                <a:tc gridSpan="4">
                  <a:txBody>
                    <a:bodyPr/>
                    <a:lstStyle/>
                    <a:p>
                      <a:pPr algn="ctr"/>
                      <a:r>
                        <a:rPr lang="fr-FR" dirty="0"/>
                        <a:t>Calendrier R2C</a:t>
                      </a:r>
                    </a:p>
                  </a:txBody>
                  <a:tcPr/>
                </a:tc>
                <a:tc hMerge="1">
                  <a:txBody>
                    <a:bodyPr/>
                    <a:lstStyle/>
                    <a:p>
                      <a:endParaRPr lang="fr-FR" dirty="0"/>
                    </a:p>
                  </a:txBody>
                  <a:tcPr/>
                </a:tc>
                <a:tc hMerge="1">
                  <a:txBody>
                    <a:bodyPr/>
                    <a:lstStyle/>
                    <a:p>
                      <a:endParaRPr lang="fr-FR"/>
                    </a:p>
                  </a:txBody>
                  <a:tcPr/>
                </a:tc>
                <a:tc hMerge="1">
                  <a:txBody>
                    <a:bodyPr/>
                    <a:lstStyle/>
                    <a:p>
                      <a:endParaRPr lang="fr-FR" dirty="0"/>
                    </a:p>
                  </a:txBody>
                  <a:tcPr/>
                </a:tc>
                <a:extLst>
                  <a:ext uri="{0D108BD9-81ED-4DB2-BD59-A6C34878D82A}">
                    <a16:rowId xmlns:a16="http://schemas.microsoft.com/office/drawing/2014/main" val="10000"/>
                  </a:ext>
                </a:extLst>
              </a:tr>
              <a:tr h="370840">
                <a:tc>
                  <a:txBody>
                    <a:bodyPr/>
                    <a:lstStyle/>
                    <a:p>
                      <a:pPr algn="ctr"/>
                      <a:r>
                        <a:rPr lang="fr-FR" b="1" dirty="0">
                          <a:solidFill>
                            <a:srgbClr val="7030A0"/>
                          </a:solidFill>
                        </a:rPr>
                        <a:t>2021-2022</a:t>
                      </a:r>
                    </a:p>
                  </a:txBody>
                  <a:tcPr/>
                </a:tc>
                <a:tc>
                  <a:txBody>
                    <a:bodyPr/>
                    <a:lstStyle/>
                    <a:p>
                      <a:pPr algn="ctr"/>
                      <a:r>
                        <a:rPr lang="fr-FR" b="1" dirty="0">
                          <a:solidFill>
                            <a:srgbClr val="7030A0"/>
                          </a:solidFill>
                        </a:rPr>
                        <a:t>2022-2023</a:t>
                      </a:r>
                    </a:p>
                  </a:txBody>
                  <a:tcPr/>
                </a:tc>
                <a:tc gridSpan="2">
                  <a:txBody>
                    <a:bodyPr/>
                    <a:lstStyle/>
                    <a:p>
                      <a:pPr algn="ctr"/>
                      <a:r>
                        <a:rPr lang="fr-FR" b="1" dirty="0">
                          <a:solidFill>
                            <a:srgbClr val="7030A0"/>
                          </a:solidFill>
                        </a:rPr>
                        <a:t>2023-2024</a:t>
                      </a:r>
                    </a:p>
                  </a:txBody>
                  <a:tcPr/>
                </a:tc>
                <a:tc hMerge="1">
                  <a:txBody>
                    <a:bodyPr/>
                    <a:lstStyle/>
                    <a:p>
                      <a:endParaRPr lang="fr-FR" dirty="0"/>
                    </a:p>
                  </a:txBody>
                  <a:tcPr/>
                </a:tc>
                <a:extLst>
                  <a:ext uri="{0D108BD9-81ED-4DB2-BD59-A6C34878D82A}">
                    <a16:rowId xmlns:a16="http://schemas.microsoft.com/office/drawing/2014/main" val="10001"/>
                  </a:ext>
                </a:extLst>
              </a:tr>
              <a:tr h="370840">
                <a:tc>
                  <a:txBody>
                    <a:bodyPr/>
                    <a:lstStyle/>
                    <a:p>
                      <a:pPr algn="ctr"/>
                      <a:r>
                        <a:rPr lang="fr-FR" dirty="0"/>
                        <a:t>Juin </a:t>
                      </a:r>
                      <a:r>
                        <a:rPr lang="fr-FR" dirty="0" err="1"/>
                        <a:t>ECNi</a:t>
                      </a:r>
                      <a:endParaRPr lang="fr-FR" dirty="0"/>
                    </a:p>
                  </a:txBody>
                  <a:tcPr/>
                </a:tc>
                <a:tc>
                  <a:txBody>
                    <a:bodyPr/>
                    <a:lstStyle/>
                    <a:p>
                      <a:pPr algn="ctr"/>
                      <a:r>
                        <a:rPr lang="fr-FR" dirty="0"/>
                        <a:t>Juin </a:t>
                      </a:r>
                      <a:r>
                        <a:rPr lang="fr-FR" dirty="0" err="1"/>
                        <a:t>ECNi</a:t>
                      </a:r>
                      <a:endParaRPr lang="fr-FR" dirty="0"/>
                    </a:p>
                  </a:txBody>
                  <a:tcPr/>
                </a:tc>
                <a:tc gridSpan="2">
                  <a:txBody>
                    <a:bodyPr/>
                    <a:lstStyle/>
                    <a:p>
                      <a:pPr algn="ctr"/>
                      <a:r>
                        <a:rPr lang="fr-FR" dirty="0"/>
                        <a:t>Juin </a:t>
                      </a:r>
                      <a:r>
                        <a:rPr lang="fr-FR" dirty="0" err="1"/>
                        <a:t>ECNi</a:t>
                      </a:r>
                      <a:r>
                        <a:rPr lang="fr-FR" dirty="0"/>
                        <a:t> redoublants 2023</a:t>
                      </a:r>
                    </a:p>
                  </a:txBody>
                  <a:tcPr/>
                </a:tc>
                <a:tc hMerge="1">
                  <a:txBody>
                    <a:bodyPr/>
                    <a:lstStyle/>
                    <a:p>
                      <a:pPr algn="ctr"/>
                      <a:endParaRPr lang="fr-FR" dirty="0"/>
                    </a:p>
                  </a:txBody>
                  <a:tcPr/>
                </a:tc>
                <a:extLst>
                  <a:ext uri="{0D108BD9-81ED-4DB2-BD59-A6C34878D82A}">
                    <a16:rowId xmlns:a16="http://schemas.microsoft.com/office/drawing/2014/main" val="10002"/>
                  </a:ext>
                </a:extLst>
              </a:tr>
              <a:tr h="370840">
                <a:tc>
                  <a:txBody>
                    <a:bodyPr/>
                    <a:lstStyle/>
                    <a:p>
                      <a:pPr algn="ctr"/>
                      <a:r>
                        <a:rPr lang="fr-FR" dirty="0" err="1"/>
                        <a:t>Oct</a:t>
                      </a:r>
                      <a:r>
                        <a:rPr lang="fr-FR" dirty="0"/>
                        <a:t> DFASM1</a:t>
                      </a:r>
                    </a:p>
                  </a:txBody>
                  <a:tcPr/>
                </a:tc>
                <a:tc>
                  <a:txBody>
                    <a:bodyPr/>
                    <a:lstStyle/>
                    <a:p>
                      <a:pPr algn="ctr"/>
                      <a:endParaRPr lang="fr-FR" dirty="0"/>
                    </a:p>
                  </a:txBody>
                  <a:tcPr/>
                </a:tc>
                <a:tc>
                  <a:txBody>
                    <a:bodyPr/>
                    <a:lstStyle/>
                    <a:p>
                      <a:pPr algn="ctr"/>
                      <a:r>
                        <a:rPr lang="fr-FR" dirty="0"/>
                        <a:t>Sept 23 </a:t>
                      </a:r>
                      <a:r>
                        <a:rPr lang="fr-FR" b="1" dirty="0">
                          <a:solidFill>
                            <a:srgbClr val="FF0000"/>
                          </a:solidFill>
                        </a:rPr>
                        <a:t>EDN</a:t>
                      </a:r>
                    </a:p>
                    <a:p>
                      <a:pPr algn="ctr"/>
                      <a:r>
                        <a:rPr lang="fr-FR" sz="1600" dirty="0"/>
                        <a:t>Jan</a:t>
                      </a:r>
                      <a:r>
                        <a:rPr lang="fr-FR" sz="1600" baseline="0" dirty="0"/>
                        <a:t> 24 </a:t>
                      </a:r>
                      <a:r>
                        <a:rPr lang="fr-FR" sz="1600" b="1" baseline="0" dirty="0">
                          <a:solidFill>
                            <a:srgbClr val="FF0000"/>
                          </a:solidFill>
                        </a:rPr>
                        <a:t>EDN</a:t>
                      </a:r>
                      <a:r>
                        <a:rPr lang="fr-FR" sz="1600" baseline="0" dirty="0"/>
                        <a:t> </a:t>
                      </a:r>
                      <a:r>
                        <a:rPr lang="fr-FR" sz="1600" b="1" baseline="0" dirty="0">
                          <a:solidFill>
                            <a:srgbClr val="FF0000"/>
                          </a:solidFill>
                        </a:rPr>
                        <a:t>r</a:t>
                      </a:r>
                      <a:r>
                        <a:rPr lang="fr-FR" sz="1600" baseline="0" dirty="0"/>
                        <a:t>attrapage</a:t>
                      </a:r>
                      <a:endParaRPr lang="fr-FR" sz="1600" dirty="0"/>
                    </a:p>
                  </a:txBody>
                  <a:tcPr/>
                </a:tc>
                <a:tc>
                  <a:txBody>
                    <a:bodyPr/>
                    <a:lstStyle/>
                    <a:p>
                      <a:pPr algn="ctr"/>
                      <a:r>
                        <a:rPr lang="fr-FR" dirty="0"/>
                        <a:t>Mai 24 </a:t>
                      </a:r>
                      <a:r>
                        <a:rPr lang="fr-FR" b="1" dirty="0" err="1">
                          <a:solidFill>
                            <a:srgbClr val="C00000"/>
                          </a:solidFill>
                        </a:rPr>
                        <a:t>ECOSn</a:t>
                      </a:r>
                      <a:endParaRPr lang="fr-FR" b="1" dirty="0">
                        <a:solidFill>
                          <a:srgbClr val="C00000"/>
                        </a:solidFill>
                      </a:endParaRPr>
                    </a:p>
                  </a:txBody>
                  <a:tcPr/>
                </a:tc>
                <a:extLst>
                  <a:ext uri="{0D108BD9-81ED-4DB2-BD59-A6C34878D82A}">
                    <a16:rowId xmlns:a16="http://schemas.microsoft.com/office/drawing/2014/main" val="10003"/>
                  </a:ext>
                </a:extLst>
              </a:tr>
              <a:tr h="370840">
                <a:tc>
                  <a:txBody>
                    <a:bodyPr/>
                    <a:lstStyle/>
                    <a:p>
                      <a:pPr algn="ctr"/>
                      <a:endParaRPr lang="fr-FR" dirty="0"/>
                    </a:p>
                  </a:txBody>
                  <a:tcPr/>
                </a:tc>
                <a:tc>
                  <a:txBody>
                    <a:bodyPr/>
                    <a:lstStyle/>
                    <a:p>
                      <a:pPr algn="ctr"/>
                      <a:r>
                        <a:rPr lang="fr-FR" dirty="0" err="1"/>
                        <a:t>Oct</a:t>
                      </a:r>
                      <a:r>
                        <a:rPr lang="fr-FR" dirty="0"/>
                        <a:t> DFASM 1</a:t>
                      </a:r>
                    </a:p>
                  </a:txBody>
                  <a:tcPr/>
                </a:tc>
                <a:tc>
                  <a:txBody>
                    <a:bodyPr/>
                    <a:lstStyle/>
                    <a:p>
                      <a:pPr algn="ctr"/>
                      <a:endParaRPr lang="fr-FR" dirty="0"/>
                    </a:p>
                  </a:txBody>
                  <a:tcPr/>
                </a:tc>
                <a:tc>
                  <a:txBody>
                    <a:bodyPr/>
                    <a:lstStyle/>
                    <a:p>
                      <a:pPr algn="ctr"/>
                      <a:r>
                        <a:rPr lang="fr-FR" dirty="0"/>
                        <a:t>Sept 24 </a:t>
                      </a:r>
                      <a:r>
                        <a:rPr lang="fr-FR" b="1" dirty="0">
                          <a:solidFill>
                            <a:srgbClr val="FF0000"/>
                          </a:solidFill>
                        </a:rPr>
                        <a:t>EDN</a:t>
                      </a:r>
                    </a:p>
                  </a:txBody>
                  <a:tcPr/>
                </a:tc>
                <a:extLst>
                  <a:ext uri="{0D108BD9-81ED-4DB2-BD59-A6C34878D82A}">
                    <a16:rowId xmlns:a16="http://schemas.microsoft.com/office/drawing/2014/main" val="10004"/>
                  </a:ext>
                </a:extLst>
              </a:tr>
            </a:tbl>
          </a:graphicData>
        </a:graphic>
      </p:graphicFrame>
      <p:sp>
        <p:nvSpPr>
          <p:cNvPr id="3" name="Flèche droite 2">
            <a:extLst>
              <a:ext uri="{FF2B5EF4-FFF2-40B4-BE49-F238E27FC236}">
                <a16:creationId xmlns:a16="http://schemas.microsoft.com/office/drawing/2014/main" id="{C25E5CBF-233A-CD4D-8CCF-7B34D63A58A1}"/>
              </a:ext>
            </a:extLst>
          </p:cNvPr>
          <p:cNvSpPr/>
          <p:nvPr/>
        </p:nvSpPr>
        <p:spPr>
          <a:xfrm>
            <a:off x="2597001" y="3140968"/>
            <a:ext cx="3168352" cy="50405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Ancienne docimologie</a:t>
            </a:r>
          </a:p>
        </p:txBody>
      </p:sp>
      <p:sp>
        <p:nvSpPr>
          <p:cNvPr id="4" name="Flèche droite 4">
            <a:extLst>
              <a:ext uri="{FF2B5EF4-FFF2-40B4-BE49-F238E27FC236}">
                <a16:creationId xmlns:a16="http://schemas.microsoft.com/office/drawing/2014/main" id="{0E6F3000-2B4C-3E41-8D73-0355D27670DC}"/>
              </a:ext>
            </a:extLst>
          </p:cNvPr>
          <p:cNvSpPr/>
          <p:nvPr/>
        </p:nvSpPr>
        <p:spPr>
          <a:xfrm>
            <a:off x="2597001" y="3631684"/>
            <a:ext cx="4680520" cy="868774"/>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FF00"/>
                </a:solidFill>
              </a:rPr>
              <a:t>Connaissances</a:t>
            </a:r>
            <a:r>
              <a:rPr lang="fr-FR" dirty="0">
                <a:solidFill>
                  <a:srgbClr val="FFFF00"/>
                </a:solidFill>
              </a:rPr>
              <a:t> </a:t>
            </a:r>
            <a:r>
              <a:rPr lang="fr-FR" dirty="0">
                <a:solidFill>
                  <a:schemeClr val="bg1"/>
                </a:solidFill>
              </a:rPr>
              <a:t>: nouvelle docimologie</a:t>
            </a:r>
          </a:p>
        </p:txBody>
      </p:sp>
      <p:sp>
        <p:nvSpPr>
          <p:cNvPr id="5" name="Flèche droite 6">
            <a:extLst>
              <a:ext uri="{FF2B5EF4-FFF2-40B4-BE49-F238E27FC236}">
                <a16:creationId xmlns:a16="http://schemas.microsoft.com/office/drawing/2014/main" id="{D41F71A6-80F7-8648-903D-630874F89D53}"/>
              </a:ext>
            </a:extLst>
          </p:cNvPr>
          <p:cNvSpPr/>
          <p:nvPr/>
        </p:nvSpPr>
        <p:spPr>
          <a:xfrm>
            <a:off x="2596713" y="4349276"/>
            <a:ext cx="6552728" cy="120396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Compétences</a:t>
            </a:r>
          </a:p>
          <a:p>
            <a:pPr algn="ctr"/>
            <a:r>
              <a:rPr lang="fr-FR" b="1" dirty="0"/>
              <a:t>ECOS1</a:t>
            </a:r>
            <a:r>
              <a:rPr lang="fr-FR" dirty="0"/>
              <a:t>                                      </a:t>
            </a:r>
            <a:r>
              <a:rPr lang="fr-FR" b="1" dirty="0"/>
              <a:t>ECOS2</a:t>
            </a:r>
            <a:r>
              <a:rPr lang="fr-FR" dirty="0"/>
              <a:t>                               </a:t>
            </a:r>
            <a:r>
              <a:rPr lang="fr-FR" b="1" dirty="0"/>
              <a:t>ECOS3</a:t>
            </a:r>
          </a:p>
        </p:txBody>
      </p:sp>
      <p:sp>
        <p:nvSpPr>
          <p:cNvPr id="6" name="ZoneTexte 5">
            <a:extLst>
              <a:ext uri="{FF2B5EF4-FFF2-40B4-BE49-F238E27FC236}">
                <a16:creationId xmlns:a16="http://schemas.microsoft.com/office/drawing/2014/main" id="{F1AADCC0-50A7-9F4B-876F-8ED96374160A}"/>
              </a:ext>
            </a:extLst>
          </p:cNvPr>
          <p:cNvSpPr txBox="1"/>
          <p:nvPr/>
        </p:nvSpPr>
        <p:spPr>
          <a:xfrm>
            <a:off x="7360148" y="3835238"/>
            <a:ext cx="731290" cy="461665"/>
          </a:xfrm>
          <a:prstGeom prst="rect">
            <a:avLst/>
          </a:prstGeom>
          <a:noFill/>
        </p:spPr>
        <p:txBody>
          <a:bodyPr wrap="square" rtlCol="0">
            <a:spAutoFit/>
          </a:bodyPr>
          <a:lstStyle/>
          <a:p>
            <a:r>
              <a:rPr lang="fr-FR" sz="2400" b="1" dirty="0">
                <a:solidFill>
                  <a:srgbClr val="FF0000"/>
                </a:solidFill>
              </a:rPr>
              <a:t>EDN</a:t>
            </a:r>
          </a:p>
        </p:txBody>
      </p:sp>
      <p:sp>
        <p:nvSpPr>
          <p:cNvPr id="7" name="ZoneTexte 6">
            <a:extLst>
              <a:ext uri="{FF2B5EF4-FFF2-40B4-BE49-F238E27FC236}">
                <a16:creationId xmlns:a16="http://schemas.microsoft.com/office/drawing/2014/main" id="{61DC696B-93A4-F548-9188-B5D3C06D487E}"/>
              </a:ext>
            </a:extLst>
          </p:cNvPr>
          <p:cNvSpPr txBox="1"/>
          <p:nvPr/>
        </p:nvSpPr>
        <p:spPr>
          <a:xfrm>
            <a:off x="9149937" y="4720423"/>
            <a:ext cx="1011495" cy="461665"/>
          </a:xfrm>
          <a:prstGeom prst="rect">
            <a:avLst/>
          </a:prstGeom>
          <a:noFill/>
        </p:spPr>
        <p:txBody>
          <a:bodyPr wrap="square" rtlCol="0">
            <a:spAutoFit/>
          </a:bodyPr>
          <a:lstStyle/>
          <a:p>
            <a:r>
              <a:rPr lang="fr-FR" sz="2400" b="1" dirty="0" err="1">
                <a:solidFill>
                  <a:srgbClr val="C00000"/>
                </a:solidFill>
              </a:rPr>
              <a:t>ECOSn</a:t>
            </a:r>
            <a:endParaRPr lang="fr-FR" sz="2400" b="1" dirty="0">
              <a:solidFill>
                <a:srgbClr val="C00000"/>
              </a:solidFill>
            </a:endParaRPr>
          </a:p>
        </p:txBody>
      </p:sp>
      <p:sp>
        <p:nvSpPr>
          <p:cNvPr id="8" name="ZoneTexte 7">
            <a:extLst>
              <a:ext uri="{FF2B5EF4-FFF2-40B4-BE49-F238E27FC236}">
                <a16:creationId xmlns:a16="http://schemas.microsoft.com/office/drawing/2014/main" id="{FDCEB077-BF96-9A4A-A2F5-2BE546E92777}"/>
              </a:ext>
            </a:extLst>
          </p:cNvPr>
          <p:cNvSpPr txBox="1"/>
          <p:nvPr/>
        </p:nvSpPr>
        <p:spPr>
          <a:xfrm>
            <a:off x="5805991" y="3208330"/>
            <a:ext cx="619593" cy="369332"/>
          </a:xfrm>
          <a:prstGeom prst="rect">
            <a:avLst/>
          </a:prstGeom>
          <a:noFill/>
        </p:spPr>
        <p:txBody>
          <a:bodyPr wrap="square" rtlCol="0">
            <a:spAutoFit/>
          </a:bodyPr>
          <a:lstStyle/>
          <a:p>
            <a:r>
              <a:rPr lang="fr-FR" dirty="0" err="1"/>
              <a:t>ECNi</a:t>
            </a:r>
            <a:endParaRPr lang="fr-FR" dirty="0"/>
          </a:p>
        </p:txBody>
      </p:sp>
      <p:sp>
        <p:nvSpPr>
          <p:cNvPr id="9" name="Flèche droite 14">
            <a:extLst>
              <a:ext uri="{FF2B5EF4-FFF2-40B4-BE49-F238E27FC236}">
                <a16:creationId xmlns:a16="http://schemas.microsoft.com/office/drawing/2014/main" id="{064D376D-9617-274E-BB43-93B32A5FDFF3}"/>
              </a:ext>
            </a:extLst>
          </p:cNvPr>
          <p:cNvSpPr/>
          <p:nvPr/>
        </p:nvSpPr>
        <p:spPr>
          <a:xfrm>
            <a:off x="2620248" y="5434704"/>
            <a:ext cx="7348410" cy="838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C000"/>
                </a:solidFill>
              </a:rPr>
              <a:t>Parcours</a:t>
            </a:r>
            <a:r>
              <a:rPr lang="fr-FR" dirty="0"/>
              <a:t>  : portfolio dématérialisé</a:t>
            </a:r>
          </a:p>
        </p:txBody>
      </p:sp>
    </p:spTree>
    <p:extLst>
      <p:ext uri="{BB962C8B-B14F-4D97-AF65-F5344CB8AC3E}">
        <p14:creationId xmlns:p14="http://schemas.microsoft.com/office/powerpoint/2010/main" val="3817205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E6F66-CBAD-6A4E-9592-5A479FA645B7}"/>
              </a:ext>
            </a:extLst>
          </p:cNvPr>
          <p:cNvSpPr>
            <a:spLocks noGrp="1"/>
          </p:cNvSpPr>
          <p:nvPr>
            <p:ph type="title"/>
          </p:nvPr>
        </p:nvSpPr>
        <p:spPr/>
        <p:txBody>
          <a:bodyPr>
            <a:normAutofit fontScale="90000"/>
          </a:bodyPr>
          <a:lstStyle/>
          <a:p>
            <a:r>
              <a:rPr lang="fr-FR" dirty="0"/>
              <a:t>Algorithmes d’appariement</a:t>
            </a:r>
            <a:br>
              <a:rPr lang="fr-FR" dirty="0"/>
            </a:br>
            <a:r>
              <a:rPr lang="fr-FR" sz="3600" dirty="0">
                <a:solidFill>
                  <a:srgbClr val="253147"/>
                </a:solidFill>
                <a:latin typeface="Arial"/>
                <a:cs typeface="Arial"/>
              </a:rPr>
              <a:t>Cahier des charges du </a:t>
            </a:r>
            <a:r>
              <a:rPr lang="fr-FR" sz="3600" dirty="0" err="1">
                <a:solidFill>
                  <a:srgbClr val="253147"/>
                </a:solidFill>
                <a:latin typeface="Arial"/>
                <a:cs typeface="Arial"/>
              </a:rPr>
              <a:t>matching</a:t>
            </a:r>
            <a:r>
              <a:rPr lang="fr-FR" sz="3600" spc="-114" dirty="0">
                <a:solidFill>
                  <a:srgbClr val="253147"/>
                </a:solidFill>
                <a:latin typeface="Arial"/>
                <a:cs typeface="Arial"/>
              </a:rPr>
              <a:t> </a:t>
            </a:r>
            <a:r>
              <a:rPr lang="fr-FR" sz="3600" dirty="0">
                <a:solidFill>
                  <a:srgbClr val="253147"/>
                </a:solidFill>
                <a:latin typeface="Arial"/>
                <a:cs typeface="Arial"/>
              </a:rPr>
              <a:t>rédigé</a:t>
            </a:r>
            <a:endParaRPr lang="fr-FR" sz="3600" dirty="0"/>
          </a:p>
        </p:txBody>
      </p:sp>
      <p:graphicFrame>
        <p:nvGraphicFramePr>
          <p:cNvPr id="3" name="Diagramme 2">
            <a:extLst>
              <a:ext uri="{FF2B5EF4-FFF2-40B4-BE49-F238E27FC236}">
                <a16:creationId xmlns:a16="http://schemas.microsoft.com/office/drawing/2014/main" id="{A17F4584-2E62-FF49-9559-CE15F0F89A0C}"/>
              </a:ext>
            </a:extLst>
          </p:cNvPr>
          <p:cNvGraphicFramePr/>
          <p:nvPr/>
        </p:nvGraphicFramePr>
        <p:xfrm>
          <a:off x="2244080" y="1753656"/>
          <a:ext cx="5760640"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lèche vers la droite 3">
            <a:extLst>
              <a:ext uri="{FF2B5EF4-FFF2-40B4-BE49-F238E27FC236}">
                <a16:creationId xmlns:a16="http://schemas.microsoft.com/office/drawing/2014/main" id="{7CA78E86-7C7D-2B41-AD90-0896BB610A38}"/>
              </a:ext>
            </a:extLst>
          </p:cNvPr>
          <p:cNvSpPr/>
          <p:nvPr/>
        </p:nvSpPr>
        <p:spPr>
          <a:xfrm>
            <a:off x="5067280" y="5354056"/>
            <a:ext cx="2016224" cy="73258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Répartition</a:t>
            </a:r>
          </a:p>
        </p:txBody>
      </p:sp>
      <p:sp>
        <p:nvSpPr>
          <p:cNvPr id="5" name="Flèche vers la droite 4">
            <a:extLst>
              <a:ext uri="{FF2B5EF4-FFF2-40B4-BE49-F238E27FC236}">
                <a16:creationId xmlns:a16="http://schemas.microsoft.com/office/drawing/2014/main" id="{2C6D53F8-68E4-9442-8D7D-6044C8DA1602}"/>
              </a:ext>
            </a:extLst>
          </p:cNvPr>
          <p:cNvSpPr/>
          <p:nvPr/>
        </p:nvSpPr>
        <p:spPr>
          <a:xfrm>
            <a:off x="2277616" y="5366556"/>
            <a:ext cx="2649408" cy="72008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Voeux</a:t>
            </a:r>
            <a:endParaRPr lang="fr-FR" b="1" dirty="0"/>
          </a:p>
        </p:txBody>
      </p:sp>
      <p:sp>
        <p:nvSpPr>
          <p:cNvPr id="6" name="Rectangle : coins arrondis 5">
            <a:extLst>
              <a:ext uri="{FF2B5EF4-FFF2-40B4-BE49-F238E27FC236}">
                <a16:creationId xmlns:a16="http://schemas.microsoft.com/office/drawing/2014/main" id="{8A1B5DE6-2B1B-7549-8C87-ED278FE6B2E3}"/>
              </a:ext>
            </a:extLst>
          </p:cNvPr>
          <p:cNvSpPr/>
          <p:nvPr/>
        </p:nvSpPr>
        <p:spPr>
          <a:xfrm>
            <a:off x="7223760" y="4994016"/>
            <a:ext cx="1717064" cy="136815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Spécialités</a:t>
            </a:r>
          </a:p>
          <a:p>
            <a:pPr algn="ctr"/>
            <a:r>
              <a:rPr lang="fr-FR" b="1" dirty="0"/>
              <a:t>Subdivisions</a:t>
            </a:r>
          </a:p>
        </p:txBody>
      </p:sp>
      <p:sp>
        <p:nvSpPr>
          <p:cNvPr id="7" name="ZoneTexte 6">
            <a:extLst>
              <a:ext uri="{FF2B5EF4-FFF2-40B4-BE49-F238E27FC236}">
                <a16:creationId xmlns:a16="http://schemas.microsoft.com/office/drawing/2014/main" id="{37B15A33-E0ED-D24F-9B05-3056A4FC6CE0}"/>
              </a:ext>
            </a:extLst>
          </p:cNvPr>
          <p:cNvSpPr txBox="1"/>
          <p:nvPr/>
        </p:nvSpPr>
        <p:spPr>
          <a:xfrm>
            <a:off x="7680176" y="1913531"/>
            <a:ext cx="4280854" cy="2478820"/>
          </a:xfrm>
          <a:prstGeom prst="rect">
            <a:avLst/>
          </a:prstGeom>
          <a:noFill/>
        </p:spPr>
        <p:txBody>
          <a:bodyPr wrap="square" rtlCol="0">
            <a:spAutoFit/>
          </a:bodyPr>
          <a:lstStyle/>
          <a:p>
            <a:pPr marL="469900" marR="58419">
              <a:lnSpc>
                <a:spcPts val="2400"/>
              </a:lnSpc>
              <a:spcBef>
                <a:spcPts val="1005"/>
              </a:spcBef>
            </a:pPr>
            <a:r>
              <a:rPr lang="fr-FR" dirty="0">
                <a:solidFill>
                  <a:srgbClr val="253147"/>
                </a:solidFill>
                <a:latin typeface="Arial"/>
                <a:cs typeface="Arial"/>
              </a:rPr>
              <a:t>Système de vœux avec propositions d’affectation en continu </a:t>
            </a:r>
            <a:r>
              <a:rPr lang="fr-FR" spc="-5" dirty="0">
                <a:solidFill>
                  <a:srgbClr val="253147"/>
                </a:solidFill>
                <a:latin typeface="Arial"/>
                <a:cs typeface="Arial"/>
              </a:rPr>
              <a:t>(type </a:t>
            </a:r>
            <a:r>
              <a:rPr lang="fr-FR" dirty="0" err="1">
                <a:solidFill>
                  <a:srgbClr val="253147"/>
                </a:solidFill>
                <a:latin typeface="Arial"/>
                <a:cs typeface="Arial"/>
              </a:rPr>
              <a:t>ParcourSup</a:t>
            </a:r>
            <a:r>
              <a:rPr lang="fr-FR" dirty="0">
                <a:solidFill>
                  <a:srgbClr val="253147"/>
                </a:solidFill>
                <a:latin typeface="Arial"/>
                <a:cs typeface="Arial"/>
              </a:rPr>
              <a:t>)</a:t>
            </a:r>
          </a:p>
          <a:p>
            <a:pPr marL="469900" marR="58419" algn="ctr">
              <a:lnSpc>
                <a:spcPts val="2400"/>
              </a:lnSpc>
              <a:spcBef>
                <a:spcPts val="1005"/>
              </a:spcBef>
            </a:pPr>
            <a:r>
              <a:rPr lang="fr-FR" dirty="0">
                <a:solidFill>
                  <a:srgbClr val="253147"/>
                </a:solidFill>
                <a:latin typeface="Arial"/>
                <a:cs typeface="Arial"/>
              </a:rPr>
              <a:t>ou </a:t>
            </a:r>
          </a:p>
          <a:p>
            <a:pPr marL="469900" marR="58419">
              <a:lnSpc>
                <a:spcPts val="2400"/>
              </a:lnSpc>
              <a:spcBef>
                <a:spcPts val="1005"/>
              </a:spcBef>
            </a:pPr>
            <a:r>
              <a:rPr lang="fr-FR" dirty="0">
                <a:solidFill>
                  <a:srgbClr val="253147"/>
                </a:solidFill>
                <a:latin typeface="Arial"/>
                <a:cs typeface="Arial"/>
              </a:rPr>
              <a:t>affectation optimisée </a:t>
            </a:r>
            <a:r>
              <a:rPr lang="fr-FR" spc="-5" dirty="0">
                <a:solidFill>
                  <a:srgbClr val="253147"/>
                </a:solidFill>
                <a:latin typeface="Arial"/>
                <a:cs typeface="Arial"/>
              </a:rPr>
              <a:t>(type </a:t>
            </a:r>
            <a:r>
              <a:rPr lang="fr-FR" dirty="0">
                <a:solidFill>
                  <a:srgbClr val="253147"/>
                </a:solidFill>
                <a:latin typeface="Arial"/>
                <a:cs typeface="Arial"/>
              </a:rPr>
              <a:t>PACES)</a:t>
            </a:r>
            <a:r>
              <a:rPr lang="fr-FR" spc="-125" dirty="0">
                <a:solidFill>
                  <a:srgbClr val="253147"/>
                </a:solidFill>
                <a:latin typeface="Arial"/>
                <a:cs typeface="Arial"/>
              </a:rPr>
              <a:t> </a:t>
            </a:r>
            <a:r>
              <a:rPr lang="fr-FR" dirty="0">
                <a:solidFill>
                  <a:srgbClr val="253147"/>
                </a:solidFill>
                <a:latin typeface="Arial"/>
                <a:cs typeface="Arial"/>
              </a:rPr>
              <a:t>selon des algorithmes de classement propres à chaque</a:t>
            </a:r>
            <a:r>
              <a:rPr lang="fr-FR" spc="-190" dirty="0">
                <a:solidFill>
                  <a:srgbClr val="253147"/>
                </a:solidFill>
                <a:latin typeface="Arial"/>
                <a:cs typeface="Arial"/>
              </a:rPr>
              <a:t> </a:t>
            </a:r>
            <a:r>
              <a:rPr lang="fr-FR" dirty="0">
                <a:solidFill>
                  <a:srgbClr val="253147"/>
                </a:solidFill>
                <a:latin typeface="Arial"/>
                <a:cs typeface="Arial"/>
              </a:rPr>
              <a:t>DES</a:t>
            </a:r>
            <a:endParaRPr lang="fr-FR" dirty="0">
              <a:latin typeface="Arial"/>
              <a:cs typeface="Arial"/>
            </a:endParaRPr>
          </a:p>
        </p:txBody>
      </p:sp>
    </p:spTree>
    <p:extLst>
      <p:ext uri="{BB962C8B-B14F-4D97-AF65-F5344CB8AC3E}">
        <p14:creationId xmlns:p14="http://schemas.microsoft.com/office/powerpoint/2010/main" val="394920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EB3291-2740-6743-8385-10880F75C81F}"/>
              </a:ext>
            </a:extLst>
          </p:cNvPr>
          <p:cNvSpPr>
            <a:spLocks noGrp="1"/>
          </p:cNvSpPr>
          <p:nvPr>
            <p:ph type="title"/>
          </p:nvPr>
        </p:nvSpPr>
        <p:spPr/>
        <p:txBody>
          <a:bodyPr/>
          <a:lstStyle/>
          <a:p>
            <a:r>
              <a:rPr lang="fr-FR" dirty="0"/>
              <a:t>CFCOT</a:t>
            </a:r>
          </a:p>
        </p:txBody>
      </p:sp>
      <p:sp>
        <p:nvSpPr>
          <p:cNvPr id="3" name="Espace réservé du contenu 2">
            <a:extLst>
              <a:ext uri="{FF2B5EF4-FFF2-40B4-BE49-F238E27FC236}">
                <a16:creationId xmlns:a16="http://schemas.microsoft.com/office/drawing/2014/main" id="{563A9281-72EE-9C41-8E39-9AFE43D9BA3F}"/>
              </a:ext>
            </a:extLst>
          </p:cNvPr>
          <p:cNvSpPr txBox="1">
            <a:spLocks/>
          </p:cNvSpPr>
          <p:nvPr/>
        </p:nvSpPr>
        <p:spPr>
          <a:xfrm>
            <a:off x="263352" y="1745756"/>
            <a:ext cx="6192688" cy="274543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2800" dirty="0"/>
              <a:t>Fiches </a:t>
            </a:r>
            <a:r>
              <a:rPr lang="fr-FR" sz="2800" dirty="0" err="1"/>
              <a:t>LiSA</a:t>
            </a:r>
            <a:r>
              <a:rPr lang="fr-FR" sz="2800" dirty="0"/>
              <a:t> : https://</a:t>
            </a:r>
            <a:r>
              <a:rPr lang="fr-FR" sz="2800" dirty="0" err="1"/>
              <a:t>sides.uness.fr</a:t>
            </a:r>
            <a:r>
              <a:rPr lang="fr-FR" sz="2800" dirty="0"/>
              <a:t>/</a:t>
            </a:r>
            <a:r>
              <a:rPr lang="fr-FR" sz="2800" dirty="0" err="1"/>
              <a:t>lisa</a:t>
            </a:r>
            <a:r>
              <a:rPr lang="fr-FR" sz="2800" dirty="0"/>
              <a:t>/Accueil</a:t>
            </a:r>
          </a:p>
          <a:p>
            <a:pPr marL="457200" lvl="1" indent="0">
              <a:buNone/>
            </a:pPr>
            <a:r>
              <a:rPr lang="fr-FR" sz="2400" dirty="0"/>
              <a:t>Programme orthopédie-traumatologie </a:t>
            </a:r>
          </a:p>
          <a:p>
            <a:pPr lvl="2"/>
            <a:r>
              <a:rPr lang="fr-FR" dirty="0"/>
              <a:t>Fiches validées par le Collège</a:t>
            </a:r>
          </a:p>
          <a:p>
            <a:pPr lvl="2"/>
            <a:r>
              <a:rPr lang="fr-FR" dirty="0"/>
              <a:t>Tous les items de rang A et B de la spécialité</a:t>
            </a:r>
          </a:p>
        </p:txBody>
      </p:sp>
      <p:pic>
        <p:nvPicPr>
          <p:cNvPr id="6" name="Image 5" descr="Une image contenant texte&#10;&#10;Description générée automatiquement">
            <a:extLst>
              <a:ext uri="{FF2B5EF4-FFF2-40B4-BE49-F238E27FC236}">
                <a16:creationId xmlns:a16="http://schemas.microsoft.com/office/drawing/2014/main" id="{1935C45E-9E97-6843-8ADF-DCB1117CC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008" y="1745756"/>
            <a:ext cx="5817428" cy="362746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193829B-3085-7648-8AF6-66E301593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636" y="4457830"/>
            <a:ext cx="1080120" cy="1785322"/>
          </a:xfrm>
          <a:prstGeom prst="rect">
            <a:avLst/>
          </a:prstGeom>
        </p:spPr>
      </p:pic>
    </p:spTree>
    <p:extLst>
      <p:ext uri="{BB962C8B-B14F-4D97-AF65-F5344CB8AC3E}">
        <p14:creationId xmlns:p14="http://schemas.microsoft.com/office/powerpoint/2010/main" val="1430833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2813175487"/>
              </p:ext>
            </p:extLst>
          </p:nvPr>
        </p:nvGraphicFramePr>
        <p:xfrm>
          <a:off x="0" y="240700"/>
          <a:ext cx="12192002" cy="5996612"/>
        </p:xfrm>
        <a:graphic>
          <a:graphicData uri="http://schemas.openxmlformats.org/drawingml/2006/table">
            <a:tbl>
              <a:tblPr firstRow="1" bandRow="1">
                <a:tableStyleId>{5C22544A-7EE6-4342-B048-85BDC9FD1C3A}</a:tableStyleId>
              </a:tblPr>
              <a:tblGrid>
                <a:gridCol w="4513676">
                  <a:extLst>
                    <a:ext uri="{9D8B030D-6E8A-4147-A177-3AD203B41FA5}">
                      <a16:colId xmlns:a16="http://schemas.microsoft.com/office/drawing/2014/main" val="20000"/>
                    </a:ext>
                  </a:extLst>
                </a:gridCol>
                <a:gridCol w="3839163">
                  <a:extLst>
                    <a:ext uri="{9D8B030D-6E8A-4147-A177-3AD203B41FA5}">
                      <a16:colId xmlns:a16="http://schemas.microsoft.com/office/drawing/2014/main" val="20001"/>
                    </a:ext>
                  </a:extLst>
                </a:gridCol>
                <a:gridCol w="3839163">
                  <a:extLst>
                    <a:ext uri="{9D8B030D-6E8A-4147-A177-3AD203B41FA5}">
                      <a16:colId xmlns:a16="http://schemas.microsoft.com/office/drawing/2014/main" val="20002"/>
                    </a:ext>
                  </a:extLst>
                </a:gridCol>
              </a:tblGrid>
              <a:tr h="410972">
                <a:tc gridSpan="3">
                  <a:txBody>
                    <a:bodyPr/>
                    <a:lstStyle/>
                    <a:p>
                      <a:pPr algn="ctr"/>
                      <a:r>
                        <a:rPr lang="fr-FR" dirty="0"/>
                        <a:t>Membres élus</a:t>
                      </a:r>
                    </a:p>
                  </a:txBody>
                  <a:tcPr/>
                </a:tc>
                <a:tc hMerge="1">
                  <a:txBody>
                    <a:bodyPr/>
                    <a:lstStyle/>
                    <a:p>
                      <a:endParaRPr lang="fr-FR"/>
                    </a:p>
                  </a:txBody>
                  <a:tcPr/>
                </a:tc>
                <a:tc hMerge="1">
                  <a:txBody>
                    <a:bodyPr/>
                    <a:lstStyle/>
                    <a:p>
                      <a:endParaRPr lang="fr-FR" dirty="0"/>
                    </a:p>
                  </a:txBody>
                  <a:tcPr/>
                </a:tc>
                <a:extLst>
                  <a:ext uri="{0D108BD9-81ED-4DB2-BD59-A6C34878D82A}">
                    <a16:rowId xmlns:a16="http://schemas.microsoft.com/office/drawing/2014/main" val="10000"/>
                  </a:ext>
                </a:extLst>
              </a:tr>
              <a:tr h="372376">
                <a:tc>
                  <a:txBody>
                    <a:bodyPr/>
                    <a:lstStyle/>
                    <a:p>
                      <a:pPr algn="l" fontAlgn="b"/>
                      <a:r>
                        <a:rPr lang="fr-FR" sz="1800" b="0" i="0" u="none" strike="noStrike" dirty="0">
                          <a:solidFill>
                            <a:schemeClr val="tx2">
                              <a:lumMod val="75000"/>
                            </a:schemeClr>
                          </a:solidFill>
                          <a:effectLst/>
                          <a:latin typeface="Calibri"/>
                        </a:rPr>
                        <a:t>Christian</a:t>
                      </a:r>
                    </a:p>
                  </a:txBody>
                  <a:tcPr marL="12700" marR="12700" marT="12700" marB="0" anchor="b">
                    <a:solidFill>
                      <a:schemeClr val="accent6"/>
                    </a:solidFill>
                  </a:tcPr>
                </a:tc>
                <a:tc>
                  <a:txBody>
                    <a:bodyPr/>
                    <a:lstStyle/>
                    <a:p>
                      <a:pPr algn="l" fontAlgn="b"/>
                      <a:r>
                        <a:rPr lang="fr-FR" sz="1800" b="0" i="0" u="none" strike="noStrike" dirty="0">
                          <a:solidFill>
                            <a:schemeClr val="tx2">
                              <a:lumMod val="75000"/>
                            </a:schemeClr>
                          </a:solidFill>
                          <a:effectLst/>
                          <a:latin typeface="+mn-lt"/>
                        </a:rPr>
                        <a:t>Garreau</a:t>
                      </a:r>
                      <a:r>
                        <a:rPr lang="fr-FR" sz="1800" b="0" i="0" u="none" strike="noStrike" baseline="0" dirty="0">
                          <a:solidFill>
                            <a:schemeClr val="tx2">
                              <a:lumMod val="75000"/>
                            </a:schemeClr>
                          </a:solidFill>
                          <a:effectLst/>
                          <a:latin typeface="+mn-lt"/>
                        </a:rPr>
                        <a:t> de </a:t>
                      </a:r>
                      <a:r>
                        <a:rPr lang="fr-FR" sz="1800" b="0" i="0" u="none" strike="noStrike" baseline="0" dirty="0" err="1">
                          <a:solidFill>
                            <a:schemeClr val="tx2">
                              <a:lumMod val="75000"/>
                            </a:schemeClr>
                          </a:solidFill>
                          <a:effectLst/>
                          <a:latin typeface="+mn-lt"/>
                        </a:rPr>
                        <a:t>Loubresse</a:t>
                      </a:r>
                      <a:endParaRPr lang="fi-FI" sz="1800" b="0" i="0" u="none" strike="noStrike" dirty="0">
                        <a:solidFill>
                          <a:schemeClr val="tx2">
                            <a:lumMod val="75000"/>
                          </a:schemeClr>
                        </a:solidFill>
                        <a:effectLst/>
                        <a:latin typeface="Calibri"/>
                      </a:endParaRPr>
                    </a:p>
                  </a:txBody>
                  <a:tcPr marL="12700" marR="12700" marT="12700" marB="0" anchor="b">
                    <a:solidFill>
                      <a:schemeClr val="accent6"/>
                    </a:solidFill>
                  </a:tcPr>
                </a:tc>
                <a:tc>
                  <a:txBody>
                    <a:bodyPr/>
                    <a:lstStyle/>
                    <a:p>
                      <a:pPr algn="l" fontAlgn="b"/>
                      <a:r>
                        <a:rPr lang="fr-FR" sz="1800" b="0" i="0" u="none" strike="noStrike" dirty="0">
                          <a:solidFill>
                            <a:schemeClr val="tx2">
                              <a:lumMod val="75000"/>
                            </a:schemeClr>
                          </a:solidFill>
                          <a:effectLst/>
                          <a:latin typeface="Calibri"/>
                        </a:rPr>
                        <a:t>Président</a:t>
                      </a:r>
                    </a:p>
                  </a:txBody>
                  <a:tcPr marL="12700" marR="12700" marT="12700" marB="0" anchor="b">
                    <a:solidFill>
                      <a:schemeClr val="accent6"/>
                    </a:solidFill>
                  </a:tcPr>
                </a:tc>
                <a:extLst>
                  <a:ext uri="{0D108BD9-81ED-4DB2-BD59-A6C34878D82A}">
                    <a16:rowId xmlns:a16="http://schemas.microsoft.com/office/drawing/2014/main" val="10001"/>
                  </a:ext>
                </a:extLst>
              </a:tr>
              <a:tr h="372376">
                <a:tc>
                  <a:txBody>
                    <a:bodyPr/>
                    <a:lstStyle/>
                    <a:p>
                      <a:pPr algn="l" fontAlgn="ctr"/>
                      <a:r>
                        <a:rPr lang="cs-CZ" sz="1800" b="0" i="0" u="none" strike="noStrike" dirty="0" err="1">
                          <a:solidFill>
                            <a:schemeClr val="accent1">
                              <a:lumMod val="75000"/>
                            </a:schemeClr>
                          </a:solidFill>
                          <a:effectLst/>
                          <a:latin typeface="Calibri"/>
                        </a:rPr>
                        <a:t>Hervé</a:t>
                      </a:r>
                      <a:r>
                        <a:rPr lang="cs-CZ" sz="1800" b="0" i="0" u="none" strike="noStrike" dirty="0">
                          <a:solidFill>
                            <a:schemeClr val="accent1">
                              <a:lumMod val="75000"/>
                            </a:schemeClr>
                          </a:solidFill>
                          <a:effectLst/>
                          <a:latin typeface="Calibri"/>
                        </a:rPr>
                        <a:t> </a:t>
                      </a:r>
                    </a:p>
                  </a:txBody>
                  <a:tcPr marL="12700" marR="12700" marT="12700" marB="0" anchor="ctr">
                    <a:solidFill>
                      <a:schemeClr val="accent1">
                        <a:lumMod val="20000"/>
                        <a:lumOff val="80000"/>
                      </a:schemeClr>
                    </a:solidFill>
                  </a:tcPr>
                </a:tc>
                <a:tc>
                  <a:txBody>
                    <a:bodyPr/>
                    <a:lstStyle/>
                    <a:p>
                      <a:pPr algn="l" fontAlgn="ctr"/>
                      <a:r>
                        <a:rPr lang="ro-RO" sz="1800" b="0" i="0" u="none" strike="noStrike" dirty="0" err="1">
                          <a:solidFill>
                            <a:schemeClr val="accent1">
                              <a:lumMod val="75000"/>
                            </a:schemeClr>
                          </a:solidFill>
                          <a:effectLst/>
                          <a:latin typeface="Calibri"/>
                        </a:rPr>
                        <a:t>Thomazeau</a:t>
                      </a:r>
                      <a:endParaRPr lang="ro-RO" sz="1800" b="0" i="0" u="none" strike="noStrike" dirty="0">
                        <a:solidFill>
                          <a:schemeClr val="accent1">
                            <a:lumMod val="75000"/>
                          </a:schemeClr>
                        </a:solidFill>
                        <a:effectLst/>
                        <a:latin typeface="Calibri"/>
                      </a:endParaRPr>
                    </a:p>
                  </a:txBody>
                  <a:tcPr marL="12700" marR="12700" marT="12700" marB="0" anchor="ctr">
                    <a:solidFill>
                      <a:schemeClr val="accent1">
                        <a:lumMod val="20000"/>
                        <a:lumOff val="80000"/>
                      </a:schemeClr>
                    </a:solidFill>
                  </a:tcPr>
                </a:tc>
                <a:tc>
                  <a:txBody>
                    <a:bodyPr/>
                    <a:lstStyle/>
                    <a:p>
                      <a:pPr algn="l" fontAlgn="b"/>
                      <a:r>
                        <a:rPr lang="fr-FR" sz="1800" b="0" i="0" u="none" strike="noStrike" dirty="0">
                          <a:solidFill>
                            <a:schemeClr val="accent1">
                              <a:lumMod val="75000"/>
                            </a:schemeClr>
                          </a:solidFill>
                          <a:effectLst/>
                          <a:latin typeface="Calibri"/>
                        </a:rPr>
                        <a:t> </a:t>
                      </a:r>
                      <a:r>
                        <a:rPr lang="fr-FR" sz="1800" b="0" i="0" u="none" strike="noStrike" dirty="0" err="1">
                          <a:solidFill>
                            <a:schemeClr val="accent1">
                              <a:lumMod val="75000"/>
                            </a:schemeClr>
                          </a:solidFill>
                          <a:effectLst/>
                          <a:latin typeface="Calibri"/>
                        </a:rPr>
                        <a:t>Past</a:t>
                      </a:r>
                      <a:r>
                        <a:rPr lang="fr-FR" sz="1800" b="0" i="0" u="none" strike="noStrike" dirty="0">
                          <a:solidFill>
                            <a:schemeClr val="accent1">
                              <a:lumMod val="75000"/>
                            </a:schemeClr>
                          </a:solidFill>
                          <a:effectLst/>
                          <a:latin typeface="Calibri"/>
                        </a:rPr>
                        <a:t> Président </a:t>
                      </a:r>
                    </a:p>
                  </a:txBody>
                  <a:tcPr marL="12700" marR="12700" marT="12700" marB="0" anchor="b">
                    <a:solidFill>
                      <a:schemeClr val="accent1">
                        <a:lumMod val="20000"/>
                        <a:lumOff val="80000"/>
                      </a:schemeClr>
                    </a:solidFill>
                  </a:tcPr>
                </a:tc>
                <a:extLst>
                  <a:ext uri="{0D108BD9-81ED-4DB2-BD59-A6C34878D82A}">
                    <a16:rowId xmlns:a16="http://schemas.microsoft.com/office/drawing/2014/main" val="10002"/>
                  </a:ext>
                </a:extLst>
              </a:tr>
              <a:tr h="372376">
                <a:tc>
                  <a:txBody>
                    <a:bodyPr/>
                    <a:lstStyle/>
                    <a:p>
                      <a:pPr algn="l" fontAlgn="b"/>
                      <a:r>
                        <a:rPr lang="fr-FR" sz="1800" b="0" i="0" u="none" strike="noStrike" dirty="0">
                          <a:solidFill>
                            <a:schemeClr val="accent1">
                              <a:lumMod val="75000"/>
                            </a:schemeClr>
                          </a:solidFill>
                          <a:effectLst/>
                          <a:latin typeface="+mn-lt"/>
                        </a:rPr>
                        <a:t>Pierre</a:t>
                      </a:r>
                    </a:p>
                  </a:txBody>
                  <a:tcPr marL="12700" marR="12700" marT="12700" marB="0" anchor="b">
                    <a:solidFill>
                      <a:schemeClr val="accent6"/>
                    </a:solidFill>
                  </a:tcPr>
                </a:tc>
                <a:tc>
                  <a:txBody>
                    <a:bodyPr/>
                    <a:lstStyle/>
                    <a:p>
                      <a:pPr algn="l" fontAlgn="b"/>
                      <a:r>
                        <a:rPr lang="fr-FR" sz="1800" b="0" i="0" u="none" strike="noStrike" dirty="0" err="1">
                          <a:solidFill>
                            <a:schemeClr val="accent1">
                              <a:lumMod val="75000"/>
                            </a:schemeClr>
                          </a:solidFill>
                          <a:effectLst/>
                          <a:latin typeface="+mn-lt"/>
                        </a:rPr>
                        <a:t>Journeau</a:t>
                      </a:r>
                      <a:endParaRPr lang="fr-FR" sz="1800" b="0" i="0" u="none" strike="noStrike" dirty="0">
                        <a:solidFill>
                          <a:schemeClr val="accent1">
                            <a:lumMod val="75000"/>
                          </a:schemeClr>
                        </a:solidFill>
                        <a:effectLst/>
                        <a:latin typeface="+mn-lt"/>
                      </a:endParaRPr>
                    </a:p>
                  </a:txBody>
                  <a:tcPr marL="12700" marR="12700" marT="12700" marB="0" anchor="b">
                    <a:solidFill>
                      <a:schemeClr val="accent6"/>
                    </a:solidFill>
                  </a:tcPr>
                </a:tc>
                <a:tc>
                  <a:txBody>
                    <a:bodyPr/>
                    <a:lstStyle/>
                    <a:p>
                      <a:pPr algn="l" fontAlgn="b"/>
                      <a:r>
                        <a:rPr lang="fr-FR" sz="1800" b="0" i="0" u="none" strike="noStrike" dirty="0">
                          <a:solidFill>
                            <a:schemeClr val="accent1">
                              <a:lumMod val="75000"/>
                            </a:schemeClr>
                          </a:solidFill>
                          <a:effectLst/>
                          <a:latin typeface="Calibri"/>
                        </a:rPr>
                        <a:t>Secrétaire Général</a:t>
                      </a:r>
                    </a:p>
                  </a:txBody>
                  <a:tcPr marL="12700" marR="12700" marT="12700" marB="0" anchor="b">
                    <a:solidFill>
                      <a:schemeClr val="accent6"/>
                    </a:solidFill>
                  </a:tcPr>
                </a:tc>
                <a:extLst>
                  <a:ext uri="{0D108BD9-81ED-4DB2-BD59-A6C34878D82A}">
                    <a16:rowId xmlns:a16="http://schemas.microsoft.com/office/drawing/2014/main" val="10003"/>
                  </a:ext>
                </a:extLst>
              </a:tr>
              <a:tr h="372376">
                <a:tc>
                  <a:txBody>
                    <a:bodyPr/>
                    <a:lstStyle/>
                    <a:p>
                      <a:pPr algn="l" fontAlgn="b"/>
                      <a:r>
                        <a:rPr lang="fr-FR" sz="1800" b="0" i="0" u="none" strike="noStrike">
                          <a:solidFill>
                            <a:schemeClr val="accent1">
                              <a:lumMod val="75000"/>
                            </a:schemeClr>
                          </a:solidFill>
                          <a:effectLst/>
                          <a:latin typeface="Calibri"/>
                        </a:rPr>
                        <a:t>Florian</a:t>
                      </a:r>
                    </a:p>
                  </a:txBody>
                  <a:tcPr marL="12700" marR="12700" marT="12700" marB="0" anchor="b">
                    <a:solidFill>
                      <a:schemeClr val="accent6"/>
                    </a:solidFill>
                  </a:tcPr>
                </a:tc>
                <a:tc>
                  <a:txBody>
                    <a:bodyPr/>
                    <a:lstStyle/>
                    <a:p>
                      <a:pPr algn="l" fontAlgn="b"/>
                      <a:r>
                        <a:rPr lang="fr-FR" sz="1800" b="0" i="0" u="none" strike="noStrike" dirty="0" err="1">
                          <a:solidFill>
                            <a:schemeClr val="accent1">
                              <a:lumMod val="75000"/>
                            </a:schemeClr>
                          </a:solidFill>
                          <a:effectLst/>
                          <a:latin typeface="Calibri"/>
                        </a:rPr>
                        <a:t>Cueff</a:t>
                      </a:r>
                      <a:endParaRPr lang="fr-FR" sz="1800" b="0" i="0" u="none" strike="noStrike" dirty="0">
                        <a:solidFill>
                          <a:schemeClr val="accent1">
                            <a:lumMod val="75000"/>
                          </a:schemeClr>
                        </a:solidFill>
                        <a:effectLst/>
                        <a:latin typeface="Calibri"/>
                      </a:endParaRPr>
                    </a:p>
                  </a:txBody>
                  <a:tcPr marL="12700" marR="12700" marT="12700" marB="0" anchor="b">
                    <a:solidFill>
                      <a:schemeClr val="accent6"/>
                    </a:solidFill>
                  </a:tcPr>
                </a:tc>
                <a:tc>
                  <a:txBody>
                    <a:bodyPr/>
                    <a:lstStyle/>
                    <a:p>
                      <a:pPr algn="l" fontAlgn="b"/>
                      <a:r>
                        <a:rPr lang="fr-FR" sz="1800" b="0" i="0" u="none" strike="noStrike" dirty="0">
                          <a:solidFill>
                            <a:schemeClr val="accent1">
                              <a:lumMod val="75000"/>
                            </a:schemeClr>
                          </a:solidFill>
                          <a:effectLst/>
                          <a:latin typeface="Calibri"/>
                        </a:rPr>
                        <a:t>Trésorier </a:t>
                      </a:r>
                    </a:p>
                  </a:txBody>
                  <a:tcPr marL="12700" marR="12700" marT="12700" marB="0" anchor="b">
                    <a:solidFill>
                      <a:schemeClr val="accent6"/>
                    </a:solidFill>
                  </a:tcPr>
                </a:tc>
                <a:extLst>
                  <a:ext uri="{0D108BD9-81ED-4DB2-BD59-A6C34878D82A}">
                    <a16:rowId xmlns:a16="http://schemas.microsoft.com/office/drawing/2014/main" val="10004"/>
                  </a:ext>
                </a:extLst>
              </a:tr>
              <a:tr h="372376">
                <a:tc>
                  <a:txBody>
                    <a:bodyPr/>
                    <a:lstStyle/>
                    <a:p>
                      <a:pPr algn="l" fontAlgn="b"/>
                      <a:r>
                        <a:rPr lang="fr-FR" sz="1800" b="0" i="0" u="none" strike="noStrike" dirty="0">
                          <a:solidFill>
                            <a:schemeClr val="accent1">
                              <a:lumMod val="75000"/>
                            </a:schemeClr>
                          </a:solidFill>
                          <a:effectLst/>
                          <a:latin typeface="Calibri"/>
                        </a:rPr>
                        <a:t>François</a:t>
                      </a:r>
                    </a:p>
                  </a:txBody>
                  <a:tcPr marL="12700" marR="12700" marT="12700" marB="0" anchor="b">
                    <a:solidFill>
                      <a:schemeClr val="tx2">
                        <a:lumMod val="20000"/>
                        <a:lumOff val="80000"/>
                      </a:schemeClr>
                    </a:solidFill>
                  </a:tcPr>
                </a:tc>
                <a:tc>
                  <a:txBody>
                    <a:bodyPr/>
                    <a:lstStyle/>
                    <a:p>
                      <a:pPr algn="l" fontAlgn="b"/>
                      <a:r>
                        <a:rPr lang="fi-FI" sz="1800" b="0" i="0" u="none" strike="noStrike" dirty="0" err="1">
                          <a:solidFill>
                            <a:schemeClr val="accent1">
                              <a:lumMod val="75000"/>
                            </a:schemeClr>
                          </a:solidFill>
                          <a:effectLst/>
                          <a:latin typeface="Calibri"/>
                        </a:rPr>
                        <a:t>Gouin</a:t>
                      </a:r>
                      <a:endParaRPr lang="fi-FI" sz="1800" b="0" i="0" u="none" strike="noStrike" dirty="0">
                        <a:solidFill>
                          <a:schemeClr val="accent1">
                            <a:lumMod val="75000"/>
                          </a:schemeClr>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800" b="0" i="0" u="none" strike="noStrike" dirty="0">
                          <a:solidFill>
                            <a:schemeClr val="accent1">
                              <a:lumMod val="75000"/>
                            </a:schemeClr>
                          </a:solidFill>
                          <a:effectLst/>
                          <a:latin typeface="Calibri"/>
                        </a:rPr>
                        <a:t>PUPH</a:t>
                      </a:r>
                    </a:p>
                  </a:txBody>
                  <a:tcPr marL="12700" marR="12700" marT="12700" marB="0" anchor="b">
                    <a:solidFill>
                      <a:schemeClr val="tx2">
                        <a:lumMod val="20000"/>
                        <a:lumOff val="80000"/>
                      </a:schemeClr>
                    </a:solidFill>
                  </a:tcPr>
                </a:tc>
                <a:extLst>
                  <a:ext uri="{0D108BD9-81ED-4DB2-BD59-A6C34878D82A}">
                    <a16:rowId xmlns:a16="http://schemas.microsoft.com/office/drawing/2014/main" val="10005"/>
                  </a:ext>
                </a:extLst>
              </a:tr>
              <a:tr h="372376">
                <a:tc>
                  <a:txBody>
                    <a:bodyPr/>
                    <a:lstStyle/>
                    <a:p>
                      <a:pPr algn="l" fontAlgn="ctr"/>
                      <a:r>
                        <a:rPr lang="fr-FR" sz="1800" b="0" i="0" u="none" strike="noStrike" dirty="0">
                          <a:solidFill>
                            <a:schemeClr val="accent1">
                              <a:lumMod val="75000"/>
                            </a:schemeClr>
                          </a:solidFill>
                          <a:effectLst/>
                          <a:latin typeface="Calibri"/>
                        </a:rPr>
                        <a:t>Philippe</a:t>
                      </a:r>
                    </a:p>
                  </a:txBody>
                  <a:tcPr marL="12700" marR="12700" marT="12700" marB="0" anchor="ctr">
                    <a:solidFill>
                      <a:schemeClr val="accent1">
                        <a:lumMod val="20000"/>
                        <a:lumOff val="80000"/>
                      </a:schemeClr>
                    </a:solidFill>
                  </a:tcPr>
                </a:tc>
                <a:tc>
                  <a:txBody>
                    <a:bodyPr/>
                    <a:lstStyle/>
                    <a:p>
                      <a:pPr algn="l" fontAlgn="ctr"/>
                      <a:r>
                        <a:rPr lang="fr-FR" sz="1800" b="0" i="0" u="none" strike="noStrike">
                          <a:solidFill>
                            <a:schemeClr val="accent1">
                              <a:lumMod val="75000"/>
                            </a:schemeClr>
                          </a:solidFill>
                          <a:effectLst/>
                          <a:latin typeface="Calibri"/>
                        </a:rPr>
                        <a:t>Adam</a:t>
                      </a:r>
                    </a:p>
                  </a:txBody>
                  <a:tcPr marL="12700" marR="12700" marT="12700" marB="0" anchor="ctr">
                    <a:solidFill>
                      <a:schemeClr val="accent1">
                        <a:lumMod val="20000"/>
                        <a:lumOff val="80000"/>
                      </a:schemeClr>
                    </a:solidFill>
                  </a:tcPr>
                </a:tc>
                <a:tc>
                  <a:txBody>
                    <a:bodyPr/>
                    <a:lstStyle/>
                    <a:p>
                      <a:pPr algn="l" fontAlgn="b"/>
                      <a:r>
                        <a:rPr lang="fr-FR" sz="1800" b="0" i="0" u="none" strike="noStrike" dirty="0">
                          <a:solidFill>
                            <a:schemeClr val="accent1">
                              <a:lumMod val="75000"/>
                            </a:schemeClr>
                          </a:solidFill>
                          <a:effectLst/>
                          <a:latin typeface="Calibri"/>
                        </a:rPr>
                        <a:t>PUPH</a:t>
                      </a:r>
                    </a:p>
                  </a:txBody>
                  <a:tcPr marL="12700" marR="12700" marT="12700" marB="0" anchor="b">
                    <a:solidFill>
                      <a:schemeClr val="accent1">
                        <a:lumMod val="20000"/>
                        <a:lumOff val="80000"/>
                      </a:schemeClr>
                    </a:solidFill>
                  </a:tcPr>
                </a:tc>
                <a:extLst>
                  <a:ext uri="{0D108BD9-81ED-4DB2-BD59-A6C34878D82A}">
                    <a16:rowId xmlns:a16="http://schemas.microsoft.com/office/drawing/2014/main" val="10006"/>
                  </a:ext>
                </a:extLst>
              </a:tr>
              <a:tr h="372376">
                <a:tc>
                  <a:txBody>
                    <a:bodyPr/>
                    <a:lstStyle/>
                    <a:p>
                      <a:pPr algn="l" fontAlgn="b"/>
                      <a:r>
                        <a:rPr lang="fr-FR" sz="1800" b="0" i="0" u="none" strike="noStrike" dirty="0">
                          <a:solidFill>
                            <a:schemeClr val="accent1">
                              <a:lumMod val="75000"/>
                            </a:schemeClr>
                          </a:solidFill>
                          <a:effectLst/>
                          <a:latin typeface="Calibri"/>
                        </a:rPr>
                        <a:t>Philippe </a:t>
                      </a:r>
                    </a:p>
                  </a:txBody>
                  <a:tcPr marL="12700" marR="12700" marT="12700" marB="0" anchor="b">
                    <a:solidFill>
                      <a:schemeClr val="accent6"/>
                    </a:solidFill>
                  </a:tcPr>
                </a:tc>
                <a:tc>
                  <a:txBody>
                    <a:bodyPr/>
                    <a:lstStyle/>
                    <a:p>
                      <a:pPr algn="l" fontAlgn="b"/>
                      <a:r>
                        <a:rPr lang="fi-FI" sz="1800" b="0" i="0" u="none" strike="noStrike" err="1">
                          <a:solidFill>
                            <a:schemeClr val="accent1">
                              <a:lumMod val="75000"/>
                            </a:schemeClr>
                          </a:solidFill>
                          <a:effectLst/>
                          <a:latin typeface="Calibri"/>
                        </a:rPr>
                        <a:t>Liverneaux</a:t>
                      </a:r>
                      <a:endParaRPr lang="fi-FI" sz="1800" b="0" i="0" u="none" strike="noStrike">
                        <a:solidFill>
                          <a:schemeClr val="accent1">
                            <a:lumMod val="75000"/>
                          </a:schemeClr>
                        </a:solidFill>
                        <a:effectLst/>
                        <a:latin typeface="Calibri"/>
                      </a:endParaRPr>
                    </a:p>
                  </a:txBody>
                  <a:tcPr marL="12700" marR="12700" marT="12700" marB="0" anchor="b">
                    <a:solidFill>
                      <a:schemeClr val="accent6"/>
                    </a:solidFill>
                  </a:tcPr>
                </a:tc>
                <a:tc>
                  <a:txBody>
                    <a:bodyPr/>
                    <a:lstStyle/>
                    <a:p>
                      <a:pPr algn="l" fontAlgn="b"/>
                      <a:r>
                        <a:rPr lang="fr-FR" sz="1800" b="0" i="0" u="none" strike="noStrike" dirty="0">
                          <a:solidFill>
                            <a:schemeClr val="accent1">
                              <a:lumMod val="75000"/>
                            </a:schemeClr>
                          </a:solidFill>
                          <a:effectLst/>
                          <a:latin typeface="Calibri"/>
                        </a:rPr>
                        <a:t>PUPH</a:t>
                      </a:r>
                    </a:p>
                  </a:txBody>
                  <a:tcPr marL="12700" marR="12700" marT="12700" marB="0" anchor="b">
                    <a:solidFill>
                      <a:schemeClr val="accent6"/>
                    </a:solidFill>
                  </a:tcPr>
                </a:tc>
                <a:extLst>
                  <a:ext uri="{0D108BD9-81ED-4DB2-BD59-A6C34878D82A}">
                    <a16:rowId xmlns:a16="http://schemas.microsoft.com/office/drawing/2014/main" val="10007"/>
                  </a:ext>
                </a:extLst>
              </a:tr>
              <a:tr h="372376">
                <a:tc>
                  <a:txBody>
                    <a:bodyPr/>
                    <a:lstStyle/>
                    <a:p>
                      <a:pPr algn="l" fontAlgn="b"/>
                      <a:r>
                        <a:rPr lang="fi-FI" sz="1800" b="0" i="0" u="none" strike="noStrike">
                          <a:solidFill>
                            <a:schemeClr val="accent1">
                              <a:lumMod val="75000"/>
                            </a:schemeClr>
                          </a:solidFill>
                          <a:effectLst/>
                          <a:latin typeface="Calibri"/>
                        </a:rPr>
                        <a:t>Laurent</a:t>
                      </a:r>
                    </a:p>
                  </a:txBody>
                  <a:tcPr marL="12700" marR="12700" marT="12700" marB="0" anchor="b">
                    <a:solidFill>
                      <a:schemeClr val="accent1">
                        <a:lumMod val="20000"/>
                        <a:lumOff val="80000"/>
                      </a:schemeClr>
                    </a:solidFill>
                  </a:tcPr>
                </a:tc>
                <a:tc>
                  <a:txBody>
                    <a:bodyPr/>
                    <a:lstStyle/>
                    <a:p>
                      <a:pPr algn="l" fontAlgn="b"/>
                      <a:r>
                        <a:rPr lang="fr-FR" sz="1800" b="0" i="0" u="none" strike="noStrike">
                          <a:solidFill>
                            <a:schemeClr val="accent1">
                              <a:lumMod val="75000"/>
                            </a:schemeClr>
                          </a:solidFill>
                          <a:effectLst/>
                          <a:latin typeface="Calibri"/>
                        </a:rPr>
                        <a:t>Galois</a:t>
                      </a:r>
                    </a:p>
                  </a:txBody>
                  <a:tcPr marL="12700" marR="12700" marT="12700" marB="0" anchor="b">
                    <a:solidFill>
                      <a:schemeClr val="accent1">
                        <a:lumMod val="20000"/>
                        <a:lumOff val="80000"/>
                      </a:schemeClr>
                    </a:solidFill>
                  </a:tcPr>
                </a:tc>
                <a:tc>
                  <a:txBody>
                    <a:bodyPr/>
                    <a:lstStyle/>
                    <a:p>
                      <a:pPr algn="l" fontAlgn="b"/>
                      <a:r>
                        <a:rPr lang="fr-FR" sz="1800" b="0" i="0" u="none" strike="noStrike" dirty="0">
                          <a:solidFill>
                            <a:schemeClr val="accent1">
                              <a:lumMod val="75000"/>
                            </a:schemeClr>
                          </a:solidFill>
                          <a:effectLst/>
                          <a:latin typeface="Calibri"/>
                        </a:rPr>
                        <a:t>PUPH</a:t>
                      </a:r>
                    </a:p>
                  </a:txBody>
                  <a:tcPr marL="12700" marR="12700" marT="12700" marB="0" anchor="b">
                    <a:solidFill>
                      <a:schemeClr val="accent1">
                        <a:lumMod val="20000"/>
                        <a:lumOff val="80000"/>
                      </a:schemeClr>
                    </a:solidFill>
                  </a:tcPr>
                </a:tc>
                <a:extLst>
                  <a:ext uri="{0D108BD9-81ED-4DB2-BD59-A6C34878D82A}">
                    <a16:rowId xmlns:a16="http://schemas.microsoft.com/office/drawing/2014/main" val="10008"/>
                  </a:ext>
                </a:extLst>
              </a:tr>
              <a:tr h="372376">
                <a:tc>
                  <a:txBody>
                    <a:bodyPr/>
                    <a:lstStyle/>
                    <a:p>
                      <a:pPr algn="l" fontAlgn="ctr"/>
                      <a:r>
                        <a:rPr lang="fr-FR" sz="1800" b="0" i="0" u="none" strike="noStrike">
                          <a:solidFill>
                            <a:schemeClr val="accent1">
                              <a:lumMod val="75000"/>
                            </a:schemeClr>
                          </a:solidFill>
                          <a:effectLst/>
                          <a:latin typeface="Calibri"/>
                        </a:rPr>
                        <a:t>Laurent</a:t>
                      </a:r>
                    </a:p>
                  </a:txBody>
                  <a:tcPr marL="12700" marR="12700" marT="12700" marB="0" anchor="ctr">
                    <a:solidFill>
                      <a:schemeClr val="tx2">
                        <a:lumMod val="20000"/>
                        <a:lumOff val="80000"/>
                      </a:schemeClr>
                    </a:solidFill>
                  </a:tcPr>
                </a:tc>
                <a:tc>
                  <a:txBody>
                    <a:bodyPr/>
                    <a:lstStyle/>
                    <a:p>
                      <a:pPr algn="l" fontAlgn="ctr"/>
                      <a:r>
                        <a:rPr lang="fr-FR" sz="1800" b="0" i="0" u="none" strike="noStrike" err="1">
                          <a:solidFill>
                            <a:schemeClr val="accent1">
                              <a:lumMod val="75000"/>
                            </a:schemeClr>
                          </a:solidFill>
                          <a:effectLst/>
                          <a:latin typeface="Calibri"/>
                        </a:rPr>
                        <a:t>Obert</a:t>
                      </a:r>
                      <a:endParaRPr lang="fr-FR" sz="1800" b="0" i="0" u="none" strike="noStrike">
                        <a:solidFill>
                          <a:schemeClr val="accent1">
                            <a:lumMod val="75000"/>
                          </a:schemeClr>
                        </a:solidFill>
                        <a:effectLst/>
                        <a:latin typeface="Calibri"/>
                      </a:endParaRPr>
                    </a:p>
                  </a:txBody>
                  <a:tcPr marL="12700" marR="12700" marT="12700" marB="0" anchor="ctr">
                    <a:solidFill>
                      <a:schemeClr val="tx2">
                        <a:lumMod val="20000"/>
                        <a:lumOff val="80000"/>
                      </a:schemeClr>
                    </a:solidFill>
                  </a:tcPr>
                </a:tc>
                <a:tc>
                  <a:txBody>
                    <a:bodyPr/>
                    <a:lstStyle/>
                    <a:p>
                      <a:pPr algn="l" fontAlgn="b"/>
                      <a:r>
                        <a:rPr lang="fr-FR" sz="1800" b="0" i="0" u="none" strike="noStrike" dirty="0">
                          <a:solidFill>
                            <a:schemeClr val="accent1">
                              <a:lumMod val="75000"/>
                            </a:schemeClr>
                          </a:solidFill>
                          <a:effectLst/>
                          <a:latin typeface="Calibri"/>
                        </a:rPr>
                        <a:t>PUPH</a:t>
                      </a:r>
                    </a:p>
                  </a:txBody>
                  <a:tcPr marL="12700" marR="12700" marT="12700" marB="0" anchor="b">
                    <a:solidFill>
                      <a:schemeClr val="tx2">
                        <a:lumMod val="20000"/>
                        <a:lumOff val="80000"/>
                      </a:schemeClr>
                    </a:solidFill>
                  </a:tcPr>
                </a:tc>
                <a:extLst>
                  <a:ext uri="{0D108BD9-81ED-4DB2-BD59-A6C34878D82A}">
                    <a16:rowId xmlns:a16="http://schemas.microsoft.com/office/drawing/2014/main" val="10009"/>
                  </a:ext>
                </a:extLst>
              </a:tr>
              <a:tr h="372376">
                <a:tc>
                  <a:txBody>
                    <a:bodyPr/>
                    <a:lstStyle/>
                    <a:p>
                      <a:pPr algn="l" fontAlgn="ctr"/>
                      <a:r>
                        <a:rPr lang="fr-FR" sz="1800" b="0" i="0" u="none" strike="noStrike">
                          <a:solidFill>
                            <a:schemeClr val="accent1">
                              <a:lumMod val="75000"/>
                            </a:schemeClr>
                          </a:solidFill>
                          <a:effectLst/>
                          <a:latin typeface="Calibri"/>
                        </a:rPr>
                        <a:t>Christophe</a:t>
                      </a:r>
                    </a:p>
                  </a:txBody>
                  <a:tcPr marL="12700" marR="12700" marT="12700" marB="0" anchor="ctr">
                    <a:solidFill>
                      <a:schemeClr val="accent6"/>
                    </a:solidFill>
                  </a:tcPr>
                </a:tc>
                <a:tc>
                  <a:txBody>
                    <a:bodyPr/>
                    <a:lstStyle/>
                    <a:p>
                      <a:pPr algn="l" fontAlgn="ctr"/>
                      <a:r>
                        <a:rPr lang="fr-FR" sz="1800" b="0" i="0" u="none" strike="noStrike" err="1">
                          <a:solidFill>
                            <a:schemeClr val="accent1">
                              <a:lumMod val="75000"/>
                            </a:schemeClr>
                          </a:solidFill>
                          <a:effectLst/>
                          <a:latin typeface="Calibri"/>
                        </a:rPr>
                        <a:t>Trojani</a:t>
                      </a:r>
                      <a:endParaRPr lang="fr-FR" sz="1800" b="0" i="0" u="none" strike="noStrike">
                        <a:solidFill>
                          <a:schemeClr val="accent1">
                            <a:lumMod val="75000"/>
                          </a:schemeClr>
                        </a:solidFill>
                        <a:effectLst/>
                        <a:latin typeface="Calibri"/>
                      </a:endParaRPr>
                    </a:p>
                  </a:txBody>
                  <a:tcPr marL="12700" marR="12700" marT="12700" marB="0" anchor="ctr">
                    <a:solidFill>
                      <a:schemeClr val="accent6"/>
                    </a:solidFill>
                  </a:tcPr>
                </a:tc>
                <a:tc>
                  <a:txBody>
                    <a:bodyPr/>
                    <a:lstStyle/>
                    <a:p>
                      <a:pPr algn="l" fontAlgn="b"/>
                      <a:r>
                        <a:rPr lang="fr-FR" sz="1800" b="0" i="0" u="none" strike="noStrike" dirty="0">
                          <a:solidFill>
                            <a:schemeClr val="accent1">
                              <a:lumMod val="75000"/>
                            </a:schemeClr>
                          </a:solidFill>
                          <a:effectLst/>
                          <a:latin typeface="Calibri"/>
                        </a:rPr>
                        <a:t>PUPH</a:t>
                      </a:r>
                    </a:p>
                  </a:txBody>
                  <a:tcPr marL="12700" marR="12700" marT="12700" marB="0" anchor="b">
                    <a:solidFill>
                      <a:schemeClr val="accent6"/>
                    </a:solidFill>
                  </a:tcPr>
                </a:tc>
                <a:extLst>
                  <a:ext uri="{0D108BD9-81ED-4DB2-BD59-A6C34878D82A}">
                    <a16:rowId xmlns:a16="http://schemas.microsoft.com/office/drawing/2014/main" val="10010"/>
                  </a:ext>
                </a:extLst>
              </a:tr>
              <a:tr h="372376">
                <a:tc>
                  <a:txBody>
                    <a:bodyPr/>
                    <a:lstStyle/>
                    <a:p>
                      <a:pPr algn="l" fontAlgn="b"/>
                      <a:r>
                        <a:rPr lang="fr-FR" sz="1800" b="0" i="0" u="none" strike="noStrike">
                          <a:solidFill>
                            <a:schemeClr val="accent1">
                              <a:lumMod val="75000"/>
                            </a:schemeClr>
                          </a:solidFill>
                          <a:effectLst/>
                          <a:latin typeface="Calibri"/>
                        </a:rPr>
                        <a:t>Pomme</a:t>
                      </a:r>
                    </a:p>
                  </a:txBody>
                  <a:tcPr marL="12700" marR="12700" marT="12700" marB="0" anchor="b">
                    <a:solidFill>
                      <a:schemeClr val="accent6"/>
                    </a:solidFill>
                  </a:tcPr>
                </a:tc>
                <a:tc>
                  <a:txBody>
                    <a:bodyPr/>
                    <a:lstStyle/>
                    <a:p>
                      <a:pPr algn="l" fontAlgn="b"/>
                      <a:r>
                        <a:rPr lang="fr-FR" sz="1800" b="0" i="0" u="none" strike="noStrike">
                          <a:solidFill>
                            <a:schemeClr val="accent1">
                              <a:lumMod val="75000"/>
                            </a:schemeClr>
                          </a:solidFill>
                          <a:effectLst/>
                          <a:latin typeface="Calibri"/>
                        </a:rPr>
                        <a:t>Jouffroy</a:t>
                      </a:r>
                    </a:p>
                  </a:txBody>
                  <a:tcPr marL="12700" marR="12700" marT="12700" marB="0" anchor="b">
                    <a:solidFill>
                      <a:schemeClr val="accent6"/>
                    </a:solidFill>
                  </a:tcPr>
                </a:tc>
                <a:tc>
                  <a:txBody>
                    <a:bodyPr/>
                    <a:lstStyle/>
                    <a:p>
                      <a:pPr algn="l" fontAlgn="b"/>
                      <a:r>
                        <a:rPr lang="fr-FR" sz="1800" b="0" i="0" u="none" strike="noStrike" dirty="0">
                          <a:solidFill>
                            <a:schemeClr val="accent1">
                              <a:lumMod val="75000"/>
                            </a:schemeClr>
                          </a:solidFill>
                          <a:effectLst/>
                          <a:latin typeface="Calibri"/>
                        </a:rPr>
                        <a:t>PH</a:t>
                      </a:r>
                    </a:p>
                  </a:txBody>
                  <a:tcPr marL="12700" marR="12700" marT="12700" marB="0" anchor="b">
                    <a:solidFill>
                      <a:schemeClr val="accent6"/>
                    </a:solidFill>
                  </a:tcPr>
                </a:tc>
                <a:extLst>
                  <a:ext uri="{0D108BD9-81ED-4DB2-BD59-A6C34878D82A}">
                    <a16:rowId xmlns:a16="http://schemas.microsoft.com/office/drawing/2014/main" val="2081184691"/>
                  </a:ext>
                </a:extLst>
              </a:tr>
              <a:tr h="372376">
                <a:tc>
                  <a:txBody>
                    <a:bodyPr/>
                    <a:lstStyle/>
                    <a:p>
                      <a:pPr algn="l" fontAlgn="ctr"/>
                      <a:r>
                        <a:rPr lang="fr-FR" sz="1800" b="0" i="0" u="none" strike="noStrike">
                          <a:solidFill>
                            <a:schemeClr val="accent1">
                              <a:lumMod val="75000"/>
                            </a:schemeClr>
                          </a:solidFill>
                          <a:effectLst/>
                          <a:latin typeface="Calibri"/>
                        </a:rPr>
                        <a:t>Philippe</a:t>
                      </a:r>
                    </a:p>
                  </a:txBody>
                  <a:tcPr marL="12700" marR="12700" marT="12700" marB="0" anchor="ctr">
                    <a:solidFill>
                      <a:schemeClr val="tx2">
                        <a:lumMod val="20000"/>
                        <a:lumOff val="80000"/>
                      </a:schemeClr>
                    </a:solidFill>
                  </a:tcPr>
                </a:tc>
                <a:tc>
                  <a:txBody>
                    <a:bodyPr/>
                    <a:lstStyle/>
                    <a:p>
                      <a:pPr algn="l" fontAlgn="ctr"/>
                      <a:r>
                        <a:rPr lang="fr-FR" sz="1800" b="0" i="0" u="none" strike="noStrike" err="1">
                          <a:solidFill>
                            <a:schemeClr val="accent1">
                              <a:lumMod val="75000"/>
                            </a:schemeClr>
                          </a:solidFill>
                          <a:effectLst/>
                          <a:latin typeface="Calibri"/>
                        </a:rPr>
                        <a:t>Boisrenoult</a:t>
                      </a:r>
                      <a:endParaRPr lang="fr-FR" sz="1800" b="0" i="0" u="none" strike="noStrike">
                        <a:solidFill>
                          <a:schemeClr val="accent1">
                            <a:lumMod val="75000"/>
                          </a:schemeClr>
                        </a:solidFill>
                        <a:effectLst/>
                        <a:latin typeface="Calibri"/>
                      </a:endParaRPr>
                    </a:p>
                  </a:txBody>
                  <a:tcPr marL="12700" marR="12700" marT="12700" marB="0" anchor="ctr">
                    <a:solidFill>
                      <a:schemeClr val="tx2">
                        <a:lumMod val="20000"/>
                        <a:lumOff val="80000"/>
                      </a:schemeClr>
                    </a:solidFill>
                  </a:tcPr>
                </a:tc>
                <a:tc>
                  <a:txBody>
                    <a:bodyPr/>
                    <a:lstStyle/>
                    <a:p>
                      <a:pPr algn="l" fontAlgn="b"/>
                      <a:r>
                        <a:rPr lang="fr-FR" sz="1800" b="0" i="0" u="none" strike="noStrike" dirty="0">
                          <a:solidFill>
                            <a:schemeClr val="accent1">
                              <a:lumMod val="75000"/>
                            </a:schemeClr>
                          </a:solidFill>
                          <a:effectLst/>
                          <a:latin typeface="Calibri"/>
                        </a:rPr>
                        <a:t>PH</a:t>
                      </a:r>
                    </a:p>
                  </a:txBody>
                  <a:tcPr marL="12700" marR="12700" marT="12700" marB="0" anchor="b">
                    <a:solidFill>
                      <a:schemeClr val="tx2">
                        <a:lumMod val="20000"/>
                        <a:lumOff val="80000"/>
                      </a:schemeClr>
                    </a:solidFill>
                  </a:tcPr>
                </a:tc>
                <a:extLst>
                  <a:ext uri="{0D108BD9-81ED-4DB2-BD59-A6C34878D82A}">
                    <a16:rowId xmlns:a16="http://schemas.microsoft.com/office/drawing/2014/main" val="10011"/>
                  </a:ext>
                </a:extLst>
              </a:tr>
              <a:tr h="372376">
                <a:tc>
                  <a:txBody>
                    <a:bodyPr/>
                    <a:lstStyle/>
                    <a:p>
                      <a:pPr algn="l" fontAlgn="b"/>
                      <a:r>
                        <a:rPr lang="pt-BR" sz="1800" b="0" i="0" u="none" strike="noStrike">
                          <a:solidFill>
                            <a:schemeClr val="accent1">
                              <a:lumMod val="75000"/>
                            </a:schemeClr>
                          </a:solidFill>
                          <a:effectLst/>
                          <a:latin typeface="Calibri"/>
                        </a:rPr>
                        <a:t>François</a:t>
                      </a:r>
                    </a:p>
                  </a:txBody>
                  <a:tcPr marL="12700" marR="12700" marT="12700" marB="0" anchor="b">
                    <a:solidFill>
                      <a:schemeClr val="accent1">
                        <a:lumMod val="20000"/>
                        <a:lumOff val="80000"/>
                      </a:schemeClr>
                    </a:solidFill>
                  </a:tcPr>
                </a:tc>
                <a:tc>
                  <a:txBody>
                    <a:bodyPr/>
                    <a:lstStyle/>
                    <a:p>
                      <a:pPr algn="l" fontAlgn="b"/>
                      <a:r>
                        <a:rPr lang="fr-FR" sz="1800" b="0" i="0" u="none" strike="noStrike" err="1">
                          <a:solidFill>
                            <a:schemeClr val="accent1">
                              <a:lumMod val="75000"/>
                            </a:schemeClr>
                          </a:solidFill>
                          <a:effectLst/>
                          <a:latin typeface="Calibri"/>
                        </a:rPr>
                        <a:t>Loubignac</a:t>
                      </a:r>
                      <a:endParaRPr lang="fr-FR" sz="1800" b="0" i="0" u="none" strike="noStrike">
                        <a:solidFill>
                          <a:schemeClr val="accent1">
                            <a:lumMod val="75000"/>
                          </a:schemeClr>
                        </a:solidFill>
                        <a:effectLst/>
                        <a:latin typeface="Calibri"/>
                      </a:endParaRPr>
                    </a:p>
                  </a:txBody>
                  <a:tcPr marL="12700" marR="12700" marT="12700" marB="0" anchor="b">
                    <a:solidFill>
                      <a:schemeClr val="accent1">
                        <a:lumMod val="20000"/>
                        <a:lumOff val="80000"/>
                      </a:schemeClr>
                    </a:solidFill>
                  </a:tcPr>
                </a:tc>
                <a:tc>
                  <a:txBody>
                    <a:bodyPr/>
                    <a:lstStyle/>
                    <a:p>
                      <a:pPr algn="l" fontAlgn="b"/>
                      <a:r>
                        <a:rPr lang="fr-FR" sz="1800" b="0" i="0" u="none" strike="noStrike" dirty="0">
                          <a:solidFill>
                            <a:schemeClr val="accent1">
                              <a:lumMod val="75000"/>
                            </a:schemeClr>
                          </a:solidFill>
                          <a:effectLst/>
                          <a:latin typeface="Calibri"/>
                        </a:rPr>
                        <a:t>PH</a:t>
                      </a:r>
                    </a:p>
                  </a:txBody>
                  <a:tcPr marL="12700" marR="12700" marT="12700" marB="0" anchor="b">
                    <a:solidFill>
                      <a:schemeClr val="accent1">
                        <a:lumMod val="20000"/>
                        <a:lumOff val="80000"/>
                      </a:schemeClr>
                    </a:solidFill>
                  </a:tcPr>
                </a:tc>
                <a:extLst>
                  <a:ext uri="{0D108BD9-81ED-4DB2-BD59-A6C34878D82A}">
                    <a16:rowId xmlns:a16="http://schemas.microsoft.com/office/drawing/2014/main" val="10012"/>
                  </a:ext>
                </a:extLst>
              </a:tr>
              <a:tr h="372376">
                <a:tc>
                  <a:txBody>
                    <a:bodyPr/>
                    <a:lstStyle/>
                    <a:p>
                      <a:pPr algn="l" fontAlgn="b"/>
                      <a:r>
                        <a:rPr lang="fr-FR" sz="1800" b="0" i="0" u="none" strike="noStrike">
                          <a:solidFill>
                            <a:schemeClr val="accent1">
                              <a:lumMod val="75000"/>
                            </a:schemeClr>
                          </a:solidFill>
                          <a:effectLst/>
                          <a:latin typeface="Calibri"/>
                        </a:rPr>
                        <a:t>Corinne</a:t>
                      </a:r>
                    </a:p>
                  </a:txBody>
                  <a:tcPr marL="12700" marR="12700" marT="12700" marB="0" anchor="b">
                    <a:solidFill>
                      <a:schemeClr val="accent6"/>
                    </a:solidFill>
                  </a:tcPr>
                </a:tc>
                <a:tc>
                  <a:txBody>
                    <a:bodyPr/>
                    <a:lstStyle/>
                    <a:p>
                      <a:pPr algn="l" fontAlgn="b"/>
                      <a:r>
                        <a:rPr lang="fr-FR" sz="1800" b="0" i="0" u="none" strike="noStrike" err="1">
                          <a:solidFill>
                            <a:schemeClr val="accent1">
                              <a:lumMod val="75000"/>
                            </a:schemeClr>
                          </a:solidFill>
                          <a:effectLst/>
                          <a:latin typeface="Calibri"/>
                        </a:rPr>
                        <a:t>Bronfen</a:t>
                      </a:r>
                      <a:endParaRPr lang="fr-FR" sz="1800" b="0" i="0" u="none" strike="noStrike">
                        <a:solidFill>
                          <a:schemeClr val="accent1">
                            <a:lumMod val="75000"/>
                          </a:schemeClr>
                        </a:solidFill>
                        <a:effectLst/>
                        <a:latin typeface="Calibri"/>
                      </a:endParaRPr>
                    </a:p>
                  </a:txBody>
                  <a:tcPr marL="12700" marR="12700" marT="12700" marB="0" anchor="b">
                    <a:solidFill>
                      <a:schemeClr val="accent6"/>
                    </a:solidFill>
                  </a:tcPr>
                </a:tc>
                <a:tc>
                  <a:txBody>
                    <a:bodyPr/>
                    <a:lstStyle/>
                    <a:p>
                      <a:pPr algn="l" fontAlgn="b"/>
                      <a:r>
                        <a:rPr lang="fr-FR" sz="1800" b="0" i="0" u="none" strike="noStrike" dirty="0">
                          <a:solidFill>
                            <a:schemeClr val="accent1">
                              <a:lumMod val="75000"/>
                            </a:schemeClr>
                          </a:solidFill>
                          <a:effectLst/>
                          <a:latin typeface="Calibri"/>
                        </a:rPr>
                        <a:t>PH</a:t>
                      </a:r>
                    </a:p>
                  </a:txBody>
                  <a:tcPr marL="12700" marR="12700" marT="12700" marB="0" anchor="b">
                    <a:solidFill>
                      <a:schemeClr val="accent6"/>
                    </a:solidFill>
                  </a:tcPr>
                </a:tc>
                <a:extLst>
                  <a:ext uri="{0D108BD9-81ED-4DB2-BD59-A6C34878D82A}">
                    <a16:rowId xmlns:a16="http://schemas.microsoft.com/office/drawing/2014/main" val="10013"/>
                  </a:ext>
                </a:extLst>
              </a:tr>
              <a:tr h="372376">
                <a:tc>
                  <a:txBody>
                    <a:bodyPr/>
                    <a:lstStyle/>
                    <a:p>
                      <a:pPr algn="l" fontAlgn="b"/>
                      <a:r>
                        <a:rPr lang="fr-FR" sz="1800" b="0" i="0" u="none" strike="noStrike">
                          <a:solidFill>
                            <a:schemeClr val="accent1">
                              <a:lumMod val="75000"/>
                            </a:schemeClr>
                          </a:solidFill>
                          <a:effectLst/>
                          <a:latin typeface="Calibri"/>
                        </a:rPr>
                        <a:t>Pierre</a:t>
                      </a:r>
                    </a:p>
                  </a:txBody>
                  <a:tcPr marL="12700" marR="12700" marT="12700" marB="0" anchor="b">
                    <a:solidFill>
                      <a:schemeClr val="accent6"/>
                    </a:solidFill>
                  </a:tcPr>
                </a:tc>
                <a:tc>
                  <a:txBody>
                    <a:bodyPr/>
                    <a:lstStyle/>
                    <a:p>
                      <a:pPr algn="l" fontAlgn="b"/>
                      <a:r>
                        <a:rPr lang="en-US" sz="1800" b="0" i="0" u="none" strike="noStrike" err="1">
                          <a:solidFill>
                            <a:schemeClr val="accent1">
                              <a:lumMod val="75000"/>
                            </a:schemeClr>
                          </a:solidFill>
                          <a:effectLst/>
                          <a:latin typeface="Calibri"/>
                        </a:rPr>
                        <a:t>Métais</a:t>
                      </a:r>
                      <a:endParaRPr lang="en-US" sz="1800" b="0" i="0" u="none" strike="noStrike">
                        <a:solidFill>
                          <a:schemeClr val="accent1">
                            <a:lumMod val="75000"/>
                          </a:schemeClr>
                        </a:solidFill>
                        <a:effectLst/>
                        <a:latin typeface="Calibri"/>
                      </a:endParaRPr>
                    </a:p>
                  </a:txBody>
                  <a:tcPr marL="12700" marR="12700" marT="12700" marB="0" anchor="b">
                    <a:solidFill>
                      <a:schemeClr val="accent6"/>
                    </a:solidFill>
                  </a:tcPr>
                </a:tc>
                <a:tc>
                  <a:txBody>
                    <a:bodyPr/>
                    <a:lstStyle/>
                    <a:p>
                      <a:pPr algn="l" fontAlgn="b"/>
                      <a:r>
                        <a:rPr lang="fr-FR" sz="1800" b="0" i="0" u="none" strike="noStrike" dirty="0">
                          <a:solidFill>
                            <a:schemeClr val="accent1">
                              <a:lumMod val="75000"/>
                            </a:schemeClr>
                          </a:solidFill>
                          <a:effectLst/>
                          <a:latin typeface="Calibri"/>
                        </a:rPr>
                        <a:t>Libéral</a:t>
                      </a:r>
                    </a:p>
                  </a:txBody>
                  <a:tcPr marL="12700" marR="12700" marT="12700" marB="0" anchor="b">
                    <a:solidFill>
                      <a:schemeClr val="accent6"/>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551058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D08A42-4A36-3B45-BA4E-026F16024B5E}"/>
              </a:ext>
            </a:extLst>
          </p:cNvPr>
          <p:cNvSpPr>
            <a:spLocks noGrp="1"/>
          </p:cNvSpPr>
          <p:nvPr>
            <p:ph type="title"/>
          </p:nvPr>
        </p:nvSpPr>
        <p:spPr/>
        <p:txBody>
          <a:bodyPr>
            <a:normAutofit/>
          </a:bodyPr>
          <a:lstStyle/>
          <a:p>
            <a:r>
              <a:rPr lang="fr-FR" dirty="0"/>
              <a:t>Situations de départ / CFCOT</a:t>
            </a:r>
          </a:p>
        </p:txBody>
      </p:sp>
      <p:sp>
        <p:nvSpPr>
          <p:cNvPr id="3" name="Espace réservé du contenu 2">
            <a:extLst>
              <a:ext uri="{FF2B5EF4-FFF2-40B4-BE49-F238E27FC236}">
                <a16:creationId xmlns:a16="http://schemas.microsoft.com/office/drawing/2014/main" id="{9FDD755F-2658-8F4E-9151-ABEDCDA4F0A6}"/>
              </a:ext>
            </a:extLst>
          </p:cNvPr>
          <p:cNvSpPr txBox="1">
            <a:spLocks/>
          </p:cNvSpPr>
          <p:nvPr/>
        </p:nvSpPr>
        <p:spPr>
          <a:xfrm>
            <a:off x="1991544" y="1403648"/>
            <a:ext cx="8856984" cy="5030019"/>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fr-FR" sz="3300" dirty="0"/>
              <a:t>SDD 65 : Déformation rachidienne</a:t>
            </a:r>
          </a:p>
          <a:p>
            <a:pPr lvl="1"/>
            <a:r>
              <a:rPr lang="fr-FR" sz="3300" dirty="0"/>
              <a:t>SDD 66 : Difficulté à la marche</a:t>
            </a:r>
          </a:p>
          <a:p>
            <a:pPr lvl="1"/>
            <a:r>
              <a:rPr lang="fr-FR" sz="3300" dirty="0"/>
              <a:t>SDD 67 : douleur articulaire</a:t>
            </a:r>
          </a:p>
          <a:p>
            <a:pPr lvl="1"/>
            <a:r>
              <a:rPr lang="fr-FR" sz="3300" dirty="0"/>
              <a:t>SDD 68 : boiterie</a:t>
            </a:r>
          </a:p>
          <a:p>
            <a:pPr lvl="1"/>
            <a:r>
              <a:rPr lang="fr-FR" sz="3300" dirty="0"/>
              <a:t>SDD 69 : Claudication intermittente</a:t>
            </a:r>
          </a:p>
          <a:p>
            <a:pPr lvl="1"/>
            <a:r>
              <a:rPr lang="fr-FR" sz="3300" dirty="0"/>
              <a:t>SDD 70 : Déformation articulaire</a:t>
            </a:r>
          </a:p>
          <a:p>
            <a:pPr lvl="1"/>
            <a:r>
              <a:rPr lang="fr-FR" sz="3300" dirty="0"/>
              <a:t>SDD 71 : Douleurs des membres</a:t>
            </a:r>
          </a:p>
          <a:p>
            <a:pPr lvl="1"/>
            <a:r>
              <a:rPr lang="fr-FR" sz="3300" dirty="0"/>
              <a:t>SDD 72 : Douleurs du rachis</a:t>
            </a:r>
          </a:p>
          <a:p>
            <a:pPr lvl="1"/>
            <a:r>
              <a:rPr lang="fr-FR" sz="3300" dirty="0"/>
              <a:t>SDD 73 : Douleurs, brûlures, crampes, paresthésies</a:t>
            </a:r>
          </a:p>
          <a:p>
            <a:pPr lvl="1"/>
            <a:r>
              <a:rPr lang="fr-FR" sz="3300" dirty="0"/>
              <a:t>SDD 74 : Faiblesse musculaire</a:t>
            </a:r>
          </a:p>
          <a:p>
            <a:pPr lvl="1"/>
            <a:r>
              <a:rPr lang="fr-FR" sz="3300" dirty="0"/>
              <a:t>SDD 75 : Instabilité du genou</a:t>
            </a:r>
          </a:p>
          <a:p>
            <a:pPr lvl="1"/>
            <a:r>
              <a:rPr lang="fr-FR" sz="3300" dirty="0"/>
              <a:t>SDD 173 : Traumatisme des membres</a:t>
            </a:r>
          </a:p>
          <a:p>
            <a:pPr lvl="1"/>
            <a:r>
              <a:rPr lang="fr-FR" sz="3300" dirty="0"/>
              <a:t>SDD 175 : Traumatisme rachidien</a:t>
            </a:r>
          </a:p>
          <a:p>
            <a:pPr lvl="1"/>
            <a:r>
              <a:rPr lang="fr-FR" sz="3300" dirty="0"/>
              <a:t>SDD 227 : Découverte d’une anomalie médullaire ou vertébrale à l’imagerie</a:t>
            </a:r>
          </a:p>
          <a:p>
            <a:pPr lvl="1"/>
            <a:r>
              <a:rPr lang="fr-FR" sz="3300" dirty="0"/>
              <a:t>SDD 228 : Découverte d’une anomalie osseuse et articulaire à l’imagerie</a:t>
            </a:r>
          </a:p>
          <a:p>
            <a:pPr lvl="1"/>
            <a:r>
              <a:rPr lang="fr-FR" sz="3300" dirty="0"/>
              <a:t>SDD 243 : mise en place d’un appareil d’immobilisation</a:t>
            </a:r>
          </a:p>
          <a:p>
            <a:pPr lvl="1"/>
            <a:r>
              <a:rPr lang="fr-FR" sz="3300" dirty="0"/>
              <a:t>SDD : Plaie</a:t>
            </a:r>
          </a:p>
        </p:txBody>
      </p:sp>
      <p:pic>
        <p:nvPicPr>
          <p:cNvPr id="4" name="Image 3" descr="Une image contenant texte&#10;&#10;Description générée automatiquement">
            <a:extLst>
              <a:ext uri="{FF2B5EF4-FFF2-40B4-BE49-F238E27FC236}">
                <a16:creationId xmlns:a16="http://schemas.microsoft.com/office/drawing/2014/main" id="{08C1EB53-9566-AE40-BB52-CD7ED3201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2428" y="4221088"/>
            <a:ext cx="1080120" cy="1785322"/>
          </a:xfrm>
          <a:prstGeom prst="rect">
            <a:avLst/>
          </a:prstGeom>
        </p:spPr>
      </p:pic>
    </p:spTree>
    <p:extLst>
      <p:ext uri="{BB962C8B-B14F-4D97-AF65-F5344CB8AC3E}">
        <p14:creationId xmlns:p14="http://schemas.microsoft.com/office/powerpoint/2010/main" val="3905386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6E1DE3-09F7-014D-BF77-FFE2F5B52C45}"/>
              </a:ext>
            </a:extLst>
          </p:cNvPr>
          <p:cNvSpPr>
            <a:spLocks noGrp="1"/>
          </p:cNvSpPr>
          <p:nvPr>
            <p:ph type="title"/>
          </p:nvPr>
        </p:nvSpPr>
        <p:spPr>
          <a:xfrm>
            <a:off x="609600" y="58480"/>
            <a:ext cx="10972800" cy="1143000"/>
          </a:xfrm>
        </p:spPr>
        <p:txBody>
          <a:bodyPr/>
          <a:lstStyle/>
          <a:p>
            <a:r>
              <a:rPr lang="fr-FR" dirty="0"/>
              <a:t>SDD / AA</a:t>
            </a:r>
          </a:p>
        </p:txBody>
      </p:sp>
      <p:pic>
        <p:nvPicPr>
          <p:cNvPr id="4" name="Image 3">
            <a:extLst>
              <a:ext uri="{FF2B5EF4-FFF2-40B4-BE49-F238E27FC236}">
                <a16:creationId xmlns:a16="http://schemas.microsoft.com/office/drawing/2014/main" id="{48134F95-B079-3F48-A0B9-991A9EC459F9}"/>
              </a:ext>
            </a:extLst>
          </p:cNvPr>
          <p:cNvPicPr>
            <a:picLocks noChangeAspect="1"/>
          </p:cNvPicPr>
          <p:nvPr/>
        </p:nvPicPr>
        <p:blipFill>
          <a:blip r:embed="rId2"/>
          <a:stretch>
            <a:fillRect/>
          </a:stretch>
        </p:blipFill>
        <p:spPr>
          <a:xfrm>
            <a:off x="1631504" y="1124744"/>
            <a:ext cx="8928992" cy="5189562"/>
          </a:xfrm>
          <a:prstGeom prst="rect">
            <a:avLst/>
          </a:prstGeom>
        </p:spPr>
      </p:pic>
    </p:spTree>
    <p:extLst>
      <p:ext uri="{BB962C8B-B14F-4D97-AF65-F5344CB8AC3E}">
        <p14:creationId xmlns:p14="http://schemas.microsoft.com/office/powerpoint/2010/main" val="2094865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02F93-FCD8-1D4A-B7FB-174AD3EF8D55}"/>
              </a:ext>
            </a:extLst>
          </p:cNvPr>
          <p:cNvSpPr>
            <a:spLocks noGrp="1"/>
          </p:cNvSpPr>
          <p:nvPr>
            <p:ph type="title"/>
          </p:nvPr>
        </p:nvSpPr>
        <p:spPr/>
        <p:txBody>
          <a:bodyPr/>
          <a:lstStyle/>
          <a:p>
            <a:r>
              <a:rPr lang="fr-FR" dirty="0"/>
              <a:t>R2C</a:t>
            </a:r>
          </a:p>
        </p:txBody>
      </p:sp>
      <p:sp>
        <p:nvSpPr>
          <p:cNvPr id="12" name="Espace réservé du contenu 4">
            <a:extLst>
              <a:ext uri="{FF2B5EF4-FFF2-40B4-BE49-F238E27FC236}">
                <a16:creationId xmlns:a16="http://schemas.microsoft.com/office/drawing/2014/main" id="{06D41532-5014-394E-9642-A9106BF73A33}"/>
              </a:ext>
            </a:extLst>
          </p:cNvPr>
          <p:cNvSpPr txBox="1">
            <a:spLocks/>
          </p:cNvSpPr>
          <p:nvPr/>
        </p:nvSpPr>
        <p:spPr>
          <a:xfrm>
            <a:off x="623391" y="1687068"/>
            <a:ext cx="7253737" cy="348386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400" dirty="0"/>
              <a:t>Coordonnateurs régionaux R2C</a:t>
            </a:r>
          </a:p>
          <a:p>
            <a:pPr marL="0" indent="0">
              <a:buFont typeface="Arial" panose="020B0604020202020204" pitchFamily="34" charset="0"/>
              <a:buNone/>
            </a:pPr>
            <a:r>
              <a:rPr lang="fr-FR" sz="2400" dirty="0"/>
              <a:t>	référent / UFR ou multi UFR</a:t>
            </a:r>
          </a:p>
          <a:p>
            <a:pPr marL="0" indent="0">
              <a:buFont typeface="Arial" panose="020B0604020202020204" pitchFamily="34" charset="0"/>
              <a:buNone/>
            </a:pPr>
            <a:r>
              <a:rPr lang="fr-FR" sz="2400" dirty="0"/>
              <a:t>	référent /outil docimologique</a:t>
            </a:r>
          </a:p>
          <a:p>
            <a:pPr marL="0" indent="0">
              <a:buFont typeface="Arial" panose="020B0604020202020204" pitchFamily="34" charset="0"/>
              <a:buNone/>
            </a:pPr>
            <a:r>
              <a:rPr lang="fr-FR" sz="2400" dirty="0"/>
              <a:t>Documentation de formation</a:t>
            </a:r>
          </a:p>
          <a:p>
            <a:pPr marL="0" indent="0">
              <a:buFont typeface="Arial" panose="020B0604020202020204" pitchFamily="34" charset="0"/>
              <a:buNone/>
            </a:pPr>
            <a:r>
              <a:rPr lang="fr-FR" sz="2400" dirty="0">
                <a:hlinkClick r:id="rId2"/>
              </a:rPr>
              <a:t>https://www.coursera.org/learn/supervision-raisonnement-clinique</a:t>
            </a:r>
            <a:endParaRPr lang="fr-FR" sz="2400" dirty="0"/>
          </a:p>
          <a:p>
            <a:pPr marL="0" indent="0">
              <a:buFont typeface="Arial" panose="020B0604020202020204" pitchFamily="34" charset="0"/>
              <a:buNone/>
            </a:pPr>
            <a:r>
              <a:rPr lang="fr-FR" sz="2400" dirty="0"/>
              <a:t>Mallette pédagogique / </a:t>
            </a:r>
            <a:r>
              <a:rPr lang="fr-FR" sz="2400" dirty="0" err="1"/>
              <a:t>Uness</a:t>
            </a:r>
            <a:r>
              <a:rPr lang="fr-FR" sz="2400" dirty="0"/>
              <a:t> </a:t>
            </a:r>
            <a:r>
              <a:rPr lang="fr-FR" sz="2400" dirty="0" err="1"/>
              <a:t>Sides</a:t>
            </a:r>
            <a:r>
              <a:rPr lang="fr-FR" sz="2400" dirty="0"/>
              <a:t> Formation</a:t>
            </a:r>
          </a:p>
          <a:p>
            <a:pPr marL="0" indent="0">
              <a:buFont typeface="Arial" panose="020B0604020202020204" pitchFamily="34" charset="0"/>
              <a:buNone/>
            </a:pPr>
            <a:r>
              <a:rPr lang="fr-FR" sz="2400" dirty="0"/>
              <a:t>Assistance R2C CFCOT pour HU</a:t>
            </a:r>
          </a:p>
        </p:txBody>
      </p:sp>
      <p:pic>
        <p:nvPicPr>
          <p:cNvPr id="13" name="Image 12" descr="Une image contenant texte&#10;&#10;Description générée automatiquement">
            <a:extLst>
              <a:ext uri="{FF2B5EF4-FFF2-40B4-BE49-F238E27FC236}">
                <a16:creationId xmlns:a16="http://schemas.microsoft.com/office/drawing/2014/main" id="{1FA4F1AE-3370-4A41-A703-3D61C3006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323" y="766453"/>
            <a:ext cx="2075131" cy="3429969"/>
          </a:xfrm>
          <a:prstGeom prst="rect">
            <a:avLst/>
          </a:prstGeom>
        </p:spPr>
      </p:pic>
      <p:pic>
        <p:nvPicPr>
          <p:cNvPr id="14" name="Image 13">
            <a:extLst>
              <a:ext uri="{FF2B5EF4-FFF2-40B4-BE49-F238E27FC236}">
                <a16:creationId xmlns:a16="http://schemas.microsoft.com/office/drawing/2014/main" id="{0C2A69FF-AB74-3D4D-B8FF-95309079C927}"/>
              </a:ext>
            </a:extLst>
          </p:cNvPr>
          <p:cNvPicPr>
            <a:picLocks noChangeAspect="1"/>
          </p:cNvPicPr>
          <p:nvPr/>
        </p:nvPicPr>
        <p:blipFill>
          <a:blip r:embed="rId4"/>
          <a:stretch>
            <a:fillRect/>
          </a:stretch>
        </p:blipFill>
        <p:spPr>
          <a:xfrm>
            <a:off x="7635558" y="4197728"/>
            <a:ext cx="2996946" cy="1895568"/>
          </a:xfrm>
          <a:prstGeom prst="rect">
            <a:avLst/>
          </a:prstGeom>
          <a:ln>
            <a:solidFill>
              <a:schemeClr val="tx2"/>
            </a:solidFill>
          </a:ln>
        </p:spPr>
      </p:pic>
    </p:spTree>
    <p:extLst>
      <p:ext uri="{BB962C8B-B14F-4D97-AF65-F5344CB8AC3E}">
        <p14:creationId xmlns:p14="http://schemas.microsoft.com/office/powerpoint/2010/main" val="1166971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0A8015-7BA3-2544-987A-5B96227926C1}"/>
              </a:ext>
            </a:extLst>
          </p:cNvPr>
          <p:cNvSpPr>
            <a:spLocks noGrp="1"/>
          </p:cNvSpPr>
          <p:nvPr>
            <p:ph type="title"/>
          </p:nvPr>
        </p:nvSpPr>
        <p:spPr>
          <a:xfrm>
            <a:off x="551384" y="1772816"/>
            <a:ext cx="10972800" cy="2448272"/>
          </a:xfrm>
        </p:spPr>
        <p:txBody>
          <a:bodyPr>
            <a:normAutofit/>
          </a:bodyPr>
          <a:lstStyle/>
          <a:p>
            <a:r>
              <a:rPr lang="fr-FR" dirty="0"/>
              <a:t>nouvelles modalités docimologiques </a:t>
            </a:r>
            <a:br>
              <a:rPr lang="fr-FR" dirty="0"/>
            </a:br>
            <a:r>
              <a:rPr lang="fr-FR" dirty="0"/>
              <a:t>et évaluation des connaissances contextualisées</a:t>
            </a:r>
          </a:p>
        </p:txBody>
      </p:sp>
      <p:sp>
        <p:nvSpPr>
          <p:cNvPr id="3" name="ZoneTexte 2">
            <a:extLst>
              <a:ext uri="{FF2B5EF4-FFF2-40B4-BE49-F238E27FC236}">
                <a16:creationId xmlns:a16="http://schemas.microsoft.com/office/drawing/2014/main" id="{1E8B2407-9A09-E645-B301-2DCAAD69F295}"/>
              </a:ext>
            </a:extLst>
          </p:cNvPr>
          <p:cNvSpPr txBox="1"/>
          <p:nvPr/>
        </p:nvSpPr>
        <p:spPr>
          <a:xfrm>
            <a:off x="8112224" y="6389390"/>
            <a:ext cx="1067921" cy="461665"/>
          </a:xfrm>
          <a:prstGeom prst="rect">
            <a:avLst/>
          </a:prstGeom>
          <a:solidFill>
            <a:schemeClr val="tx2">
              <a:lumMod val="20000"/>
              <a:lumOff val="80000"/>
            </a:schemeClr>
          </a:solidFill>
        </p:spPr>
        <p:txBody>
          <a:bodyPr wrap="none" rtlCol="0">
            <a:spAutoFit/>
          </a:bodyPr>
          <a:lstStyle/>
          <a:p>
            <a:r>
              <a:rPr lang="fr-FR" sz="2400" dirty="0">
                <a:solidFill>
                  <a:schemeClr val="tx2"/>
                </a:solidFill>
              </a:rPr>
              <a:t>G. </a:t>
            </a:r>
            <a:r>
              <a:rPr lang="fr-FR" sz="2400" dirty="0" err="1">
                <a:solidFill>
                  <a:schemeClr val="tx2"/>
                </a:solidFill>
              </a:rPr>
              <a:t>Odri</a:t>
            </a:r>
            <a:endParaRPr lang="fr-FR" sz="2400" dirty="0">
              <a:solidFill>
                <a:schemeClr val="tx2"/>
              </a:solidFill>
            </a:endParaRPr>
          </a:p>
        </p:txBody>
      </p:sp>
    </p:spTree>
    <p:extLst>
      <p:ext uri="{BB962C8B-B14F-4D97-AF65-F5344CB8AC3E}">
        <p14:creationId xmlns:p14="http://schemas.microsoft.com/office/powerpoint/2010/main" val="1831123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900157-9494-4F7C-A29D-552E548B0068}"/>
              </a:ext>
            </a:extLst>
          </p:cNvPr>
          <p:cNvSpPr>
            <a:spLocks noGrp="1"/>
          </p:cNvSpPr>
          <p:nvPr>
            <p:ph type="title"/>
          </p:nvPr>
        </p:nvSpPr>
        <p:spPr>
          <a:xfrm>
            <a:off x="331470" y="194627"/>
            <a:ext cx="10839450" cy="1325563"/>
          </a:xfrm>
        </p:spPr>
        <p:txBody>
          <a:bodyPr/>
          <a:lstStyle/>
          <a:p>
            <a:r>
              <a:rPr lang="fr-FR" dirty="0"/>
              <a:t>OBJECTIFS</a:t>
            </a:r>
          </a:p>
        </p:txBody>
      </p:sp>
      <p:sp>
        <p:nvSpPr>
          <p:cNvPr id="3" name="Espace réservé du contenu 2">
            <a:extLst>
              <a:ext uri="{FF2B5EF4-FFF2-40B4-BE49-F238E27FC236}">
                <a16:creationId xmlns:a16="http://schemas.microsoft.com/office/drawing/2014/main" id="{1C4C0A90-585B-4B2E-8174-6B001B0A82EF}"/>
              </a:ext>
            </a:extLst>
          </p:cNvPr>
          <p:cNvSpPr>
            <a:spLocks noGrp="1"/>
          </p:cNvSpPr>
          <p:nvPr>
            <p:ph idx="1"/>
          </p:nvPr>
        </p:nvSpPr>
        <p:spPr>
          <a:xfrm>
            <a:off x="331470" y="1434466"/>
            <a:ext cx="11332845" cy="2354580"/>
          </a:xfrm>
        </p:spPr>
        <p:txBody>
          <a:bodyPr>
            <a:normAutofit fontScale="85000" lnSpcReduction="20000"/>
          </a:bodyPr>
          <a:lstStyle/>
          <a:p>
            <a:r>
              <a:rPr lang="fr-FR" dirty="0"/>
              <a:t>Apprentissage centré sur le raisonnement clinique pour résoudre un problème clinique ou comprendre une situation complexe = professionnalisation des études de médecine</a:t>
            </a:r>
          </a:p>
          <a:p>
            <a:r>
              <a:rPr lang="fr-FR" dirty="0"/>
              <a:t>Contrôle des </a:t>
            </a:r>
            <a:r>
              <a:rPr lang="fr-FR" b="1" dirty="0"/>
              <a:t>connaissances contextualisées </a:t>
            </a:r>
            <a:r>
              <a:rPr lang="fr-FR" dirty="0"/>
              <a:t>dans des </a:t>
            </a:r>
            <a:r>
              <a:rPr lang="fr-FR" b="1" dirty="0"/>
              <a:t>situations de départ </a:t>
            </a:r>
            <a:r>
              <a:rPr lang="fr-FR" dirty="0"/>
              <a:t>(éliminer les questions ciblant les connaissances uniquement)</a:t>
            </a:r>
          </a:p>
          <a:p>
            <a:r>
              <a:rPr lang="fr-FR" dirty="0"/>
              <a:t>Evaluer les </a:t>
            </a:r>
            <a:r>
              <a:rPr lang="fr-FR" b="1" dirty="0"/>
              <a:t>compétences</a:t>
            </a:r>
          </a:p>
          <a:p>
            <a:pPr marL="0" indent="0">
              <a:buNone/>
            </a:pPr>
            <a:endParaRPr lang="fr-FR" dirty="0"/>
          </a:p>
        </p:txBody>
      </p:sp>
      <p:pic>
        <p:nvPicPr>
          <p:cNvPr id="7" name="Image 6">
            <a:extLst>
              <a:ext uri="{FF2B5EF4-FFF2-40B4-BE49-F238E27FC236}">
                <a16:creationId xmlns:a16="http://schemas.microsoft.com/office/drawing/2014/main" id="{EF4C2769-2147-44D3-B6F4-38990D77FCC6}"/>
              </a:ext>
            </a:extLst>
          </p:cNvPr>
          <p:cNvPicPr>
            <a:picLocks noChangeAspect="1"/>
          </p:cNvPicPr>
          <p:nvPr/>
        </p:nvPicPr>
        <p:blipFill rotWithShape="1">
          <a:blip r:embed="rId2"/>
          <a:srcRect l="62484" t="5201" r="321" b="61866"/>
          <a:stretch/>
        </p:blipFill>
        <p:spPr>
          <a:xfrm>
            <a:off x="1216342" y="3848576"/>
            <a:ext cx="9069706" cy="2823210"/>
          </a:xfrm>
          <a:prstGeom prst="rect">
            <a:avLst/>
          </a:prstGeom>
        </p:spPr>
      </p:pic>
    </p:spTree>
    <p:extLst>
      <p:ext uri="{BB962C8B-B14F-4D97-AF65-F5344CB8AC3E}">
        <p14:creationId xmlns:p14="http://schemas.microsoft.com/office/powerpoint/2010/main" val="3064842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68E291-6D21-4402-B27E-FC9B762D1009}"/>
              </a:ext>
            </a:extLst>
          </p:cNvPr>
          <p:cNvSpPr>
            <a:spLocks noGrp="1"/>
          </p:cNvSpPr>
          <p:nvPr>
            <p:ph type="title"/>
          </p:nvPr>
        </p:nvSpPr>
        <p:spPr>
          <a:xfrm>
            <a:off x="337185" y="307975"/>
            <a:ext cx="10515600" cy="1325563"/>
          </a:xfrm>
        </p:spPr>
        <p:txBody>
          <a:bodyPr/>
          <a:lstStyle/>
          <a:p>
            <a:r>
              <a:rPr lang="fr-FR" dirty="0"/>
              <a:t>NOUVELLE DOCIMOLOGIE R2C</a:t>
            </a:r>
          </a:p>
        </p:txBody>
      </p:sp>
      <p:sp>
        <p:nvSpPr>
          <p:cNvPr id="3" name="Espace réservé du contenu 2">
            <a:extLst>
              <a:ext uri="{FF2B5EF4-FFF2-40B4-BE49-F238E27FC236}">
                <a16:creationId xmlns:a16="http://schemas.microsoft.com/office/drawing/2014/main" id="{3AF5D093-101F-4CA8-8C74-ED8CCFFE59F2}"/>
              </a:ext>
            </a:extLst>
          </p:cNvPr>
          <p:cNvSpPr>
            <a:spLocks noGrp="1"/>
          </p:cNvSpPr>
          <p:nvPr>
            <p:ph idx="1"/>
          </p:nvPr>
        </p:nvSpPr>
        <p:spPr>
          <a:xfrm>
            <a:off x="337185" y="1825625"/>
            <a:ext cx="11464290" cy="4667250"/>
          </a:xfrm>
        </p:spPr>
        <p:txBody>
          <a:bodyPr/>
          <a:lstStyle/>
          <a:p>
            <a:r>
              <a:rPr lang="fr-FR" dirty="0"/>
              <a:t>Examens facultaires : </a:t>
            </a:r>
          </a:p>
          <a:p>
            <a:pPr lvl="1"/>
            <a:r>
              <a:rPr lang="fr-FR" dirty="0"/>
              <a:t>Briques élémentaires : QROC, QRM, QRU, Zones, TCS</a:t>
            </a:r>
          </a:p>
          <a:p>
            <a:pPr lvl="1"/>
            <a:r>
              <a:rPr lang="fr-FR" dirty="0"/>
              <a:t>Dossiers : DP courts dont KFP</a:t>
            </a:r>
          </a:p>
          <a:p>
            <a:pPr lvl="1"/>
            <a:r>
              <a:rPr lang="fr-FR" dirty="0"/>
              <a:t>LCA</a:t>
            </a:r>
          </a:p>
          <a:p>
            <a:r>
              <a:rPr lang="fr-FR" dirty="0"/>
              <a:t>ECOS de stage et annuels facultaires</a:t>
            </a:r>
          </a:p>
          <a:p>
            <a:r>
              <a:rPr lang="fr-FR" dirty="0"/>
              <a:t>Examens validant pour le 2</a:t>
            </a:r>
            <a:r>
              <a:rPr lang="fr-FR" baseline="30000" dirty="0"/>
              <a:t>ème</a:t>
            </a:r>
            <a:r>
              <a:rPr lang="fr-FR" dirty="0"/>
              <a:t> cycle : </a:t>
            </a:r>
          </a:p>
          <a:p>
            <a:pPr lvl="1"/>
            <a:r>
              <a:rPr lang="fr-FR" dirty="0"/>
              <a:t>EDN : examen dématérialisé national en septembre 2023</a:t>
            </a:r>
          </a:p>
          <a:p>
            <a:pPr lvl="1"/>
            <a:r>
              <a:rPr lang="fr-FR" dirty="0"/>
              <a:t>ECOS nationales : mai 2024</a:t>
            </a:r>
          </a:p>
        </p:txBody>
      </p:sp>
    </p:spTree>
    <p:extLst>
      <p:ext uri="{BB962C8B-B14F-4D97-AF65-F5344CB8AC3E}">
        <p14:creationId xmlns:p14="http://schemas.microsoft.com/office/powerpoint/2010/main" val="3312553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4EFC0F6D-FAE5-4E64-9F32-142B888F4BEA}"/>
              </a:ext>
            </a:extLst>
          </p:cNvPr>
          <p:cNvSpPr>
            <a:spLocks noGrp="1"/>
          </p:cNvSpPr>
          <p:nvPr>
            <p:ph type="title"/>
          </p:nvPr>
        </p:nvSpPr>
        <p:spPr>
          <a:xfrm>
            <a:off x="257175" y="210820"/>
            <a:ext cx="10515600" cy="1325563"/>
          </a:xfrm>
        </p:spPr>
        <p:txBody>
          <a:bodyPr/>
          <a:lstStyle/>
          <a:p>
            <a:r>
              <a:rPr lang="fr-FR" cap="all" dirty="0"/>
              <a:t>TCS : tests de concordance de script</a:t>
            </a:r>
          </a:p>
        </p:txBody>
      </p:sp>
      <p:sp>
        <p:nvSpPr>
          <p:cNvPr id="13" name="Espace réservé du contenu 12">
            <a:extLst>
              <a:ext uri="{FF2B5EF4-FFF2-40B4-BE49-F238E27FC236}">
                <a16:creationId xmlns:a16="http://schemas.microsoft.com/office/drawing/2014/main" id="{16B57E61-E6ED-42A5-AA91-432F095DBCC7}"/>
              </a:ext>
            </a:extLst>
          </p:cNvPr>
          <p:cNvSpPr>
            <a:spLocks noGrp="1"/>
          </p:cNvSpPr>
          <p:nvPr>
            <p:ph idx="1"/>
          </p:nvPr>
        </p:nvSpPr>
        <p:spPr>
          <a:xfrm>
            <a:off x="257175" y="1340768"/>
            <a:ext cx="11572875" cy="5007292"/>
          </a:xfrm>
        </p:spPr>
        <p:txBody>
          <a:bodyPr>
            <a:normAutofit fontScale="77500" lnSpcReduction="20000"/>
          </a:bodyPr>
          <a:lstStyle/>
          <a:p>
            <a:r>
              <a:rPr lang="fr-FR" dirty="0"/>
              <a:t>Script : connaissances organisées en réseaux spécifiquement adaptés pour les tâches cliniques. </a:t>
            </a:r>
          </a:p>
          <a:p>
            <a:r>
              <a:rPr lang="fr-FR" dirty="0"/>
              <a:t>Mesurer l’aptitude à interpréter des informations médicales dans un contexte d’incertitude (raisonnement hypothético-déductif). </a:t>
            </a:r>
          </a:p>
          <a:p>
            <a:r>
              <a:rPr lang="fr-FR" dirty="0"/>
              <a:t>Principes de rédaction : </a:t>
            </a:r>
          </a:p>
          <a:p>
            <a:pPr lvl="1"/>
            <a:r>
              <a:rPr lang="fr-FR" dirty="0"/>
              <a:t>Choix des situations : ex = douleur sous plâtre</a:t>
            </a:r>
          </a:p>
          <a:p>
            <a:pPr lvl="1"/>
            <a:r>
              <a:rPr lang="fr-FR" dirty="0"/>
              <a:t>Rédaction de la vignette clinique : Mme M a eu une botte plâtrée dans les suites d’une fracture bimalléolaire traitée chirurgicalement. Elle revient à J1 aux urgences avec une douleur sous plâtre</a:t>
            </a:r>
          </a:p>
          <a:p>
            <a:pPr lvl="1"/>
            <a:r>
              <a:rPr lang="fr-FR" dirty="0"/>
              <a:t>Choix des hypothèses : vous pensez à un syndrome des loges</a:t>
            </a:r>
          </a:p>
          <a:p>
            <a:pPr lvl="1"/>
            <a:r>
              <a:rPr lang="fr-FR" dirty="0"/>
              <a:t>Choix des informations complémentaires : les douleurs ne sont pas calmées par les morphiniques</a:t>
            </a:r>
          </a:p>
          <a:p>
            <a:pPr lvl="1"/>
            <a:r>
              <a:rPr lang="fr-FR" dirty="0"/>
              <a:t>Choix de la réponse : quel est l’impact de cette nouvelle information sur votre hypothèse ? Totalement négatif / négatif / aucun / </a:t>
            </a:r>
            <a:r>
              <a:rPr lang="fr-FR" dirty="0" err="1"/>
              <a:t>prositif</a:t>
            </a:r>
            <a:r>
              <a:rPr lang="fr-FR" dirty="0"/>
              <a:t> / très positif. </a:t>
            </a:r>
          </a:p>
          <a:p>
            <a:r>
              <a:rPr lang="fr-FR" dirty="0"/>
              <a:t>Etablissement des scores par un </a:t>
            </a:r>
            <a:r>
              <a:rPr lang="fr-FR" b="1" dirty="0"/>
              <a:t>panel d’experts</a:t>
            </a:r>
          </a:p>
          <a:p>
            <a:pPr lvl="1"/>
            <a:endParaRPr lang="fr-FR" dirty="0"/>
          </a:p>
        </p:txBody>
      </p:sp>
    </p:spTree>
    <p:extLst>
      <p:ext uri="{BB962C8B-B14F-4D97-AF65-F5344CB8AC3E}">
        <p14:creationId xmlns:p14="http://schemas.microsoft.com/office/powerpoint/2010/main" val="1185485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730DC6-E646-46CE-B1F2-C8B47D5AF12E}"/>
              </a:ext>
            </a:extLst>
          </p:cNvPr>
          <p:cNvSpPr>
            <a:spLocks noGrp="1"/>
          </p:cNvSpPr>
          <p:nvPr>
            <p:ph type="title"/>
          </p:nvPr>
        </p:nvSpPr>
        <p:spPr>
          <a:xfrm>
            <a:off x="205740" y="216999"/>
            <a:ext cx="10515600" cy="1325563"/>
          </a:xfrm>
        </p:spPr>
        <p:txBody>
          <a:bodyPr/>
          <a:lstStyle/>
          <a:p>
            <a:r>
              <a:rPr lang="fr-FR" cap="all" dirty="0"/>
              <a:t>Exemple de TCS</a:t>
            </a:r>
          </a:p>
        </p:txBody>
      </p:sp>
      <p:sp>
        <p:nvSpPr>
          <p:cNvPr id="3" name="Espace réservé du contenu 2">
            <a:extLst>
              <a:ext uri="{FF2B5EF4-FFF2-40B4-BE49-F238E27FC236}">
                <a16:creationId xmlns:a16="http://schemas.microsoft.com/office/drawing/2014/main" id="{825F7136-2DB7-4B19-9920-28DE0C03B80E}"/>
              </a:ext>
            </a:extLst>
          </p:cNvPr>
          <p:cNvSpPr>
            <a:spLocks noGrp="1"/>
          </p:cNvSpPr>
          <p:nvPr>
            <p:ph idx="1"/>
          </p:nvPr>
        </p:nvSpPr>
        <p:spPr>
          <a:xfrm>
            <a:off x="205740" y="1825625"/>
            <a:ext cx="6069330" cy="4351338"/>
          </a:xfrm>
        </p:spPr>
        <p:txBody>
          <a:bodyPr>
            <a:normAutofit fontScale="92500" lnSpcReduction="10000"/>
          </a:bodyPr>
          <a:lstStyle/>
          <a:p>
            <a:r>
              <a:rPr lang="fr-FR" dirty="0"/>
              <a:t>Femme de 77 ans</a:t>
            </a:r>
          </a:p>
          <a:p>
            <a:r>
              <a:rPr lang="fr-FR" dirty="0"/>
              <a:t>ATCD : HTA, ACFA sous Eliquis, SAS appareillé, obésité morbide</a:t>
            </a:r>
          </a:p>
          <a:p>
            <a:r>
              <a:rPr lang="fr-FR" dirty="0"/>
              <a:t>Notion de craquement et de douleur au niveau du bras gauche alors qu’elle portait un seau. </a:t>
            </a:r>
          </a:p>
          <a:p>
            <a:r>
              <a:rPr lang="fr-FR" dirty="0"/>
              <a:t>Impotence fonctionnelle totale et attitude des traumatisés du membre supérieur</a:t>
            </a:r>
          </a:p>
          <a:p>
            <a:endParaRPr lang="fr-FR" dirty="0"/>
          </a:p>
        </p:txBody>
      </p:sp>
      <p:pic>
        <p:nvPicPr>
          <p:cNvPr id="4" name="Picture 2">
            <a:extLst>
              <a:ext uri="{FF2B5EF4-FFF2-40B4-BE49-F238E27FC236}">
                <a16:creationId xmlns:a16="http://schemas.microsoft.com/office/drawing/2014/main" id="{535AC2D9-4792-42A8-ADD9-3BC4528CE3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381" t="14533" r="38333" b="12098"/>
          <a:stretch/>
        </p:blipFill>
        <p:spPr bwMode="auto">
          <a:xfrm>
            <a:off x="9149003" y="1636916"/>
            <a:ext cx="3010678" cy="515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8D1E8CA0-BC9C-4356-8E45-2B54A2273F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3" t="27372" r="45952" b="12340"/>
          <a:stretch/>
        </p:blipFill>
        <p:spPr bwMode="auto">
          <a:xfrm>
            <a:off x="6090351" y="1636917"/>
            <a:ext cx="3148053" cy="515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699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F4B4A1-AB60-4DDC-BD6E-CAEF103D19B9}"/>
              </a:ext>
            </a:extLst>
          </p:cNvPr>
          <p:cNvSpPr>
            <a:spLocks noGrp="1"/>
          </p:cNvSpPr>
          <p:nvPr>
            <p:ph type="title"/>
          </p:nvPr>
        </p:nvSpPr>
        <p:spPr>
          <a:xfrm>
            <a:off x="457200" y="204628"/>
            <a:ext cx="10515600" cy="1325563"/>
          </a:xfrm>
        </p:spPr>
        <p:txBody>
          <a:bodyPr/>
          <a:lstStyle/>
          <a:p>
            <a:r>
              <a:rPr lang="fr-FR" dirty="0"/>
              <a:t>EXEMPLE DE TCS</a:t>
            </a:r>
          </a:p>
        </p:txBody>
      </p:sp>
      <p:pic>
        <p:nvPicPr>
          <p:cNvPr id="8" name="Image 7">
            <a:extLst>
              <a:ext uri="{FF2B5EF4-FFF2-40B4-BE49-F238E27FC236}">
                <a16:creationId xmlns:a16="http://schemas.microsoft.com/office/drawing/2014/main" id="{3DF66C9F-4934-46AF-99EE-81E5E84C2BD1}"/>
              </a:ext>
            </a:extLst>
          </p:cNvPr>
          <p:cNvPicPr>
            <a:picLocks noChangeAspect="1"/>
          </p:cNvPicPr>
          <p:nvPr/>
        </p:nvPicPr>
        <p:blipFill rotWithShape="1">
          <a:blip r:embed="rId2"/>
          <a:srcRect l="62719" t="15600" r="1516" b="50000"/>
          <a:stretch/>
        </p:blipFill>
        <p:spPr>
          <a:xfrm>
            <a:off x="43212" y="1268760"/>
            <a:ext cx="12105575" cy="4908203"/>
          </a:xfrm>
          <a:prstGeom prst="rect">
            <a:avLst/>
          </a:prstGeom>
        </p:spPr>
      </p:pic>
    </p:spTree>
    <p:extLst>
      <p:ext uri="{BB962C8B-B14F-4D97-AF65-F5344CB8AC3E}">
        <p14:creationId xmlns:p14="http://schemas.microsoft.com/office/powerpoint/2010/main" val="1125162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FD42A-5311-4C1D-9DCC-62BA8FD38B24}"/>
              </a:ext>
            </a:extLst>
          </p:cNvPr>
          <p:cNvSpPr>
            <a:spLocks noGrp="1"/>
          </p:cNvSpPr>
          <p:nvPr>
            <p:ph type="title"/>
          </p:nvPr>
        </p:nvSpPr>
        <p:spPr>
          <a:xfrm>
            <a:off x="291465" y="365125"/>
            <a:ext cx="11715750" cy="1325563"/>
          </a:xfrm>
        </p:spPr>
        <p:txBody>
          <a:bodyPr/>
          <a:lstStyle/>
          <a:p>
            <a:r>
              <a:rPr lang="fr-FR" cap="all" dirty="0"/>
              <a:t>Autres briques élémentaires</a:t>
            </a:r>
          </a:p>
        </p:txBody>
      </p:sp>
      <p:sp>
        <p:nvSpPr>
          <p:cNvPr id="3" name="Espace réservé du contenu 2">
            <a:extLst>
              <a:ext uri="{FF2B5EF4-FFF2-40B4-BE49-F238E27FC236}">
                <a16:creationId xmlns:a16="http://schemas.microsoft.com/office/drawing/2014/main" id="{F2615901-9909-4B86-8612-D5F8DACDE44D}"/>
              </a:ext>
            </a:extLst>
          </p:cNvPr>
          <p:cNvSpPr>
            <a:spLocks noGrp="1"/>
          </p:cNvSpPr>
          <p:nvPr>
            <p:ph idx="1"/>
          </p:nvPr>
        </p:nvSpPr>
        <p:spPr>
          <a:xfrm>
            <a:off x="0" y="1844824"/>
            <a:ext cx="6600056" cy="4351338"/>
          </a:xfrm>
        </p:spPr>
        <p:txBody>
          <a:bodyPr>
            <a:normAutofit fontScale="92500" lnSpcReduction="10000"/>
          </a:bodyPr>
          <a:lstStyle/>
          <a:p>
            <a:r>
              <a:rPr lang="fr-FR" dirty="0"/>
              <a:t>KPS : Key-</a:t>
            </a:r>
            <a:r>
              <a:rPr lang="fr-FR" dirty="0" err="1"/>
              <a:t>Feature</a:t>
            </a:r>
            <a:r>
              <a:rPr lang="fr-FR" dirty="0"/>
              <a:t> </a:t>
            </a:r>
            <a:r>
              <a:rPr lang="fr-FR" dirty="0" err="1"/>
              <a:t>Problems</a:t>
            </a:r>
            <a:r>
              <a:rPr lang="fr-FR" dirty="0"/>
              <a:t> : </a:t>
            </a:r>
          </a:p>
          <a:p>
            <a:pPr lvl="1"/>
            <a:r>
              <a:rPr lang="fr-FR" dirty="0"/>
              <a:t>DP court avec vignette clinique courte et 2-3 questions (key </a:t>
            </a:r>
            <a:r>
              <a:rPr lang="fr-FR" dirty="0" err="1"/>
              <a:t>features</a:t>
            </a:r>
            <a:r>
              <a:rPr lang="fr-FR" dirty="0"/>
              <a:t>) pouvant être des QROC, QRM avec 15 à 500 options. </a:t>
            </a:r>
          </a:p>
          <a:p>
            <a:r>
              <a:rPr lang="fr-FR" dirty="0"/>
              <a:t>Zone à pointer </a:t>
            </a:r>
          </a:p>
          <a:p>
            <a:r>
              <a:rPr lang="fr-FR" dirty="0"/>
              <a:t>QRM (question à réponse multiple)</a:t>
            </a:r>
          </a:p>
          <a:p>
            <a:r>
              <a:rPr lang="fr-FR" dirty="0"/>
              <a:t>QRU (question à réponse unique)</a:t>
            </a:r>
          </a:p>
          <a:p>
            <a:r>
              <a:rPr lang="fr-FR" dirty="0"/>
              <a:t>QROC (question à réponse ouverte courte)</a:t>
            </a:r>
          </a:p>
        </p:txBody>
      </p:sp>
      <p:pic>
        <p:nvPicPr>
          <p:cNvPr id="5" name="Image 4">
            <a:extLst>
              <a:ext uri="{FF2B5EF4-FFF2-40B4-BE49-F238E27FC236}">
                <a16:creationId xmlns:a16="http://schemas.microsoft.com/office/drawing/2014/main" id="{236BCC03-0981-48C7-A4B9-9C2DC3AC26A4}"/>
              </a:ext>
            </a:extLst>
          </p:cNvPr>
          <p:cNvPicPr>
            <a:picLocks noChangeAspect="1"/>
          </p:cNvPicPr>
          <p:nvPr/>
        </p:nvPicPr>
        <p:blipFill rotWithShape="1">
          <a:blip r:embed="rId2"/>
          <a:srcRect l="68766" t="12592" r="13750" b="46133"/>
          <a:stretch/>
        </p:blipFill>
        <p:spPr>
          <a:xfrm>
            <a:off x="6402705" y="1690688"/>
            <a:ext cx="5737860" cy="4896829"/>
          </a:xfrm>
          <a:prstGeom prst="rect">
            <a:avLst/>
          </a:prstGeom>
        </p:spPr>
      </p:pic>
    </p:spTree>
    <p:extLst>
      <p:ext uri="{BB962C8B-B14F-4D97-AF65-F5344CB8AC3E}">
        <p14:creationId xmlns:p14="http://schemas.microsoft.com/office/powerpoint/2010/main" val="2455985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2512443479"/>
              </p:ext>
            </p:extLst>
          </p:nvPr>
        </p:nvGraphicFramePr>
        <p:xfrm>
          <a:off x="1775522" y="88805"/>
          <a:ext cx="8712966" cy="2194560"/>
        </p:xfrm>
        <a:graphic>
          <a:graphicData uri="http://schemas.openxmlformats.org/drawingml/2006/table">
            <a:tbl>
              <a:tblPr firstRow="1" bandRow="1">
                <a:tableStyleId>{5C22544A-7EE6-4342-B048-85BDC9FD1C3A}</a:tableStyleId>
              </a:tblPr>
              <a:tblGrid>
                <a:gridCol w="2904322">
                  <a:extLst>
                    <a:ext uri="{9D8B030D-6E8A-4147-A177-3AD203B41FA5}">
                      <a16:colId xmlns:a16="http://schemas.microsoft.com/office/drawing/2014/main" val="20000"/>
                    </a:ext>
                  </a:extLst>
                </a:gridCol>
                <a:gridCol w="2904322">
                  <a:extLst>
                    <a:ext uri="{9D8B030D-6E8A-4147-A177-3AD203B41FA5}">
                      <a16:colId xmlns:a16="http://schemas.microsoft.com/office/drawing/2014/main" val="20001"/>
                    </a:ext>
                  </a:extLst>
                </a:gridCol>
                <a:gridCol w="2904322">
                  <a:extLst>
                    <a:ext uri="{9D8B030D-6E8A-4147-A177-3AD203B41FA5}">
                      <a16:colId xmlns:a16="http://schemas.microsoft.com/office/drawing/2014/main" val="20002"/>
                    </a:ext>
                  </a:extLst>
                </a:gridCol>
              </a:tblGrid>
              <a:tr h="331692">
                <a:tc gridSpan="3">
                  <a:txBody>
                    <a:bodyPr/>
                    <a:lstStyle/>
                    <a:p>
                      <a:pPr algn="ctr"/>
                      <a:r>
                        <a:rPr lang="fr-FR" sz="1900" dirty="0"/>
                        <a:t>Membres es-qualité</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299267">
                <a:tc>
                  <a:txBody>
                    <a:bodyPr/>
                    <a:lstStyle/>
                    <a:p>
                      <a:pPr algn="l" fontAlgn="b"/>
                      <a:r>
                        <a:rPr lang="fr-FR" sz="1900" b="0" i="0" u="none" strike="noStrike" dirty="0">
                          <a:solidFill>
                            <a:srgbClr val="1F497D"/>
                          </a:solidFill>
                          <a:effectLst/>
                          <a:latin typeface="Calibri"/>
                        </a:rPr>
                        <a:t>Patricia</a:t>
                      </a:r>
                    </a:p>
                  </a:txBody>
                  <a:tcPr marL="12700" marR="12700" marT="12700" marB="0" anchor="b"/>
                </a:tc>
                <a:tc>
                  <a:txBody>
                    <a:bodyPr/>
                    <a:lstStyle/>
                    <a:p>
                      <a:pPr algn="l" fontAlgn="b"/>
                      <a:r>
                        <a:rPr lang="fr-FR" sz="1900" b="0" i="0" u="none" strike="noStrike">
                          <a:solidFill>
                            <a:srgbClr val="1F497D"/>
                          </a:solidFill>
                          <a:effectLst/>
                          <a:latin typeface="Calibri"/>
                        </a:rPr>
                        <a:t>Thoreux</a:t>
                      </a:r>
                    </a:p>
                  </a:txBody>
                  <a:tcPr marL="12700" marR="12700" marT="12700" marB="0" anchor="b"/>
                </a:tc>
                <a:tc>
                  <a:txBody>
                    <a:bodyPr/>
                    <a:lstStyle/>
                    <a:p>
                      <a:pPr algn="l" fontAlgn="b"/>
                      <a:r>
                        <a:rPr lang="en-US" sz="1900" b="0" i="0" u="none" strike="noStrike" dirty="0">
                          <a:solidFill>
                            <a:srgbClr val="1F497D"/>
                          </a:solidFill>
                          <a:effectLst/>
                          <a:latin typeface="Calibri"/>
                        </a:rPr>
                        <a:t>Sous-section CNU</a:t>
                      </a:r>
                    </a:p>
                  </a:txBody>
                  <a:tcPr marL="12700" marR="12700" marT="12700" marB="0" anchor="b"/>
                </a:tc>
                <a:extLst>
                  <a:ext uri="{0D108BD9-81ED-4DB2-BD59-A6C34878D82A}">
                    <a16:rowId xmlns:a16="http://schemas.microsoft.com/office/drawing/2014/main" val="10001"/>
                  </a:ext>
                </a:extLst>
              </a:tr>
              <a:tr h="299267">
                <a:tc>
                  <a:txBody>
                    <a:bodyPr/>
                    <a:lstStyle/>
                    <a:p>
                      <a:pPr algn="l" fontAlgn="b"/>
                      <a:r>
                        <a:rPr lang="fr-FR" sz="1900" b="0" i="0" u="none" strike="noStrike" dirty="0">
                          <a:solidFill>
                            <a:srgbClr val="1F497D"/>
                          </a:solidFill>
                          <a:effectLst/>
                          <a:latin typeface="Calibri"/>
                        </a:rPr>
                        <a:t>Philippe</a:t>
                      </a:r>
                    </a:p>
                  </a:txBody>
                  <a:tcPr marL="12700" marR="12700" marT="12700" marB="0" anchor="b"/>
                </a:tc>
                <a:tc>
                  <a:txBody>
                    <a:bodyPr/>
                    <a:lstStyle/>
                    <a:p>
                      <a:pPr algn="l" fontAlgn="b"/>
                      <a:r>
                        <a:rPr lang="fr-FR" sz="1900" b="0" i="0" u="none" strike="noStrike" dirty="0" err="1">
                          <a:solidFill>
                            <a:srgbClr val="1F497D"/>
                          </a:solidFill>
                          <a:effectLst/>
                          <a:latin typeface="Calibri"/>
                        </a:rPr>
                        <a:t>Tracol</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a:solidFill>
                            <a:srgbClr val="1F497D"/>
                          </a:solidFill>
                          <a:effectLst/>
                          <a:latin typeface="Calibri"/>
                        </a:rPr>
                        <a:t>Président CNP-COT</a:t>
                      </a:r>
                    </a:p>
                  </a:txBody>
                  <a:tcPr marL="12700" marR="12700" marT="12700" marB="0" anchor="b"/>
                </a:tc>
                <a:extLst>
                  <a:ext uri="{0D108BD9-81ED-4DB2-BD59-A6C34878D82A}">
                    <a16:rowId xmlns:a16="http://schemas.microsoft.com/office/drawing/2014/main" val="10002"/>
                  </a:ext>
                </a:extLst>
              </a:tr>
              <a:tr h="299267">
                <a:tc>
                  <a:txBody>
                    <a:bodyPr/>
                    <a:lstStyle/>
                    <a:p>
                      <a:pPr algn="l" fontAlgn="b"/>
                      <a:r>
                        <a:rPr lang="nl-NL" sz="1900" b="0" i="0" u="none" strike="noStrike" dirty="0">
                          <a:solidFill>
                            <a:srgbClr val="1F497D"/>
                          </a:solidFill>
                          <a:effectLst/>
                          <a:latin typeface="Calibri"/>
                        </a:rPr>
                        <a:t>Bruno</a:t>
                      </a:r>
                    </a:p>
                  </a:txBody>
                  <a:tcPr marL="12700" marR="12700" marT="12700" marB="0" anchor="b"/>
                </a:tc>
                <a:tc>
                  <a:txBody>
                    <a:bodyPr/>
                    <a:lstStyle/>
                    <a:p>
                      <a:pPr algn="l" fontAlgn="b"/>
                      <a:r>
                        <a:rPr lang="fr-FR" sz="1900" b="0" i="0" u="none" strike="noStrike" dirty="0" err="1">
                          <a:solidFill>
                            <a:srgbClr val="1F497D"/>
                          </a:solidFill>
                          <a:effectLst/>
                          <a:latin typeface="Calibri"/>
                        </a:rPr>
                        <a:t>Dohin</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a:solidFill>
                            <a:srgbClr val="1F497D"/>
                          </a:solidFill>
                          <a:effectLst/>
                          <a:latin typeface="Calibri"/>
                        </a:rPr>
                        <a:t>Collège de Pédiatrie</a:t>
                      </a:r>
                    </a:p>
                  </a:txBody>
                  <a:tcPr marL="12700" marR="12700" marT="12700" marB="0" anchor="b"/>
                </a:tc>
                <a:extLst>
                  <a:ext uri="{0D108BD9-81ED-4DB2-BD59-A6C34878D82A}">
                    <a16:rowId xmlns:a16="http://schemas.microsoft.com/office/drawing/2014/main" val="10003"/>
                  </a:ext>
                </a:extLst>
              </a:tr>
              <a:tr h="299267">
                <a:tc>
                  <a:txBody>
                    <a:bodyPr/>
                    <a:lstStyle/>
                    <a:p>
                      <a:pPr algn="l" fontAlgn="b"/>
                      <a:r>
                        <a:rPr lang="it-IT" sz="1900" b="0" i="0" u="none" strike="noStrike" dirty="0">
                          <a:solidFill>
                            <a:srgbClr val="1F497D"/>
                          </a:solidFill>
                          <a:effectLst/>
                          <a:latin typeface="Calibri"/>
                        </a:rPr>
                        <a:t>Pierre</a:t>
                      </a:r>
                    </a:p>
                  </a:txBody>
                  <a:tcPr marL="12700" marR="12700" marT="12700" marB="0" anchor="b"/>
                </a:tc>
                <a:tc>
                  <a:txBody>
                    <a:bodyPr/>
                    <a:lstStyle/>
                    <a:p>
                      <a:pPr algn="l" fontAlgn="b"/>
                      <a:r>
                        <a:rPr lang="is-IS" sz="1900" b="0" i="0" u="none" strike="noStrike" dirty="0">
                          <a:solidFill>
                            <a:srgbClr val="1F497D"/>
                          </a:solidFill>
                          <a:effectLst/>
                          <a:latin typeface="Calibri"/>
                        </a:rPr>
                        <a:t>Martz</a:t>
                      </a:r>
                    </a:p>
                  </a:txBody>
                  <a:tcPr marL="12700" marR="12700" marT="12700" marB="0" anchor="b"/>
                </a:tc>
                <a:tc>
                  <a:txBody>
                    <a:bodyPr/>
                    <a:lstStyle/>
                    <a:p>
                      <a:pPr algn="l" fontAlgn="b"/>
                      <a:r>
                        <a:rPr lang="fr-FR" sz="1900" b="0" i="0" u="none" strike="noStrike" dirty="0">
                          <a:solidFill>
                            <a:srgbClr val="1F497D"/>
                          </a:solidFill>
                          <a:effectLst/>
                          <a:latin typeface="Calibri"/>
                        </a:rPr>
                        <a:t>CJO</a:t>
                      </a:r>
                    </a:p>
                  </a:txBody>
                  <a:tcPr marL="12700" marR="12700" marT="12700" marB="0" anchor="b"/>
                </a:tc>
                <a:extLst>
                  <a:ext uri="{0D108BD9-81ED-4DB2-BD59-A6C34878D82A}">
                    <a16:rowId xmlns:a16="http://schemas.microsoft.com/office/drawing/2014/main" val="10004"/>
                  </a:ext>
                </a:extLst>
              </a:tr>
              <a:tr h="299267">
                <a:tc>
                  <a:txBody>
                    <a:bodyPr/>
                    <a:lstStyle/>
                    <a:p>
                      <a:pPr algn="l" fontAlgn="b"/>
                      <a:r>
                        <a:rPr lang="it-IT" sz="1900" b="0" i="0" u="none" strike="noStrike" dirty="0">
                          <a:solidFill>
                            <a:srgbClr val="1F497D"/>
                          </a:solidFill>
                          <a:effectLst/>
                          <a:latin typeface="Calibri"/>
                        </a:rPr>
                        <a:t>Bernard</a:t>
                      </a:r>
                    </a:p>
                  </a:txBody>
                  <a:tcPr marL="12700" marR="12700" marT="12700" marB="0" anchor="b"/>
                </a:tc>
                <a:tc>
                  <a:txBody>
                    <a:bodyPr/>
                    <a:lstStyle/>
                    <a:p>
                      <a:pPr algn="l" fontAlgn="b"/>
                      <a:r>
                        <a:rPr lang="is-IS" sz="1900" b="0" i="0" u="none" strike="noStrike" dirty="0">
                          <a:solidFill>
                            <a:srgbClr val="1F497D"/>
                          </a:solidFill>
                          <a:effectLst/>
                          <a:latin typeface="Calibri"/>
                        </a:rPr>
                        <a:t>Llagonne</a:t>
                      </a:r>
                    </a:p>
                  </a:txBody>
                  <a:tcPr marL="12700" marR="12700" marT="12700" marB="0" anchor="b"/>
                </a:tc>
                <a:tc>
                  <a:txBody>
                    <a:bodyPr/>
                    <a:lstStyle/>
                    <a:p>
                      <a:pPr algn="l" fontAlgn="b"/>
                      <a:r>
                        <a:rPr lang="fr-FR" sz="1900" b="0" i="0" u="none" strike="noStrike" dirty="0">
                          <a:solidFill>
                            <a:srgbClr val="1F497D"/>
                          </a:solidFill>
                          <a:effectLst/>
                          <a:latin typeface="Calibri"/>
                        </a:rPr>
                        <a:t>SNCO</a:t>
                      </a:r>
                    </a:p>
                  </a:txBody>
                  <a:tcPr marL="12700" marR="12700" marT="12700" marB="0" anchor="b"/>
                </a:tc>
                <a:extLst>
                  <a:ext uri="{0D108BD9-81ED-4DB2-BD59-A6C34878D82A}">
                    <a16:rowId xmlns:a16="http://schemas.microsoft.com/office/drawing/2014/main" val="68312346"/>
                  </a:ext>
                </a:extLst>
              </a:tr>
              <a:tr h="299267">
                <a:tc>
                  <a:txBody>
                    <a:bodyPr/>
                    <a:lstStyle/>
                    <a:p>
                      <a:pPr algn="l" fontAlgn="b"/>
                      <a:r>
                        <a:rPr lang="it-IT" sz="1900" b="0" i="0" u="none" strike="noStrike" dirty="0">
                          <a:solidFill>
                            <a:srgbClr val="1F497D"/>
                          </a:solidFill>
                          <a:effectLst/>
                          <a:latin typeface="Calibri"/>
                        </a:rPr>
                        <a:t>Christian</a:t>
                      </a:r>
                    </a:p>
                  </a:txBody>
                  <a:tcPr marL="12700" marR="12700" marT="12700" marB="0" anchor="b"/>
                </a:tc>
                <a:tc>
                  <a:txBody>
                    <a:bodyPr/>
                    <a:lstStyle/>
                    <a:p>
                      <a:pPr algn="l" fontAlgn="b"/>
                      <a:r>
                        <a:rPr lang="is-IS" sz="1900" b="0" i="0" u="none" strike="noStrike" dirty="0">
                          <a:solidFill>
                            <a:srgbClr val="1F497D"/>
                          </a:solidFill>
                          <a:effectLst/>
                          <a:latin typeface="Calibri"/>
                        </a:rPr>
                        <a:t>Delaunay</a:t>
                      </a:r>
                    </a:p>
                  </a:txBody>
                  <a:tcPr marL="12700" marR="12700" marT="12700" marB="0" anchor="b"/>
                </a:tc>
                <a:tc>
                  <a:txBody>
                    <a:bodyPr/>
                    <a:lstStyle/>
                    <a:p>
                      <a:pPr algn="l" fontAlgn="b"/>
                      <a:r>
                        <a:rPr lang="fr-FR" sz="1900" b="0" i="0" u="none" strike="noStrike" dirty="0" err="1">
                          <a:solidFill>
                            <a:srgbClr val="1F497D"/>
                          </a:solidFill>
                          <a:effectLst/>
                          <a:latin typeface="Calibri"/>
                        </a:rPr>
                        <a:t>Orthorisq</a:t>
                      </a:r>
                      <a:endParaRPr lang="fr-FR" sz="1900" b="0" i="0" u="none" strike="noStrike" dirty="0">
                        <a:solidFill>
                          <a:srgbClr val="1F497D"/>
                        </a:solidFill>
                        <a:effectLst/>
                        <a:latin typeface="Calibri"/>
                      </a:endParaRPr>
                    </a:p>
                  </a:txBody>
                  <a:tcPr marL="12700" marR="12700" marT="12700" marB="0" anchor="b"/>
                </a:tc>
                <a:extLst>
                  <a:ext uri="{0D108BD9-81ED-4DB2-BD59-A6C34878D82A}">
                    <a16:rowId xmlns:a16="http://schemas.microsoft.com/office/drawing/2014/main" val="2887001439"/>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4137677948"/>
              </p:ext>
            </p:extLst>
          </p:nvPr>
        </p:nvGraphicFramePr>
        <p:xfrm>
          <a:off x="119338" y="2430392"/>
          <a:ext cx="12072662" cy="4407045"/>
        </p:xfrm>
        <a:graphic>
          <a:graphicData uri="http://schemas.openxmlformats.org/drawingml/2006/table">
            <a:tbl>
              <a:tblPr firstRow="1" bandRow="1">
                <a:tableStyleId>{5C22544A-7EE6-4342-B048-85BDC9FD1C3A}</a:tableStyleId>
              </a:tblPr>
              <a:tblGrid>
                <a:gridCol w="4062550">
                  <a:extLst>
                    <a:ext uri="{9D8B030D-6E8A-4147-A177-3AD203B41FA5}">
                      <a16:colId xmlns:a16="http://schemas.microsoft.com/office/drawing/2014/main" val="20000"/>
                    </a:ext>
                  </a:extLst>
                </a:gridCol>
                <a:gridCol w="4005056">
                  <a:extLst>
                    <a:ext uri="{9D8B030D-6E8A-4147-A177-3AD203B41FA5}">
                      <a16:colId xmlns:a16="http://schemas.microsoft.com/office/drawing/2014/main" val="20001"/>
                    </a:ext>
                  </a:extLst>
                </a:gridCol>
                <a:gridCol w="4005056">
                  <a:extLst>
                    <a:ext uri="{9D8B030D-6E8A-4147-A177-3AD203B41FA5}">
                      <a16:colId xmlns:a16="http://schemas.microsoft.com/office/drawing/2014/main" val="20002"/>
                    </a:ext>
                  </a:extLst>
                </a:gridCol>
              </a:tblGrid>
              <a:tr h="363259">
                <a:tc gridSpan="3">
                  <a:txBody>
                    <a:bodyPr/>
                    <a:lstStyle/>
                    <a:p>
                      <a:pPr algn="ctr"/>
                      <a:r>
                        <a:rPr lang="fr-FR" sz="1900" dirty="0"/>
                        <a:t>13 Coordonnateurs</a:t>
                      </a:r>
                      <a:r>
                        <a:rPr lang="fr-FR" sz="1900" baseline="0" dirty="0"/>
                        <a:t> régionaux DES (invités permanents)</a:t>
                      </a:r>
                      <a:endParaRPr lang="fr-FR" sz="1900"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398925">
                <a:tc>
                  <a:txBody>
                    <a:bodyPr/>
                    <a:lstStyle/>
                    <a:p>
                      <a:pPr algn="l" fontAlgn="b"/>
                      <a:r>
                        <a:rPr lang="pt-BR" sz="1900" b="0" i="0" u="none" strike="noStrike">
                          <a:solidFill>
                            <a:srgbClr val="1F497D"/>
                          </a:solidFill>
                          <a:effectLst/>
                          <a:latin typeface="Calibri"/>
                        </a:rPr>
                        <a:t>Christophe</a:t>
                      </a:r>
                    </a:p>
                  </a:txBody>
                  <a:tcPr marL="12700" marR="12700" marT="12700" marB="0" anchor="b"/>
                </a:tc>
                <a:tc>
                  <a:txBody>
                    <a:bodyPr/>
                    <a:lstStyle/>
                    <a:p>
                      <a:pPr algn="l" fontAlgn="b"/>
                      <a:r>
                        <a:rPr lang="fr-FR" sz="1900" b="0" i="0" u="none" strike="noStrike" err="1">
                          <a:solidFill>
                            <a:srgbClr val="1F497D"/>
                          </a:solidFill>
                          <a:effectLst/>
                          <a:latin typeface="Calibri"/>
                        </a:rPr>
                        <a:t>Nich</a:t>
                      </a:r>
                      <a:endParaRPr lang="fr-FR" sz="1900" b="0" i="0" u="none" strike="noStrike">
                        <a:solidFill>
                          <a:srgbClr val="1F497D"/>
                        </a:solidFill>
                        <a:effectLst/>
                        <a:latin typeface="Calibri"/>
                      </a:endParaRPr>
                    </a:p>
                  </a:txBody>
                  <a:tcPr marL="12700" marR="12700" marT="12700" marB="0" anchor="b"/>
                </a:tc>
                <a:tc>
                  <a:txBody>
                    <a:bodyPr/>
                    <a:lstStyle/>
                    <a:p>
                      <a:pPr algn="l" fontAlgn="b"/>
                      <a:r>
                        <a:rPr lang="fr-FR" sz="1900" b="0" i="0" u="none" strike="noStrike" dirty="0">
                          <a:solidFill>
                            <a:srgbClr val="1F497D"/>
                          </a:solidFill>
                          <a:effectLst/>
                          <a:latin typeface="Calibri"/>
                        </a:rPr>
                        <a:t>Pays</a:t>
                      </a:r>
                      <a:r>
                        <a:rPr lang="fr-FR" sz="1900" b="0" i="0" u="none" strike="noStrike" baseline="0" dirty="0">
                          <a:solidFill>
                            <a:srgbClr val="1F497D"/>
                          </a:solidFill>
                          <a:effectLst/>
                          <a:latin typeface="Calibri"/>
                        </a:rPr>
                        <a:t> de Loire</a:t>
                      </a:r>
                    </a:p>
                  </a:txBody>
                  <a:tcPr marL="12700" marR="12700" marT="12700" marB="0" anchor="b"/>
                </a:tc>
                <a:extLst>
                  <a:ext uri="{0D108BD9-81ED-4DB2-BD59-A6C34878D82A}">
                    <a16:rowId xmlns:a16="http://schemas.microsoft.com/office/drawing/2014/main" val="10001"/>
                  </a:ext>
                </a:extLst>
              </a:tr>
              <a:tr h="288185">
                <a:tc>
                  <a:txBody>
                    <a:bodyPr/>
                    <a:lstStyle/>
                    <a:p>
                      <a:pPr algn="l" fontAlgn="b"/>
                      <a:r>
                        <a:rPr lang="fr-FR" sz="1900" b="0" i="0" u="none" strike="noStrike">
                          <a:solidFill>
                            <a:srgbClr val="1F497D"/>
                          </a:solidFill>
                          <a:effectLst/>
                          <a:latin typeface="Calibri"/>
                        </a:rPr>
                        <a:t>Henri </a:t>
                      </a:r>
                    </a:p>
                  </a:txBody>
                  <a:tcPr marL="12700" marR="12700" marT="12700" marB="0" anchor="b"/>
                </a:tc>
                <a:tc>
                  <a:txBody>
                    <a:bodyPr/>
                    <a:lstStyle/>
                    <a:p>
                      <a:pPr algn="l" fontAlgn="b"/>
                      <a:r>
                        <a:rPr lang="fi-FI" sz="1900" b="0" i="0" u="none" strike="noStrike" err="1">
                          <a:solidFill>
                            <a:srgbClr val="1F497D"/>
                          </a:solidFill>
                          <a:effectLst/>
                          <a:latin typeface="Calibri"/>
                        </a:rPr>
                        <a:t>Migaud</a:t>
                      </a:r>
                      <a:endParaRPr lang="fi-FI" sz="1900" b="0" i="0" u="none" strike="noStrike">
                        <a:solidFill>
                          <a:srgbClr val="1F497D"/>
                        </a:solidFill>
                        <a:effectLst/>
                        <a:latin typeface="Calibri"/>
                      </a:endParaRPr>
                    </a:p>
                  </a:txBody>
                  <a:tcPr marL="12700" marR="12700" marT="12700" marB="0" anchor="b"/>
                </a:tc>
                <a:tc>
                  <a:txBody>
                    <a:bodyPr/>
                    <a:lstStyle/>
                    <a:p>
                      <a:pPr algn="l" fontAlgn="b"/>
                      <a:r>
                        <a:rPr lang="fr-FR" sz="1900" b="0" i="0" u="none" strike="noStrike">
                          <a:solidFill>
                            <a:srgbClr val="1F497D"/>
                          </a:solidFill>
                          <a:effectLst/>
                          <a:latin typeface="Calibri"/>
                        </a:rPr>
                        <a:t>Haut de France</a:t>
                      </a:r>
                    </a:p>
                  </a:txBody>
                  <a:tcPr marL="12700" marR="12700" marT="12700" marB="0" anchor="b"/>
                </a:tc>
                <a:extLst>
                  <a:ext uri="{0D108BD9-81ED-4DB2-BD59-A6C34878D82A}">
                    <a16:rowId xmlns:a16="http://schemas.microsoft.com/office/drawing/2014/main" val="10002"/>
                  </a:ext>
                </a:extLst>
              </a:tr>
              <a:tr h="288185">
                <a:tc>
                  <a:txBody>
                    <a:bodyPr/>
                    <a:lstStyle/>
                    <a:p>
                      <a:pPr algn="l" fontAlgn="b"/>
                      <a:r>
                        <a:rPr lang="fr-FR" sz="1900" b="0" i="0" u="none" strike="noStrike">
                          <a:solidFill>
                            <a:srgbClr val="1F497D"/>
                          </a:solidFill>
                          <a:effectLst/>
                          <a:latin typeface="Calibri"/>
                        </a:rPr>
                        <a:t>Christophe</a:t>
                      </a:r>
                      <a:r>
                        <a:rPr lang="fr-FR" sz="1900" b="0" i="0" u="none" strike="noStrike" baseline="0">
                          <a:solidFill>
                            <a:srgbClr val="1F497D"/>
                          </a:solidFill>
                          <a:effectLst/>
                          <a:latin typeface="Calibri"/>
                        </a:rPr>
                        <a:t> </a:t>
                      </a:r>
                      <a:endParaRPr lang="fr-FR" sz="1900" b="0" i="0" u="none" strike="noStrike">
                        <a:solidFill>
                          <a:srgbClr val="1F497D"/>
                        </a:solidFill>
                        <a:effectLst/>
                        <a:latin typeface="Calibri"/>
                      </a:endParaRPr>
                    </a:p>
                  </a:txBody>
                  <a:tcPr marL="12700" marR="12700" marT="12700" marB="0" anchor="b"/>
                </a:tc>
                <a:tc>
                  <a:txBody>
                    <a:bodyPr/>
                    <a:lstStyle/>
                    <a:p>
                      <a:pPr algn="l" fontAlgn="b"/>
                      <a:r>
                        <a:rPr lang="fi-FI" sz="1900" b="0" i="0" u="none" strike="noStrike" err="1">
                          <a:solidFill>
                            <a:srgbClr val="1F497D"/>
                          </a:solidFill>
                          <a:effectLst/>
                          <a:latin typeface="Calibri"/>
                        </a:rPr>
                        <a:t>Hulet</a:t>
                      </a:r>
                      <a:endParaRPr lang="fi-FI" sz="1900" b="0" i="0" u="none" strike="noStrike">
                        <a:solidFill>
                          <a:srgbClr val="1F497D"/>
                        </a:solidFill>
                        <a:effectLst/>
                        <a:latin typeface="Calibri"/>
                      </a:endParaRPr>
                    </a:p>
                  </a:txBody>
                  <a:tcPr marL="12700" marR="12700" marT="12700" marB="0" anchor="b"/>
                </a:tc>
                <a:tc>
                  <a:txBody>
                    <a:bodyPr/>
                    <a:lstStyle/>
                    <a:p>
                      <a:pPr algn="l" fontAlgn="b"/>
                      <a:r>
                        <a:rPr lang="fr-FR" sz="1900" b="0" i="0" u="none" strike="noStrike">
                          <a:solidFill>
                            <a:srgbClr val="1F497D"/>
                          </a:solidFill>
                          <a:effectLst/>
                          <a:latin typeface="Calibri"/>
                        </a:rPr>
                        <a:t>Normandie</a:t>
                      </a:r>
                    </a:p>
                  </a:txBody>
                  <a:tcPr marL="12700" marR="12700" marT="12700" marB="0" anchor="b"/>
                </a:tc>
                <a:extLst>
                  <a:ext uri="{0D108BD9-81ED-4DB2-BD59-A6C34878D82A}">
                    <a16:rowId xmlns:a16="http://schemas.microsoft.com/office/drawing/2014/main" val="10003"/>
                  </a:ext>
                </a:extLst>
              </a:tr>
              <a:tr h="288185">
                <a:tc>
                  <a:txBody>
                    <a:bodyPr/>
                    <a:lstStyle/>
                    <a:p>
                      <a:pPr algn="l" fontAlgn="b"/>
                      <a:r>
                        <a:rPr lang="fr-FR" sz="1900" b="0" i="0" u="none" strike="noStrike">
                          <a:solidFill>
                            <a:srgbClr val="1F497D"/>
                          </a:solidFill>
                          <a:effectLst/>
                          <a:latin typeface="Calibri"/>
                        </a:rPr>
                        <a:t>Dominique</a:t>
                      </a:r>
                    </a:p>
                  </a:txBody>
                  <a:tcPr marL="12700" marR="12700" marT="12700" marB="0" anchor="b"/>
                </a:tc>
                <a:tc>
                  <a:txBody>
                    <a:bodyPr/>
                    <a:lstStyle/>
                    <a:p>
                      <a:pPr algn="l" fontAlgn="b"/>
                      <a:r>
                        <a:rPr lang="fi-FI" sz="1900" b="0" i="0" u="none" strike="noStrike" err="1">
                          <a:solidFill>
                            <a:srgbClr val="1F497D"/>
                          </a:solidFill>
                          <a:effectLst/>
                          <a:latin typeface="Calibri"/>
                        </a:rPr>
                        <a:t>Le</a:t>
                      </a:r>
                      <a:r>
                        <a:rPr lang="fi-FI" sz="1900" b="0" i="0" u="none" strike="noStrike" baseline="0">
                          <a:solidFill>
                            <a:srgbClr val="1F497D"/>
                          </a:solidFill>
                          <a:effectLst/>
                          <a:latin typeface="Calibri"/>
                        </a:rPr>
                        <a:t> </a:t>
                      </a:r>
                      <a:r>
                        <a:rPr lang="fi-FI" sz="1900" b="0" i="0" u="none" strike="noStrike" baseline="0" err="1">
                          <a:solidFill>
                            <a:srgbClr val="1F497D"/>
                          </a:solidFill>
                          <a:effectLst/>
                          <a:latin typeface="Calibri"/>
                        </a:rPr>
                        <a:t>Nen</a:t>
                      </a:r>
                      <a:endParaRPr lang="fi-FI" sz="1900" b="0" i="0" u="none" strike="noStrike">
                        <a:solidFill>
                          <a:srgbClr val="1F497D"/>
                        </a:solidFill>
                        <a:effectLst/>
                        <a:latin typeface="Calibri"/>
                      </a:endParaRPr>
                    </a:p>
                  </a:txBody>
                  <a:tcPr marL="12700" marR="12700" marT="12700" marB="0" anchor="b"/>
                </a:tc>
                <a:tc>
                  <a:txBody>
                    <a:bodyPr/>
                    <a:lstStyle/>
                    <a:p>
                      <a:pPr algn="l" fontAlgn="b"/>
                      <a:r>
                        <a:rPr lang="fr-FR" sz="1900" b="0" i="0" u="none" strike="noStrike">
                          <a:solidFill>
                            <a:srgbClr val="1F497D"/>
                          </a:solidFill>
                          <a:effectLst/>
                          <a:latin typeface="Calibri"/>
                        </a:rPr>
                        <a:t>Bretagne</a:t>
                      </a:r>
                    </a:p>
                  </a:txBody>
                  <a:tcPr marL="12700" marR="12700" marT="12700" marB="0" anchor="b"/>
                </a:tc>
                <a:extLst>
                  <a:ext uri="{0D108BD9-81ED-4DB2-BD59-A6C34878D82A}">
                    <a16:rowId xmlns:a16="http://schemas.microsoft.com/office/drawing/2014/main" val="10004"/>
                  </a:ext>
                </a:extLst>
              </a:tr>
              <a:tr h="288185">
                <a:tc>
                  <a:txBody>
                    <a:bodyPr/>
                    <a:lstStyle/>
                    <a:p>
                      <a:pPr algn="l" fontAlgn="b"/>
                      <a:r>
                        <a:rPr lang="fr-FR" sz="1900" b="0" i="0" u="none" strike="noStrike">
                          <a:solidFill>
                            <a:srgbClr val="1F497D"/>
                          </a:solidFill>
                          <a:effectLst/>
                          <a:latin typeface="Calibri"/>
                        </a:rPr>
                        <a:t>Jean</a:t>
                      </a:r>
                    </a:p>
                  </a:txBody>
                  <a:tcPr marL="12700" marR="12700" marT="12700" marB="0" anchor="b"/>
                </a:tc>
                <a:tc>
                  <a:txBody>
                    <a:bodyPr/>
                    <a:lstStyle/>
                    <a:p>
                      <a:pPr algn="l" fontAlgn="b"/>
                      <a:r>
                        <a:rPr lang="fi-FI" sz="1900" b="0" i="0" u="none" strike="noStrike" err="1">
                          <a:solidFill>
                            <a:srgbClr val="1F497D"/>
                          </a:solidFill>
                          <a:effectLst/>
                          <a:latin typeface="Calibri"/>
                        </a:rPr>
                        <a:t>Brilhault</a:t>
                      </a:r>
                      <a:endParaRPr lang="fi-FI" sz="1900" b="0" i="0" u="none" strike="noStrike">
                        <a:solidFill>
                          <a:srgbClr val="1F497D"/>
                        </a:solidFill>
                        <a:effectLst/>
                        <a:latin typeface="Calibri"/>
                      </a:endParaRPr>
                    </a:p>
                  </a:txBody>
                  <a:tcPr marL="12700" marR="12700" marT="12700" marB="0" anchor="b"/>
                </a:tc>
                <a:tc>
                  <a:txBody>
                    <a:bodyPr/>
                    <a:lstStyle/>
                    <a:p>
                      <a:pPr algn="l" fontAlgn="b"/>
                      <a:r>
                        <a:rPr lang="fr-FR" sz="1900" b="0" i="0" u="none" strike="noStrike">
                          <a:solidFill>
                            <a:srgbClr val="1F497D"/>
                          </a:solidFill>
                          <a:effectLst/>
                          <a:latin typeface="Calibri"/>
                        </a:rPr>
                        <a:t>Centre</a:t>
                      </a:r>
                    </a:p>
                  </a:txBody>
                  <a:tcPr marL="12700" marR="12700" marT="12700" marB="0" anchor="b"/>
                </a:tc>
                <a:extLst>
                  <a:ext uri="{0D108BD9-81ED-4DB2-BD59-A6C34878D82A}">
                    <a16:rowId xmlns:a16="http://schemas.microsoft.com/office/drawing/2014/main" val="10005"/>
                  </a:ext>
                </a:extLst>
              </a:tr>
              <a:tr h="288185">
                <a:tc>
                  <a:txBody>
                    <a:bodyPr/>
                    <a:lstStyle/>
                    <a:p>
                      <a:pPr algn="l" fontAlgn="b"/>
                      <a:r>
                        <a:rPr lang="pl-PL" sz="1900" b="0" i="0" u="none" strike="noStrike">
                          <a:solidFill>
                            <a:srgbClr val="1F497D"/>
                          </a:solidFill>
                          <a:effectLst/>
                          <a:latin typeface="Calibri"/>
                        </a:rPr>
                        <a:t>Olivier</a:t>
                      </a:r>
                      <a:r>
                        <a:rPr lang="pl-PL" sz="1900" b="0" i="0" u="none" strike="noStrike" baseline="0">
                          <a:solidFill>
                            <a:srgbClr val="1F497D"/>
                          </a:solidFill>
                          <a:effectLst/>
                          <a:latin typeface="Calibri"/>
                        </a:rPr>
                        <a:t> </a:t>
                      </a:r>
                      <a:endParaRPr lang="pl-PL" sz="1900" b="0" i="0" u="none" strike="noStrike">
                        <a:solidFill>
                          <a:srgbClr val="1F497D"/>
                        </a:solidFill>
                        <a:effectLst/>
                        <a:latin typeface="Calibri"/>
                      </a:endParaRPr>
                    </a:p>
                  </a:txBody>
                  <a:tcPr marL="12700" marR="12700" marT="12700" marB="0" anchor="b"/>
                </a:tc>
                <a:tc>
                  <a:txBody>
                    <a:bodyPr/>
                    <a:lstStyle/>
                    <a:p>
                      <a:pPr algn="l" fontAlgn="b"/>
                      <a:r>
                        <a:rPr lang="fr-FR" sz="1900" b="0" i="0" u="none" strike="noStrike">
                          <a:solidFill>
                            <a:srgbClr val="1F497D"/>
                          </a:solidFill>
                          <a:effectLst/>
                          <a:latin typeface="Calibri"/>
                        </a:rPr>
                        <a:t>Gilles</a:t>
                      </a:r>
                    </a:p>
                  </a:txBody>
                  <a:tcPr marL="12700" marR="12700" marT="12700" marB="0" anchor="b"/>
                </a:tc>
                <a:tc>
                  <a:txBody>
                    <a:bodyPr/>
                    <a:lstStyle/>
                    <a:p>
                      <a:pPr algn="l" fontAlgn="b"/>
                      <a:r>
                        <a:rPr lang="fr-FR" sz="1900" b="0" i="0" u="none" strike="noStrike">
                          <a:solidFill>
                            <a:srgbClr val="1F497D"/>
                          </a:solidFill>
                          <a:effectLst/>
                          <a:latin typeface="Calibri"/>
                        </a:rPr>
                        <a:t>Nouvelle</a:t>
                      </a:r>
                      <a:r>
                        <a:rPr lang="fr-FR" sz="1900" b="0" i="0" u="none" strike="noStrike" baseline="0">
                          <a:solidFill>
                            <a:srgbClr val="1F497D"/>
                          </a:solidFill>
                          <a:effectLst/>
                          <a:latin typeface="Calibri"/>
                        </a:rPr>
                        <a:t> Aquitaine</a:t>
                      </a:r>
                      <a:endParaRPr lang="fr-FR" sz="1900" b="0" i="0" u="none" strike="noStrike">
                        <a:solidFill>
                          <a:srgbClr val="1F497D"/>
                        </a:solidFill>
                        <a:effectLst/>
                        <a:latin typeface="Calibri"/>
                      </a:endParaRPr>
                    </a:p>
                  </a:txBody>
                  <a:tcPr marL="12700" marR="12700" marT="12700" marB="0" anchor="b"/>
                </a:tc>
                <a:extLst>
                  <a:ext uri="{0D108BD9-81ED-4DB2-BD59-A6C34878D82A}">
                    <a16:rowId xmlns:a16="http://schemas.microsoft.com/office/drawing/2014/main" val="10006"/>
                  </a:ext>
                </a:extLst>
              </a:tr>
              <a:tr h="288185">
                <a:tc>
                  <a:txBody>
                    <a:bodyPr/>
                    <a:lstStyle/>
                    <a:p>
                      <a:pPr algn="l" fontAlgn="ctr"/>
                      <a:r>
                        <a:rPr lang="fr-FR" sz="1900" b="0" i="0" u="none" strike="noStrike">
                          <a:solidFill>
                            <a:srgbClr val="1F497D"/>
                          </a:solidFill>
                          <a:effectLst/>
                          <a:latin typeface="Calibri"/>
                        </a:rPr>
                        <a:t>Pierre</a:t>
                      </a:r>
                    </a:p>
                  </a:txBody>
                  <a:tcPr marL="12700" marR="12700" marT="12700" marB="0" anchor="ctr"/>
                </a:tc>
                <a:tc>
                  <a:txBody>
                    <a:bodyPr/>
                    <a:lstStyle/>
                    <a:p>
                      <a:pPr algn="l" fontAlgn="ctr"/>
                      <a:r>
                        <a:rPr lang="fi-FI" sz="1900" b="0" i="0" u="none" strike="noStrike">
                          <a:solidFill>
                            <a:srgbClr val="1F497D"/>
                          </a:solidFill>
                          <a:effectLst/>
                          <a:latin typeface="Calibri"/>
                        </a:rPr>
                        <a:t>Mansat</a:t>
                      </a:r>
                    </a:p>
                  </a:txBody>
                  <a:tcPr marL="12700" marR="12700" marT="12700" marB="0" anchor="ctr"/>
                </a:tc>
                <a:tc>
                  <a:txBody>
                    <a:bodyPr/>
                    <a:lstStyle/>
                    <a:p>
                      <a:pPr algn="l" fontAlgn="b"/>
                      <a:r>
                        <a:rPr lang="fr-FR" sz="1900" b="0" i="0" u="none" strike="noStrike">
                          <a:solidFill>
                            <a:srgbClr val="1F497D"/>
                          </a:solidFill>
                          <a:effectLst/>
                          <a:latin typeface="Calibri"/>
                        </a:rPr>
                        <a:t>Occitanie</a:t>
                      </a:r>
                    </a:p>
                  </a:txBody>
                  <a:tcPr marL="12700" marR="12700" marT="12700" marB="0" anchor="b"/>
                </a:tc>
                <a:extLst>
                  <a:ext uri="{0D108BD9-81ED-4DB2-BD59-A6C34878D82A}">
                    <a16:rowId xmlns:a16="http://schemas.microsoft.com/office/drawing/2014/main" val="10007"/>
                  </a:ext>
                </a:extLst>
              </a:tr>
              <a:tr h="288185">
                <a:tc>
                  <a:txBody>
                    <a:bodyPr/>
                    <a:lstStyle/>
                    <a:p>
                      <a:pPr algn="l" fontAlgn="b"/>
                      <a:r>
                        <a:rPr lang="fr-FR" sz="1900" b="0" i="0" u="none" strike="noStrike" dirty="0">
                          <a:solidFill>
                            <a:srgbClr val="1F497D"/>
                          </a:solidFill>
                          <a:effectLst/>
                          <a:latin typeface="Calibri"/>
                        </a:rPr>
                        <a:t>Xavier</a:t>
                      </a:r>
                    </a:p>
                  </a:txBody>
                  <a:tcPr marL="12700" marR="12700" marT="12700" marB="0" anchor="b"/>
                </a:tc>
                <a:tc>
                  <a:txBody>
                    <a:bodyPr/>
                    <a:lstStyle/>
                    <a:p>
                      <a:pPr algn="l" fontAlgn="b"/>
                      <a:r>
                        <a:rPr lang="fr-FR" sz="1900" b="0" i="0" u="none" strike="noStrike" dirty="0" err="1">
                          <a:solidFill>
                            <a:srgbClr val="1F497D"/>
                          </a:solidFill>
                          <a:effectLst/>
                          <a:latin typeface="Calibri"/>
                        </a:rPr>
                        <a:t>Flecher</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a:solidFill>
                            <a:srgbClr val="1F497D"/>
                          </a:solidFill>
                          <a:effectLst/>
                          <a:latin typeface="Calibri"/>
                        </a:rPr>
                        <a:t>PACA</a:t>
                      </a:r>
                    </a:p>
                  </a:txBody>
                  <a:tcPr marL="12700" marR="12700" marT="12700" marB="0" anchor="b"/>
                </a:tc>
                <a:extLst>
                  <a:ext uri="{0D108BD9-81ED-4DB2-BD59-A6C34878D82A}">
                    <a16:rowId xmlns:a16="http://schemas.microsoft.com/office/drawing/2014/main" val="10008"/>
                  </a:ext>
                </a:extLst>
              </a:tr>
              <a:tr h="288185">
                <a:tc>
                  <a:txBody>
                    <a:bodyPr/>
                    <a:lstStyle/>
                    <a:p>
                      <a:pPr algn="l" fontAlgn="b"/>
                      <a:r>
                        <a:rPr lang="fr-FR" sz="1900" b="0" i="0" u="none" strike="noStrike" dirty="0">
                          <a:solidFill>
                            <a:srgbClr val="1F497D"/>
                          </a:solidFill>
                          <a:effectLst/>
                          <a:latin typeface="Calibri"/>
                        </a:rPr>
                        <a:t>Elvire</a:t>
                      </a:r>
                    </a:p>
                  </a:txBody>
                  <a:tcPr marL="12700" marR="12700" marT="12700" marB="0" anchor="b"/>
                </a:tc>
                <a:tc>
                  <a:txBody>
                    <a:bodyPr/>
                    <a:lstStyle/>
                    <a:p>
                      <a:pPr algn="l" fontAlgn="b"/>
                      <a:r>
                        <a:rPr lang="hu-HU" sz="1900" b="0" i="0" u="none" strike="noStrike" dirty="0" err="1">
                          <a:solidFill>
                            <a:srgbClr val="1F497D"/>
                          </a:solidFill>
                          <a:effectLst/>
                          <a:latin typeface="Calibri"/>
                        </a:rPr>
                        <a:t>Servien</a:t>
                      </a:r>
                      <a:endParaRPr lang="hu-HU"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a:solidFill>
                            <a:srgbClr val="1F497D"/>
                          </a:solidFill>
                          <a:effectLst/>
                          <a:latin typeface="Calibri"/>
                        </a:rPr>
                        <a:t>Auvergne-</a:t>
                      </a:r>
                      <a:r>
                        <a:rPr lang="fr-FR" sz="1900" b="0" i="0" u="none" strike="noStrike" err="1">
                          <a:solidFill>
                            <a:srgbClr val="1F497D"/>
                          </a:solidFill>
                          <a:effectLst/>
                          <a:latin typeface="Calibri"/>
                        </a:rPr>
                        <a:t>Rhônes</a:t>
                      </a:r>
                      <a:r>
                        <a:rPr lang="fr-FR" sz="1900" b="0" i="0" u="none" strike="noStrike">
                          <a:solidFill>
                            <a:srgbClr val="1F497D"/>
                          </a:solidFill>
                          <a:effectLst/>
                          <a:latin typeface="Calibri"/>
                        </a:rPr>
                        <a:t>-Alpes</a:t>
                      </a:r>
                    </a:p>
                  </a:txBody>
                  <a:tcPr marL="12700" marR="12700" marT="12700" marB="0" anchor="b"/>
                </a:tc>
                <a:extLst>
                  <a:ext uri="{0D108BD9-81ED-4DB2-BD59-A6C34878D82A}">
                    <a16:rowId xmlns:a16="http://schemas.microsoft.com/office/drawing/2014/main" val="10009"/>
                  </a:ext>
                </a:extLst>
              </a:tr>
              <a:tr h="288185">
                <a:tc>
                  <a:txBody>
                    <a:bodyPr/>
                    <a:lstStyle/>
                    <a:p>
                      <a:pPr algn="l" fontAlgn="b"/>
                      <a:r>
                        <a:rPr lang="fr-FR" sz="1900" b="0" i="0" u="none" strike="noStrike">
                          <a:solidFill>
                            <a:srgbClr val="1F497D"/>
                          </a:solidFill>
                          <a:effectLst/>
                          <a:latin typeface="Calibri"/>
                        </a:rPr>
                        <a:t>Emmanuel </a:t>
                      </a:r>
                    </a:p>
                  </a:txBody>
                  <a:tcPr marL="12700" marR="12700" marT="12700" marB="0" anchor="b"/>
                </a:tc>
                <a:tc>
                  <a:txBody>
                    <a:bodyPr/>
                    <a:lstStyle/>
                    <a:p>
                      <a:pPr algn="l" fontAlgn="b"/>
                      <a:r>
                        <a:rPr lang="hu-HU" sz="1900" b="0" i="0" u="none" strike="noStrike">
                          <a:solidFill>
                            <a:srgbClr val="1F497D"/>
                          </a:solidFill>
                          <a:effectLst/>
                          <a:latin typeface="Calibri"/>
                        </a:rPr>
                        <a:t>Baulot</a:t>
                      </a:r>
                    </a:p>
                  </a:txBody>
                  <a:tcPr marL="12700" marR="12700" marT="12700" marB="0" anchor="b"/>
                </a:tc>
                <a:tc>
                  <a:txBody>
                    <a:bodyPr/>
                    <a:lstStyle/>
                    <a:p>
                      <a:pPr algn="l" fontAlgn="b"/>
                      <a:r>
                        <a:rPr lang="fr-FR" sz="1900" b="0" i="0" u="none" strike="noStrike">
                          <a:solidFill>
                            <a:srgbClr val="1F497D"/>
                          </a:solidFill>
                          <a:effectLst/>
                          <a:latin typeface="Calibri"/>
                        </a:rPr>
                        <a:t>Bourgogne-Franche</a:t>
                      </a:r>
                      <a:r>
                        <a:rPr lang="fr-FR" sz="1900" b="0" i="0" u="none" strike="noStrike" baseline="0">
                          <a:solidFill>
                            <a:srgbClr val="1F497D"/>
                          </a:solidFill>
                          <a:effectLst/>
                          <a:latin typeface="Calibri"/>
                        </a:rPr>
                        <a:t> Comté</a:t>
                      </a:r>
                      <a:endParaRPr lang="fr-FR" sz="1900" b="0" i="0" u="none" strike="noStrike">
                        <a:solidFill>
                          <a:srgbClr val="1F497D"/>
                        </a:solidFill>
                        <a:effectLst/>
                        <a:latin typeface="Calibri"/>
                      </a:endParaRPr>
                    </a:p>
                  </a:txBody>
                  <a:tcPr marL="12700" marR="12700" marT="12700" marB="0" anchor="b"/>
                </a:tc>
                <a:extLst>
                  <a:ext uri="{0D108BD9-81ED-4DB2-BD59-A6C34878D82A}">
                    <a16:rowId xmlns:a16="http://schemas.microsoft.com/office/drawing/2014/main" val="10010"/>
                  </a:ext>
                </a:extLst>
              </a:tr>
              <a:tr h="288185">
                <a:tc>
                  <a:txBody>
                    <a:bodyPr/>
                    <a:lstStyle/>
                    <a:p>
                      <a:pPr algn="l" fontAlgn="b"/>
                      <a:r>
                        <a:rPr lang="fr-FR" sz="1900" b="0" i="0" u="none" strike="noStrike">
                          <a:solidFill>
                            <a:srgbClr val="1F497D"/>
                          </a:solidFill>
                          <a:effectLst/>
                          <a:latin typeface="Calibri"/>
                        </a:rPr>
                        <a:t>Yann-Philippe</a:t>
                      </a:r>
                    </a:p>
                  </a:txBody>
                  <a:tcPr marL="12700" marR="12700" marT="12700" marB="0" anchor="b"/>
                </a:tc>
                <a:tc>
                  <a:txBody>
                    <a:bodyPr/>
                    <a:lstStyle/>
                    <a:p>
                      <a:pPr algn="l" fontAlgn="b"/>
                      <a:r>
                        <a:rPr lang="hu-HU" sz="1900" b="0" i="0" u="none" strike="noStrike">
                          <a:solidFill>
                            <a:srgbClr val="1F497D"/>
                          </a:solidFill>
                          <a:effectLst/>
                          <a:latin typeface="Calibri"/>
                        </a:rPr>
                        <a:t>Charles</a:t>
                      </a:r>
                    </a:p>
                  </a:txBody>
                  <a:tcPr marL="12700" marR="12700" marT="12700" marB="0" anchor="b"/>
                </a:tc>
                <a:tc>
                  <a:txBody>
                    <a:bodyPr/>
                    <a:lstStyle/>
                    <a:p>
                      <a:pPr algn="l" fontAlgn="b"/>
                      <a:r>
                        <a:rPr lang="fr-FR" sz="1900" b="0" i="0" u="none" strike="noStrike">
                          <a:solidFill>
                            <a:srgbClr val="1F497D"/>
                          </a:solidFill>
                          <a:effectLst/>
                          <a:latin typeface="Calibri"/>
                        </a:rPr>
                        <a:t>Grand</a:t>
                      </a:r>
                      <a:r>
                        <a:rPr lang="fr-FR" sz="1900" b="0" i="0" u="none" strike="noStrike" baseline="0">
                          <a:solidFill>
                            <a:srgbClr val="1F497D"/>
                          </a:solidFill>
                          <a:effectLst/>
                          <a:latin typeface="Calibri"/>
                        </a:rPr>
                        <a:t> Est</a:t>
                      </a:r>
                      <a:endParaRPr lang="fr-FR" sz="1900" b="0" i="0" u="none" strike="noStrike">
                        <a:solidFill>
                          <a:srgbClr val="1F497D"/>
                        </a:solidFill>
                        <a:effectLst/>
                        <a:latin typeface="Calibri"/>
                      </a:endParaRPr>
                    </a:p>
                  </a:txBody>
                  <a:tcPr marL="12700" marR="12700" marT="12700" marB="0" anchor="b"/>
                </a:tc>
                <a:extLst>
                  <a:ext uri="{0D108BD9-81ED-4DB2-BD59-A6C34878D82A}">
                    <a16:rowId xmlns:a16="http://schemas.microsoft.com/office/drawing/2014/main" val="10011"/>
                  </a:ext>
                </a:extLst>
              </a:tr>
              <a:tr h="288185">
                <a:tc>
                  <a:txBody>
                    <a:bodyPr/>
                    <a:lstStyle/>
                    <a:p>
                      <a:pPr algn="l" fontAlgn="b"/>
                      <a:r>
                        <a:rPr lang="fr-FR" sz="1900" b="0" i="0" u="none" strike="noStrike">
                          <a:solidFill>
                            <a:srgbClr val="1F497D"/>
                          </a:solidFill>
                          <a:effectLst/>
                          <a:latin typeface="Calibri"/>
                        </a:rPr>
                        <a:t>Pascal</a:t>
                      </a:r>
                    </a:p>
                  </a:txBody>
                  <a:tcPr marL="12700" marR="12700" marT="12700" marB="0" anchor="b"/>
                </a:tc>
                <a:tc>
                  <a:txBody>
                    <a:bodyPr/>
                    <a:lstStyle/>
                    <a:p>
                      <a:pPr algn="l" fontAlgn="b"/>
                      <a:r>
                        <a:rPr lang="hu-HU" sz="1900" b="0" i="0" u="none" strike="noStrike">
                          <a:solidFill>
                            <a:srgbClr val="1F497D"/>
                          </a:solidFill>
                          <a:effectLst/>
                          <a:latin typeface="Calibri"/>
                        </a:rPr>
                        <a:t>Bizot</a:t>
                      </a:r>
                    </a:p>
                  </a:txBody>
                  <a:tcPr marL="12700" marR="12700" marT="12700" marB="0" anchor="b"/>
                </a:tc>
                <a:tc>
                  <a:txBody>
                    <a:bodyPr/>
                    <a:lstStyle/>
                    <a:p>
                      <a:pPr algn="l" fontAlgn="b"/>
                      <a:r>
                        <a:rPr lang="fr-FR" sz="1900" b="0" i="0" u="none" strike="noStrike">
                          <a:solidFill>
                            <a:srgbClr val="1F497D"/>
                          </a:solidFill>
                          <a:effectLst/>
                          <a:latin typeface="Calibri"/>
                        </a:rPr>
                        <a:t>IDF</a:t>
                      </a:r>
                    </a:p>
                  </a:txBody>
                  <a:tcPr marL="12700" marR="12700" marT="12700" marB="0" anchor="b"/>
                </a:tc>
                <a:extLst>
                  <a:ext uri="{0D108BD9-81ED-4DB2-BD59-A6C34878D82A}">
                    <a16:rowId xmlns:a16="http://schemas.microsoft.com/office/drawing/2014/main" val="10012"/>
                  </a:ext>
                </a:extLst>
              </a:tr>
              <a:tr h="288185">
                <a:tc>
                  <a:txBody>
                    <a:bodyPr/>
                    <a:lstStyle/>
                    <a:p>
                      <a:pPr algn="l" fontAlgn="b"/>
                      <a:r>
                        <a:rPr lang="fr-FR" sz="1900" b="0" i="0" u="none" strike="noStrike" dirty="0">
                          <a:solidFill>
                            <a:srgbClr val="1F497D"/>
                          </a:solidFill>
                          <a:effectLst/>
                          <a:latin typeface="Calibri"/>
                        </a:rPr>
                        <a:t>Pierre-André</a:t>
                      </a:r>
                    </a:p>
                  </a:txBody>
                  <a:tcPr marL="12700" marR="12700" marT="12700" marB="0" anchor="b"/>
                </a:tc>
                <a:tc>
                  <a:txBody>
                    <a:bodyPr/>
                    <a:lstStyle/>
                    <a:p>
                      <a:pPr algn="l" fontAlgn="b"/>
                      <a:r>
                        <a:rPr lang="hu-HU" sz="1900" b="0" i="0" u="none" strike="noStrike" dirty="0" err="1">
                          <a:solidFill>
                            <a:srgbClr val="1F497D"/>
                          </a:solidFill>
                          <a:effectLst/>
                          <a:latin typeface="Calibri"/>
                        </a:rPr>
                        <a:t>Uzel</a:t>
                      </a:r>
                      <a:endParaRPr lang="hu-HU"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a:solidFill>
                            <a:srgbClr val="1F497D"/>
                          </a:solidFill>
                          <a:effectLst/>
                          <a:latin typeface="Calibri"/>
                        </a:rPr>
                        <a:t>Antilles-Guyane</a:t>
                      </a:r>
                    </a:p>
                  </a:txBody>
                  <a:tcPr marL="12700" marR="12700" marT="12700" marB="0" anchor="b"/>
                </a:tc>
                <a:extLst>
                  <a:ext uri="{0D108BD9-81ED-4DB2-BD59-A6C34878D82A}">
                    <a16:rowId xmlns:a16="http://schemas.microsoft.com/office/drawing/2014/main" val="10013"/>
                  </a:ext>
                </a:extLst>
              </a:tr>
            </a:tbl>
          </a:graphicData>
        </a:graphic>
      </p:graphicFrame>
      <p:sp>
        <p:nvSpPr>
          <p:cNvPr id="3" name="Espace réservé du numéro de diapositive 2">
            <a:extLst>
              <a:ext uri="{FF2B5EF4-FFF2-40B4-BE49-F238E27FC236}">
                <a16:creationId xmlns:a16="http://schemas.microsoft.com/office/drawing/2014/main" id="{DC594CA8-40B7-874F-B38A-A236052F46B7}"/>
              </a:ext>
            </a:extLst>
          </p:cNvPr>
          <p:cNvSpPr>
            <a:spLocks noGrp="1"/>
          </p:cNvSpPr>
          <p:nvPr>
            <p:ph type="sldNum" sz="quarter" idx="4294967295"/>
          </p:nvPr>
        </p:nvSpPr>
        <p:spPr>
          <a:xfrm>
            <a:off x="8737600" y="6356352"/>
            <a:ext cx="2844800" cy="365125"/>
          </a:xfrm>
          <a:prstGeom prst="rect">
            <a:avLst/>
          </a:prstGeom>
        </p:spPr>
        <p:txBody>
          <a:bodyPr/>
          <a:lstStyle/>
          <a:p>
            <a:fld id="{9556F2CF-C990-734A-AD9A-E82DFA01A923}" type="slidenum">
              <a:rPr lang="fr-FR" smtClean="0"/>
              <a:t>5</a:t>
            </a:fld>
            <a:endParaRPr lang="fr-FR"/>
          </a:p>
        </p:txBody>
      </p:sp>
    </p:spTree>
    <p:extLst>
      <p:ext uri="{BB962C8B-B14F-4D97-AF65-F5344CB8AC3E}">
        <p14:creationId xmlns:p14="http://schemas.microsoft.com/office/powerpoint/2010/main" val="3194830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AA26FA-7416-4C7C-A0F6-9F747B339F2C}"/>
              </a:ext>
            </a:extLst>
          </p:cNvPr>
          <p:cNvSpPr>
            <a:spLocks noGrp="1"/>
          </p:cNvSpPr>
          <p:nvPr>
            <p:ph type="title"/>
          </p:nvPr>
        </p:nvSpPr>
        <p:spPr>
          <a:xfrm>
            <a:off x="388620" y="365125"/>
            <a:ext cx="10965180" cy="1325563"/>
          </a:xfrm>
        </p:spPr>
        <p:txBody>
          <a:bodyPr/>
          <a:lstStyle/>
          <a:p>
            <a:r>
              <a:rPr lang="fr-FR" dirty="0"/>
              <a:t>PLATEFORME THEIA : https://univ.theia.fr</a:t>
            </a:r>
          </a:p>
        </p:txBody>
      </p:sp>
      <p:sp>
        <p:nvSpPr>
          <p:cNvPr id="3" name="Espace réservé du contenu 2">
            <a:extLst>
              <a:ext uri="{FF2B5EF4-FFF2-40B4-BE49-F238E27FC236}">
                <a16:creationId xmlns:a16="http://schemas.microsoft.com/office/drawing/2014/main" id="{1CCDB773-2E30-4EA2-BDE0-74B283A0C05F}"/>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971E5D63-E0FB-4659-9FB7-5220B4C1C3C5}"/>
              </a:ext>
            </a:extLst>
          </p:cNvPr>
          <p:cNvPicPr>
            <a:picLocks noChangeAspect="1"/>
          </p:cNvPicPr>
          <p:nvPr/>
        </p:nvPicPr>
        <p:blipFill rotWithShape="1">
          <a:blip r:embed="rId2"/>
          <a:srcRect l="62625" t="6001" b="51066"/>
          <a:stretch/>
        </p:blipFill>
        <p:spPr>
          <a:xfrm>
            <a:off x="138250" y="1680844"/>
            <a:ext cx="11915499" cy="4812031"/>
          </a:xfrm>
          <a:prstGeom prst="rect">
            <a:avLst/>
          </a:prstGeom>
        </p:spPr>
      </p:pic>
    </p:spTree>
    <p:extLst>
      <p:ext uri="{BB962C8B-B14F-4D97-AF65-F5344CB8AC3E}">
        <p14:creationId xmlns:p14="http://schemas.microsoft.com/office/powerpoint/2010/main" val="3193641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91C950-A6C8-4BDF-9998-526706A238C4}"/>
              </a:ext>
            </a:extLst>
          </p:cNvPr>
          <p:cNvSpPr>
            <a:spLocks noGrp="1"/>
          </p:cNvSpPr>
          <p:nvPr>
            <p:ph type="title"/>
          </p:nvPr>
        </p:nvSpPr>
        <p:spPr>
          <a:xfrm>
            <a:off x="173885" y="365125"/>
            <a:ext cx="11844229" cy="1325563"/>
          </a:xfrm>
        </p:spPr>
        <p:txBody>
          <a:bodyPr/>
          <a:lstStyle/>
          <a:p>
            <a:r>
              <a:rPr lang="fr-FR" dirty="0"/>
              <a:t>PLATEFORME THEIA : https://univ.theia.fr</a:t>
            </a:r>
          </a:p>
        </p:txBody>
      </p:sp>
      <p:sp>
        <p:nvSpPr>
          <p:cNvPr id="3" name="Espace réservé du contenu 2">
            <a:extLst>
              <a:ext uri="{FF2B5EF4-FFF2-40B4-BE49-F238E27FC236}">
                <a16:creationId xmlns:a16="http://schemas.microsoft.com/office/drawing/2014/main" id="{86BDCC04-4E43-448B-8951-14A5A743DBBA}"/>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42EAF3E7-8DE9-4A2B-9229-BA0171019925}"/>
              </a:ext>
            </a:extLst>
          </p:cNvPr>
          <p:cNvPicPr>
            <a:picLocks noChangeAspect="1"/>
          </p:cNvPicPr>
          <p:nvPr/>
        </p:nvPicPr>
        <p:blipFill rotWithShape="1">
          <a:blip r:embed="rId2"/>
          <a:srcRect l="62859" t="5866" b="51867"/>
          <a:stretch/>
        </p:blipFill>
        <p:spPr>
          <a:xfrm>
            <a:off x="173885" y="1890713"/>
            <a:ext cx="11844229" cy="4738687"/>
          </a:xfrm>
          <a:prstGeom prst="rect">
            <a:avLst/>
          </a:prstGeom>
        </p:spPr>
      </p:pic>
    </p:spTree>
    <p:extLst>
      <p:ext uri="{BB962C8B-B14F-4D97-AF65-F5344CB8AC3E}">
        <p14:creationId xmlns:p14="http://schemas.microsoft.com/office/powerpoint/2010/main" val="340742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07AE4D-E08A-4211-8B82-09D1F50519E2}"/>
              </a:ext>
            </a:extLst>
          </p:cNvPr>
          <p:cNvSpPr>
            <a:spLocks noGrp="1"/>
          </p:cNvSpPr>
          <p:nvPr>
            <p:ph type="title"/>
          </p:nvPr>
        </p:nvSpPr>
        <p:spPr>
          <a:xfrm>
            <a:off x="306705" y="313690"/>
            <a:ext cx="11357610" cy="1325563"/>
          </a:xfrm>
        </p:spPr>
        <p:txBody>
          <a:bodyPr>
            <a:normAutofit/>
          </a:bodyPr>
          <a:lstStyle/>
          <a:p>
            <a:r>
              <a:rPr lang="fr-FR" sz="3600" cap="all" dirty="0"/>
              <a:t>ECOS : examens cliniques objectifs et structurés</a:t>
            </a:r>
          </a:p>
        </p:txBody>
      </p:sp>
      <p:sp>
        <p:nvSpPr>
          <p:cNvPr id="3" name="Espace réservé du contenu 2">
            <a:extLst>
              <a:ext uri="{FF2B5EF4-FFF2-40B4-BE49-F238E27FC236}">
                <a16:creationId xmlns:a16="http://schemas.microsoft.com/office/drawing/2014/main" id="{09738D2A-2C65-4DB6-B0EE-1F221C6C34B7}"/>
              </a:ext>
            </a:extLst>
          </p:cNvPr>
          <p:cNvSpPr>
            <a:spLocks noGrp="1"/>
          </p:cNvSpPr>
          <p:nvPr>
            <p:ph idx="1"/>
          </p:nvPr>
        </p:nvSpPr>
        <p:spPr>
          <a:xfrm>
            <a:off x="306705" y="1688465"/>
            <a:ext cx="11706225" cy="4351338"/>
          </a:xfrm>
        </p:spPr>
        <p:txBody>
          <a:bodyPr>
            <a:normAutofit fontScale="92500" lnSpcReduction="20000"/>
          </a:bodyPr>
          <a:lstStyle/>
          <a:p>
            <a:r>
              <a:rPr lang="fr-FR" dirty="0"/>
              <a:t>Evaluation des compétences et des connaissances contextualisées dans des situations de départ. </a:t>
            </a:r>
          </a:p>
          <a:p>
            <a:r>
              <a:rPr lang="fr-FR" dirty="0"/>
              <a:t>Basées sur la simulation.</a:t>
            </a:r>
          </a:p>
          <a:p>
            <a:r>
              <a:rPr lang="fr-FR" dirty="0"/>
              <a:t>2 à 10 stations de 5 à 15 minutes chacune :</a:t>
            </a:r>
          </a:p>
          <a:p>
            <a:pPr lvl="1"/>
            <a:r>
              <a:rPr lang="fr-FR" dirty="0"/>
              <a:t>Station avec un patient standardisé (comédien, patient expert, enseignant, ancien malade…). L’étudiant est évalué sur l’exécution des tâches demandées (effectuer un examen clinique, un geste technique), la communication, les aspects éthiques et relationnels. </a:t>
            </a:r>
          </a:p>
          <a:p>
            <a:pPr lvl="1"/>
            <a:r>
              <a:rPr lang="fr-FR" dirty="0"/>
              <a:t>Station avec du matériel</a:t>
            </a:r>
          </a:p>
          <a:p>
            <a:r>
              <a:rPr lang="fr-FR" dirty="0"/>
              <a:t>Utilisation d’une grille de correction élaborée de façon </a:t>
            </a:r>
            <a:r>
              <a:rPr lang="fr-FR" b="1" dirty="0"/>
              <a:t>collégiale</a:t>
            </a:r>
            <a:r>
              <a:rPr lang="fr-FR" dirty="0"/>
              <a:t> et </a:t>
            </a:r>
            <a:r>
              <a:rPr lang="fr-FR" b="1" dirty="0"/>
              <a:t>testée préalablement.</a:t>
            </a:r>
          </a:p>
          <a:p>
            <a:pPr lvl="1"/>
            <a:endParaRPr lang="fr-FR" dirty="0"/>
          </a:p>
        </p:txBody>
      </p:sp>
    </p:spTree>
    <p:extLst>
      <p:ext uri="{BB962C8B-B14F-4D97-AF65-F5344CB8AC3E}">
        <p14:creationId xmlns:p14="http://schemas.microsoft.com/office/powerpoint/2010/main" val="2061063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B254EC-286C-4E1C-B7E7-631EEA8A54F8}"/>
              </a:ext>
            </a:extLst>
          </p:cNvPr>
          <p:cNvSpPr>
            <a:spLocks noGrp="1"/>
          </p:cNvSpPr>
          <p:nvPr>
            <p:ph type="title"/>
          </p:nvPr>
        </p:nvSpPr>
        <p:spPr>
          <a:xfrm>
            <a:off x="440055" y="382270"/>
            <a:ext cx="10515600" cy="1325563"/>
          </a:xfrm>
        </p:spPr>
        <p:txBody>
          <a:bodyPr/>
          <a:lstStyle/>
          <a:p>
            <a:r>
              <a:rPr lang="fr-FR" dirty="0"/>
              <a:t>PROBLEMATIQUES DOCIMOLOGIE R2C</a:t>
            </a:r>
          </a:p>
        </p:txBody>
      </p:sp>
      <p:sp>
        <p:nvSpPr>
          <p:cNvPr id="3" name="Espace réservé du contenu 2">
            <a:extLst>
              <a:ext uri="{FF2B5EF4-FFF2-40B4-BE49-F238E27FC236}">
                <a16:creationId xmlns:a16="http://schemas.microsoft.com/office/drawing/2014/main" id="{C0C0C90E-B9C2-4FFD-960D-3AAEF43D47CB}"/>
              </a:ext>
            </a:extLst>
          </p:cNvPr>
          <p:cNvSpPr>
            <a:spLocks noGrp="1"/>
          </p:cNvSpPr>
          <p:nvPr>
            <p:ph idx="1"/>
          </p:nvPr>
        </p:nvSpPr>
        <p:spPr>
          <a:xfrm>
            <a:off x="440055" y="1825625"/>
            <a:ext cx="11430000" cy="4351338"/>
          </a:xfrm>
        </p:spPr>
        <p:txBody>
          <a:bodyPr>
            <a:normAutofit fontScale="77500" lnSpcReduction="20000"/>
          </a:bodyPr>
          <a:lstStyle/>
          <a:p>
            <a:r>
              <a:rPr lang="fr-FR" dirty="0"/>
              <a:t>Règles de rédactions « complexes » et bien définies</a:t>
            </a:r>
          </a:p>
          <a:p>
            <a:pPr lvl="1"/>
            <a:r>
              <a:rPr lang="fr-FR" dirty="0"/>
              <a:t>Validation des questions par des experts. </a:t>
            </a:r>
          </a:p>
          <a:p>
            <a:pPr lvl="1"/>
            <a:r>
              <a:rPr lang="fr-FR" dirty="0"/>
              <a:t>Eviter les questions annulées car ne respectant pas les consignes de rédaction. </a:t>
            </a:r>
          </a:p>
          <a:p>
            <a:pPr lvl="1"/>
            <a:r>
              <a:rPr lang="fr-FR" dirty="0"/>
              <a:t>Ne pas sortir du nouveau programme avec les items de rang A et B. </a:t>
            </a:r>
          </a:p>
          <a:p>
            <a:pPr lvl="1"/>
            <a:endParaRPr lang="fr-FR" dirty="0"/>
          </a:p>
          <a:p>
            <a:r>
              <a:rPr lang="fr-FR" dirty="0"/>
              <a:t>TCS  : besoin d’un panel d’experts.  </a:t>
            </a:r>
          </a:p>
          <a:p>
            <a:endParaRPr lang="fr-FR" dirty="0"/>
          </a:p>
          <a:p>
            <a:r>
              <a:rPr lang="fr-FR" dirty="0"/>
              <a:t>ECOS : grille de correction élaborée de façon collégiale et testée préalablement</a:t>
            </a:r>
          </a:p>
          <a:p>
            <a:endParaRPr lang="fr-FR" dirty="0"/>
          </a:p>
          <a:p>
            <a:r>
              <a:rPr lang="fr-FR" dirty="0"/>
              <a:t>ECOS de stage, ECOS facultaires, ECOS nationales, EDN, EDN blancs, examens facultaires… : beaucoup de questions à rédiger.</a:t>
            </a:r>
          </a:p>
        </p:txBody>
      </p:sp>
    </p:spTree>
    <p:extLst>
      <p:ext uri="{BB962C8B-B14F-4D97-AF65-F5344CB8AC3E}">
        <p14:creationId xmlns:p14="http://schemas.microsoft.com/office/powerpoint/2010/main" val="3530588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E247AB-0AB3-49B7-8FBD-0604259C4E03}"/>
              </a:ext>
            </a:extLst>
          </p:cNvPr>
          <p:cNvSpPr>
            <a:spLocks noGrp="1"/>
          </p:cNvSpPr>
          <p:nvPr>
            <p:ph type="title"/>
          </p:nvPr>
        </p:nvSpPr>
        <p:spPr>
          <a:xfrm>
            <a:off x="308609" y="365125"/>
            <a:ext cx="11584305" cy="1325563"/>
          </a:xfrm>
        </p:spPr>
        <p:txBody>
          <a:bodyPr>
            <a:normAutofit/>
          </a:bodyPr>
          <a:lstStyle/>
          <a:p>
            <a:r>
              <a:rPr lang="fr-FR" sz="4000" cap="all" dirty="0"/>
              <a:t>INTERET D’UN GROUPE NATIONAL DOCIMOLOGIE R2C</a:t>
            </a:r>
          </a:p>
        </p:txBody>
      </p:sp>
      <p:sp>
        <p:nvSpPr>
          <p:cNvPr id="3" name="Espace réservé du contenu 2">
            <a:extLst>
              <a:ext uri="{FF2B5EF4-FFF2-40B4-BE49-F238E27FC236}">
                <a16:creationId xmlns:a16="http://schemas.microsoft.com/office/drawing/2014/main" id="{79FD700F-FF81-400A-9F82-B20FDFB1E2A1}"/>
              </a:ext>
            </a:extLst>
          </p:cNvPr>
          <p:cNvSpPr>
            <a:spLocks noGrp="1"/>
          </p:cNvSpPr>
          <p:nvPr>
            <p:ph idx="1"/>
          </p:nvPr>
        </p:nvSpPr>
        <p:spPr>
          <a:xfrm>
            <a:off x="119336" y="1556792"/>
            <a:ext cx="11584305" cy="4712335"/>
          </a:xfrm>
        </p:spPr>
        <p:txBody>
          <a:bodyPr>
            <a:normAutofit fontScale="85000" lnSpcReduction="10000"/>
          </a:bodyPr>
          <a:lstStyle/>
          <a:p>
            <a:r>
              <a:rPr lang="fr-FR" dirty="0"/>
              <a:t>Disposer d’une banque de questions réutilisables entre les universités</a:t>
            </a:r>
          </a:p>
          <a:p>
            <a:r>
              <a:rPr lang="fr-FR" dirty="0"/>
              <a:t>Avoir un panel d’experts pouvant répondre aux TCS et rédiger + valider les nouvelles questions.</a:t>
            </a:r>
          </a:p>
          <a:p>
            <a:endParaRPr lang="fr-FR" dirty="0"/>
          </a:p>
          <a:p>
            <a:r>
              <a:rPr lang="fr-FR" dirty="0"/>
              <a:t>Groupe actuel : 12 experts dans 6 villes de CHU. </a:t>
            </a:r>
          </a:p>
          <a:p>
            <a:endParaRPr lang="fr-FR" dirty="0"/>
          </a:p>
          <a:p>
            <a:r>
              <a:rPr lang="fr-FR" dirty="0"/>
              <a:t>Moyens : </a:t>
            </a:r>
          </a:p>
          <a:p>
            <a:pPr lvl="1"/>
            <a:r>
              <a:rPr lang="fr-FR" dirty="0"/>
              <a:t>Site THEIA :</a:t>
            </a:r>
          </a:p>
          <a:p>
            <a:pPr lvl="2"/>
            <a:r>
              <a:rPr lang="fr-FR" dirty="0"/>
              <a:t>Les questions posées aux examens sont déversées dans une banque locale ou nationale (annales)</a:t>
            </a:r>
          </a:p>
          <a:p>
            <a:pPr lvl="2"/>
            <a:r>
              <a:rPr lang="fr-FR" dirty="0"/>
              <a:t>Les experts ne peuvent être recrutés qu’au sein de la même université. </a:t>
            </a:r>
          </a:p>
          <a:p>
            <a:pPr lvl="1"/>
            <a:r>
              <a:rPr lang="fr-FR" dirty="0"/>
              <a:t>Autre support ? Serveur national avec toutes les questions mises dans la banque? </a:t>
            </a:r>
          </a:p>
        </p:txBody>
      </p:sp>
    </p:spTree>
    <p:extLst>
      <p:ext uri="{BB962C8B-B14F-4D97-AF65-F5344CB8AC3E}">
        <p14:creationId xmlns:p14="http://schemas.microsoft.com/office/powerpoint/2010/main" val="2507221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5601" y="2430016"/>
            <a:ext cx="7344815" cy="1143000"/>
          </a:xfrm>
          <a:solidFill>
            <a:srgbClr val="B9CDE5"/>
          </a:solidFill>
          <a:ln>
            <a:solidFill>
              <a:srgbClr val="4F81BD"/>
            </a:solidFill>
          </a:ln>
        </p:spPr>
        <p:txBody>
          <a:bodyPr>
            <a:normAutofit/>
          </a:bodyPr>
          <a:lstStyle/>
          <a:p>
            <a:r>
              <a:rPr lang="fr-FR" dirty="0"/>
              <a:t>Examen du DES</a:t>
            </a:r>
          </a:p>
        </p:txBody>
      </p:sp>
      <p:sp>
        <p:nvSpPr>
          <p:cNvPr id="4" name="ZoneTexte 3"/>
          <p:cNvSpPr txBox="1"/>
          <p:nvPr/>
        </p:nvSpPr>
        <p:spPr>
          <a:xfrm>
            <a:off x="7464152" y="6389390"/>
            <a:ext cx="1192827" cy="461665"/>
          </a:xfrm>
          <a:prstGeom prst="rect">
            <a:avLst/>
          </a:prstGeom>
          <a:solidFill>
            <a:schemeClr val="tx2">
              <a:lumMod val="20000"/>
              <a:lumOff val="80000"/>
            </a:schemeClr>
          </a:solidFill>
        </p:spPr>
        <p:txBody>
          <a:bodyPr wrap="none" rtlCol="0">
            <a:spAutoFit/>
          </a:bodyPr>
          <a:lstStyle/>
          <a:p>
            <a:r>
              <a:rPr lang="fr-FR" sz="2400" dirty="0">
                <a:solidFill>
                  <a:schemeClr val="tx2"/>
                </a:solidFill>
              </a:rPr>
              <a:t>F. Gouin</a:t>
            </a:r>
          </a:p>
        </p:txBody>
      </p:sp>
    </p:spTree>
    <p:extLst>
      <p:ext uri="{BB962C8B-B14F-4D97-AF65-F5344CB8AC3E}">
        <p14:creationId xmlns:p14="http://schemas.microsoft.com/office/powerpoint/2010/main" val="1309634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7568" y="260648"/>
            <a:ext cx="7344815" cy="1143000"/>
          </a:xfrm>
          <a:solidFill>
            <a:srgbClr val="B9CDE5"/>
          </a:solidFill>
          <a:ln>
            <a:solidFill>
              <a:srgbClr val="4F81BD"/>
            </a:solidFill>
          </a:ln>
        </p:spPr>
        <p:txBody>
          <a:bodyPr>
            <a:normAutofit/>
          </a:bodyPr>
          <a:lstStyle/>
          <a:p>
            <a:r>
              <a:rPr lang="fr-FR" dirty="0"/>
              <a:t>Examen du DESC et DES</a:t>
            </a:r>
          </a:p>
        </p:txBody>
      </p:sp>
      <p:sp>
        <p:nvSpPr>
          <p:cNvPr id="5" name="Espace réservé du contenu 2">
            <a:extLst>
              <a:ext uri="{FF2B5EF4-FFF2-40B4-BE49-F238E27FC236}">
                <a16:creationId xmlns:a16="http://schemas.microsoft.com/office/drawing/2014/main" id="{6D52FCD9-52EE-4CA6-A55F-1F16910E47D3}"/>
              </a:ext>
            </a:extLst>
          </p:cNvPr>
          <p:cNvSpPr>
            <a:spLocks noGrp="1" noChangeArrowheads="1"/>
          </p:cNvSpPr>
          <p:nvPr>
            <p:ph idx="1"/>
          </p:nvPr>
        </p:nvSpPr>
        <p:spPr>
          <a:xfrm>
            <a:off x="119336" y="1988840"/>
            <a:ext cx="11809312" cy="2598213"/>
          </a:xfrm>
        </p:spPr>
        <p:txBody>
          <a:bodyPr>
            <a:noAutofit/>
          </a:bodyPr>
          <a:lstStyle/>
          <a:p>
            <a:pPr>
              <a:buFont typeface="Wingdings" panose="05000000000000000000" pitchFamily="2" charset="2"/>
              <a:buChar char="Ø"/>
            </a:pPr>
            <a:r>
              <a:rPr lang="fr-FR" sz="2400" dirty="0"/>
              <a:t>Remerciements à tous les membres de la commission contrôle de connaissance du Collège:</a:t>
            </a:r>
          </a:p>
          <a:p>
            <a:pPr marL="0" indent="0">
              <a:buNone/>
            </a:pPr>
            <a:r>
              <a:rPr lang="fr-FR" sz="2400" b="1" dirty="0"/>
              <a:t>Ph. Adams, C. </a:t>
            </a:r>
            <a:r>
              <a:rPr lang="fr-FR" sz="2400" b="1" dirty="0" err="1"/>
              <a:t>Bronfen</a:t>
            </a:r>
            <a:r>
              <a:rPr lang="fr-FR" sz="2400" b="1" dirty="0"/>
              <a:t>, L. Galois, F. Gouin, P. Jouffroy, C. Garreau de </a:t>
            </a:r>
            <a:r>
              <a:rPr lang="fr-FR" sz="2400" b="1" dirty="0" err="1"/>
              <a:t>Loubresse</a:t>
            </a:r>
            <a:r>
              <a:rPr lang="fr-FR" sz="2400" b="1" dirty="0"/>
              <a:t>, F. </a:t>
            </a:r>
            <a:r>
              <a:rPr lang="fr-FR" sz="2400" b="1" dirty="0" err="1"/>
              <a:t>Loubignac</a:t>
            </a:r>
            <a:r>
              <a:rPr lang="fr-FR" sz="2400" b="1" dirty="0"/>
              <a:t>,  L. </a:t>
            </a:r>
            <a:r>
              <a:rPr lang="fr-FR" sz="2400" b="1" dirty="0" err="1"/>
              <a:t>Obert</a:t>
            </a:r>
            <a:r>
              <a:rPr lang="fr-FR" sz="2400" b="1" dirty="0"/>
              <a:t>, A. </a:t>
            </a:r>
            <a:r>
              <a:rPr lang="fr-FR" sz="2400" b="1" dirty="0" err="1"/>
              <a:t>Poichotte</a:t>
            </a:r>
            <a:r>
              <a:rPr lang="fr-FR" sz="2400" b="1" dirty="0"/>
              <a:t> </a:t>
            </a:r>
          </a:p>
          <a:p>
            <a:pPr>
              <a:buFont typeface="Wingdings" panose="05000000000000000000" pitchFamily="2" charset="2"/>
              <a:buChar char="Ø"/>
            </a:pPr>
            <a:r>
              <a:rPr lang="fr-FR" sz="2400" dirty="0"/>
              <a:t>Tous les coordonnateurs</a:t>
            </a:r>
          </a:p>
          <a:p>
            <a:pPr>
              <a:buFont typeface="Wingdings" panose="05000000000000000000" pitchFamily="2" charset="2"/>
              <a:buChar char="Ø"/>
            </a:pPr>
            <a:r>
              <a:rPr lang="fr-FR" sz="2400" dirty="0"/>
              <a:t>Myriam Rachdi </a:t>
            </a:r>
          </a:p>
        </p:txBody>
      </p:sp>
    </p:spTree>
    <p:extLst>
      <p:ext uri="{BB962C8B-B14F-4D97-AF65-F5344CB8AC3E}">
        <p14:creationId xmlns:p14="http://schemas.microsoft.com/office/powerpoint/2010/main" val="3706885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E6A941-2C8D-4FEC-A195-E41851AC3250}"/>
              </a:ext>
            </a:extLst>
          </p:cNvPr>
          <p:cNvSpPr>
            <a:spLocks noGrp="1"/>
          </p:cNvSpPr>
          <p:nvPr>
            <p:ph type="title"/>
          </p:nvPr>
        </p:nvSpPr>
        <p:spPr/>
        <p:txBody>
          <a:bodyPr/>
          <a:lstStyle/>
          <a:p>
            <a:r>
              <a:rPr lang="fr-FR" dirty="0"/>
              <a:t>Bilan 2021 / Projet 2022</a:t>
            </a:r>
          </a:p>
        </p:txBody>
      </p:sp>
      <p:sp>
        <p:nvSpPr>
          <p:cNvPr id="3" name="Espace réservé du contenu 2">
            <a:extLst>
              <a:ext uri="{FF2B5EF4-FFF2-40B4-BE49-F238E27FC236}">
                <a16:creationId xmlns:a16="http://schemas.microsoft.com/office/drawing/2014/main" id="{7FFE326B-CF26-4CA8-981C-C15918720D0B}"/>
              </a:ext>
            </a:extLst>
          </p:cNvPr>
          <p:cNvSpPr>
            <a:spLocks noGrp="1"/>
          </p:cNvSpPr>
          <p:nvPr>
            <p:ph idx="1"/>
          </p:nvPr>
        </p:nvSpPr>
        <p:spPr>
          <a:xfrm>
            <a:off x="479376" y="1700808"/>
            <a:ext cx="4478288" cy="2952328"/>
          </a:xfrm>
        </p:spPr>
        <p:txBody>
          <a:bodyPr/>
          <a:lstStyle/>
          <a:p>
            <a:r>
              <a:rPr lang="fr-FR" dirty="0"/>
              <a:t>289 candidats</a:t>
            </a:r>
          </a:p>
          <a:p>
            <a:r>
              <a:rPr lang="fr-FR" dirty="0"/>
              <a:t>France Métropolitaine et DOM-TOM</a:t>
            </a:r>
          </a:p>
          <a:p>
            <a:r>
              <a:rPr lang="fr-FR" dirty="0"/>
              <a:t>Tous reçus</a:t>
            </a:r>
          </a:p>
        </p:txBody>
      </p:sp>
      <p:pic>
        <p:nvPicPr>
          <p:cNvPr id="4" name="Picture 2">
            <a:extLst>
              <a:ext uri="{FF2B5EF4-FFF2-40B4-BE49-F238E27FC236}">
                <a16:creationId xmlns:a16="http://schemas.microsoft.com/office/drawing/2014/main" id="{BEC3AD5D-E2A7-4E8C-8B0C-22D6D31C4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04" y="1196752"/>
            <a:ext cx="6051115" cy="518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150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B8D26-866F-4AC4-800C-60E5F6C62E5A}"/>
              </a:ext>
            </a:extLst>
          </p:cNvPr>
          <p:cNvSpPr>
            <a:spLocks noGrp="1"/>
          </p:cNvSpPr>
          <p:nvPr>
            <p:ph type="title"/>
          </p:nvPr>
        </p:nvSpPr>
        <p:spPr>
          <a:xfrm>
            <a:off x="609600" y="25698"/>
            <a:ext cx="10972800" cy="1143000"/>
          </a:xfrm>
        </p:spPr>
        <p:txBody>
          <a:bodyPr/>
          <a:lstStyle/>
          <a:p>
            <a:r>
              <a:rPr lang="fr-FR" dirty="0"/>
              <a:t>Bilan 2021 / Projet 2022</a:t>
            </a:r>
          </a:p>
        </p:txBody>
      </p:sp>
      <p:sp>
        <p:nvSpPr>
          <p:cNvPr id="4" name="Espace réservé du contenu 2">
            <a:extLst>
              <a:ext uri="{FF2B5EF4-FFF2-40B4-BE49-F238E27FC236}">
                <a16:creationId xmlns:a16="http://schemas.microsoft.com/office/drawing/2014/main" id="{9D5A1517-6E23-42CE-A29C-990FE68A443F}"/>
              </a:ext>
            </a:extLst>
          </p:cNvPr>
          <p:cNvSpPr txBox="1">
            <a:spLocks/>
          </p:cNvSpPr>
          <p:nvPr/>
        </p:nvSpPr>
        <p:spPr bwMode="auto">
          <a:xfrm>
            <a:off x="7896200" y="1195958"/>
            <a:ext cx="4176712" cy="4176712"/>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fr-FR" b="1" u="sng" dirty="0"/>
              <a:t>Banque  CFCOT QCS</a:t>
            </a:r>
          </a:p>
          <a:p>
            <a:pPr lvl="1">
              <a:buFont typeface="Wingdings" panose="05000000000000000000" pitchFamily="2" charset="2"/>
              <a:buChar char="Ø"/>
              <a:defRPr/>
            </a:pPr>
            <a:r>
              <a:rPr lang="fr-FR" dirty="0"/>
              <a:t>M Sup		84</a:t>
            </a:r>
          </a:p>
          <a:p>
            <a:pPr lvl="1">
              <a:buFont typeface="Wingdings" panose="05000000000000000000" pitchFamily="2" charset="2"/>
              <a:buChar char="Ø"/>
              <a:defRPr/>
            </a:pPr>
            <a:r>
              <a:rPr lang="fr-FR" dirty="0"/>
              <a:t>M </a:t>
            </a:r>
            <a:r>
              <a:rPr lang="fr-FR" dirty="0" err="1"/>
              <a:t>Inf</a:t>
            </a:r>
            <a:r>
              <a:rPr lang="fr-FR" dirty="0"/>
              <a:t>		108</a:t>
            </a:r>
          </a:p>
          <a:p>
            <a:pPr lvl="1">
              <a:buFont typeface="Wingdings" panose="05000000000000000000" pitchFamily="2" charset="2"/>
              <a:buChar char="Ø"/>
              <a:defRPr/>
            </a:pPr>
            <a:r>
              <a:rPr lang="fr-FR" dirty="0"/>
              <a:t>Rachis		66</a:t>
            </a:r>
          </a:p>
          <a:p>
            <a:pPr lvl="1">
              <a:buFont typeface="Wingdings" panose="05000000000000000000" pitchFamily="2" charset="2"/>
              <a:buChar char="Ø"/>
              <a:defRPr/>
            </a:pPr>
            <a:r>
              <a:rPr lang="fr-FR" dirty="0"/>
              <a:t>Pédiatrie	53</a:t>
            </a:r>
          </a:p>
          <a:p>
            <a:pPr lvl="1">
              <a:buFont typeface="Wingdings" panose="05000000000000000000" pitchFamily="2" charset="2"/>
              <a:buChar char="Ø"/>
              <a:defRPr/>
            </a:pPr>
            <a:r>
              <a:rPr lang="fr-FR" dirty="0"/>
              <a:t>Fond/Trans	103</a:t>
            </a:r>
          </a:p>
          <a:p>
            <a:pPr marL="457200" lvl="1" indent="0">
              <a:buFontTx/>
              <a:buNone/>
              <a:defRPr/>
            </a:pPr>
            <a:endParaRPr lang="fr-FR" dirty="0"/>
          </a:p>
          <a:p>
            <a:pPr marL="457200" lvl="1" indent="0">
              <a:buFontTx/>
              <a:buNone/>
              <a:defRPr/>
            </a:pPr>
            <a:r>
              <a:rPr lang="fr-FR" b="1" dirty="0"/>
              <a:t>Total :            	414 </a:t>
            </a:r>
          </a:p>
          <a:p>
            <a:pPr marL="0" indent="0">
              <a:buFontTx/>
              <a:buNone/>
              <a:defRPr/>
            </a:pPr>
            <a:endParaRPr lang="fr-FR" dirty="0"/>
          </a:p>
          <a:p>
            <a:pPr>
              <a:buFontTx/>
              <a:buChar char="-"/>
              <a:defRPr/>
            </a:pPr>
            <a:endParaRPr lang="fr-FR" dirty="0"/>
          </a:p>
          <a:p>
            <a:pPr marL="0" indent="0">
              <a:buFontTx/>
              <a:buNone/>
              <a:defRPr/>
            </a:pPr>
            <a:endParaRPr lang="fr-FR" dirty="0"/>
          </a:p>
        </p:txBody>
      </p:sp>
      <p:sp>
        <p:nvSpPr>
          <p:cNvPr id="5" name="Espace réservé du contenu 2">
            <a:extLst>
              <a:ext uri="{FF2B5EF4-FFF2-40B4-BE49-F238E27FC236}">
                <a16:creationId xmlns:a16="http://schemas.microsoft.com/office/drawing/2014/main" id="{85A8FEE3-1E1A-4A06-BF67-201E7F2629CC}"/>
              </a:ext>
            </a:extLst>
          </p:cNvPr>
          <p:cNvSpPr txBox="1">
            <a:spLocks/>
          </p:cNvSpPr>
          <p:nvPr/>
        </p:nvSpPr>
        <p:spPr>
          <a:xfrm>
            <a:off x="263352" y="1196752"/>
            <a:ext cx="4465638" cy="1790700"/>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defRPr/>
            </a:pPr>
            <a:r>
              <a:rPr lang="fr-FR" dirty="0">
                <a:solidFill>
                  <a:srgbClr val="002060"/>
                </a:solidFill>
              </a:rPr>
              <a:t>Photos cliniques </a:t>
            </a:r>
          </a:p>
          <a:p>
            <a:pPr marL="0" indent="0">
              <a:buFontTx/>
              <a:buNone/>
              <a:defRPr/>
            </a:pPr>
            <a:r>
              <a:rPr lang="fr-FR" dirty="0">
                <a:solidFill>
                  <a:srgbClr val="002060"/>
                </a:solidFill>
              </a:rPr>
              <a:t>Radios</a:t>
            </a:r>
          </a:p>
          <a:p>
            <a:pPr marL="0" indent="0">
              <a:buFontTx/>
              <a:buNone/>
              <a:defRPr/>
            </a:pPr>
            <a:r>
              <a:rPr lang="fr-FR" dirty="0">
                <a:solidFill>
                  <a:srgbClr val="002060"/>
                </a:solidFill>
              </a:rPr>
              <a:t>Questions pratiques</a:t>
            </a:r>
          </a:p>
          <a:p>
            <a:pPr marL="0" indent="0">
              <a:buFontTx/>
              <a:buNone/>
              <a:defRPr/>
            </a:pPr>
            <a:endParaRPr lang="fr-FR" dirty="0"/>
          </a:p>
          <a:p>
            <a:pPr>
              <a:buFontTx/>
              <a:buChar char="-"/>
              <a:defRPr/>
            </a:pPr>
            <a:endParaRPr lang="fr-FR" dirty="0"/>
          </a:p>
          <a:p>
            <a:pPr marL="0" indent="0">
              <a:buFontTx/>
              <a:buNone/>
              <a:defRPr/>
            </a:pPr>
            <a:endParaRPr lang="fr-FR" dirty="0"/>
          </a:p>
        </p:txBody>
      </p:sp>
      <p:sp>
        <p:nvSpPr>
          <p:cNvPr id="6" name="Espace réservé du contenu 2">
            <a:extLst>
              <a:ext uri="{FF2B5EF4-FFF2-40B4-BE49-F238E27FC236}">
                <a16:creationId xmlns:a16="http://schemas.microsoft.com/office/drawing/2014/main" id="{D6CD7CA3-4FD2-408D-9EDF-0129A8E0D794}"/>
              </a:ext>
            </a:extLst>
          </p:cNvPr>
          <p:cNvSpPr txBox="1">
            <a:spLocks/>
          </p:cNvSpPr>
          <p:nvPr/>
        </p:nvSpPr>
        <p:spPr bwMode="auto">
          <a:xfrm>
            <a:off x="287165" y="3284314"/>
            <a:ext cx="4464050" cy="2160588"/>
          </a:xfrm>
          <a:prstGeom prst="rect">
            <a:avLst/>
          </a:prstGeom>
          <a:solidFill>
            <a:schemeClr val="accent1">
              <a:lumMod val="20000"/>
              <a:lumOff val="80000"/>
            </a:schemeClr>
          </a:solidFill>
          <a:ln>
            <a:noFill/>
          </a:ln>
          <a:effec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fr-FR" dirty="0">
                <a:solidFill>
                  <a:srgbClr val="002060"/>
                </a:solidFill>
              </a:rPr>
              <a:t>Enoncés peu précis</a:t>
            </a:r>
          </a:p>
          <a:p>
            <a:pPr marL="0" indent="0">
              <a:buFontTx/>
              <a:buNone/>
              <a:defRPr/>
            </a:pPr>
            <a:r>
              <a:rPr lang="fr-FR" dirty="0">
                <a:solidFill>
                  <a:srgbClr val="002060"/>
                </a:solidFill>
              </a:rPr>
              <a:t>Réponses attendues discutables</a:t>
            </a:r>
          </a:p>
          <a:p>
            <a:pPr marL="0" indent="0">
              <a:buFontTx/>
              <a:buNone/>
              <a:defRPr/>
            </a:pPr>
            <a:r>
              <a:rPr lang="fr-FR" dirty="0">
                <a:solidFill>
                  <a:srgbClr val="002060"/>
                </a:solidFill>
              </a:rPr>
              <a:t>Trop de négation</a:t>
            </a:r>
          </a:p>
          <a:p>
            <a:pPr marL="0" indent="0">
              <a:buFontTx/>
              <a:buNone/>
              <a:defRPr/>
            </a:pPr>
            <a:endParaRPr lang="fr-FR" dirty="0"/>
          </a:p>
          <a:p>
            <a:pPr>
              <a:buFontTx/>
              <a:buChar char="-"/>
              <a:defRPr/>
            </a:pPr>
            <a:endParaRPr lang="fr-FR" dirty="0"/>
          </a:p>
          <a:p>
            <a:pPr marL="0" indent="0">
              <a:buFontTx/>
              <a:buNone/>
              <a:defRPr/>
            </a:pPr>
            <a:endParaRPr lang="fr-FR" dirty="0"/>
          </a:p>
        </p:txBody>
      </p:sp>
      <p:pic>
        <p:nvPicPr>
          <p:cNvPr id="7" name="Picture 2">
            <a:extLst>
              <a:ext uri="{FF2B5EF4-FFF2-40B4-BE49-F238E27FC236}">
                <a16:creationId xmlns:a16="http://schemas.microsoft.com/office/drawing/2014/main" id="{80DB9506-4011-4530-9B8C-67C7D1C13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497" b="22054"/>
          <a:stretch>
            <a:fillRect/>
          </a:stretch>
        </p:blipFill>
        <p:spPr bwMode="auto">
          <a:xfrm>
            <a:off x="5018224" y="1403648"/>
            <a:ext cx="17621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541B8029-5483-4A36-8B5A-2CAC099C2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0" t="22874"/>
          <a:stretch>
            <a:fillRect/>
          </a:stretch>
        </p:blipFill>
        <p:spPr bwMode="auto">
          <a:xfrm>
            <a:off x="5170624" y="3635673"/>
            <a:ext cx="171926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94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2DAF59-9753-4DE2-BF77-AD15998BFB42}"/>
              </a:ext>
            </a:extLst>
          </p:cNvPr>
          <p:cNvSpPr>
            <a:spLocks noGrp="1"/>
          </p:cNvSpPr>
          <p:nvPr>
            <p:ph type="title"/>
          </p:nvPr>
        </p:nvSpPr>
        <p:spPr/>
        <p:txBody>
          <a:bodyPr/>
          <a:lstStyle/>
          <a:p>
            <a:r>
              <a:rPr lang="fr-FR" dirty="0"/>
              <a:t>Examen DES / DESC 2022</a:t>
            </a:r>
          </a:p>
        </p:txBody>
      </p:sp>
      <p:sp>
        <p:nvSpPr>
          <p:cNvPr id="3" name="Espace réservé du contenu 2">
            <a:extLst>
              <a:ext uri="{FF2B5EF4-FFF2-40B4-BE49-F238E27FC236}">
                <a16:creationId xmlns:a16="http://schemas.microsoft.com/office/drawing/2014/main" id="{EEADD709-92D7-466F-971D-6704639F22F1}"/>
              </a:ext>
            </a:extLst>
          </p:cNvPr>
          <p:cNvSpPr>
            <a:spLocks noGrp="1"/>
          </p:cNvSpPr>
          <p:nvPr>
            <p:ph idx="1"/>
          </p:nvPr>
        </p:nvSpPr>
        <p:spPr>
          <a:xfrm>
            <a:off x="609600" y="1556797"/>
            <a:ext cx="10972800" cy="2952324"/>
          </a:xfrm>
        </p:spPr>
        <p:txBody>
          <a:bodyPr/>
          <a:lstStyle/>
          <a:p>
            <a:pPr>
              <a:buFont typeface="Wingdings" panose="05000000000000000000" pitchFamily="2" charset="2"/>
              <a:buChar char="ü"/>
              <a:defRPr/>
            </a:pPr>
            <a:r>
              <a:rPr lang="fr-FR" altLang="fr-FR" sz="2000" dirty="0"/>
              <a:t>CFCOT propose une « prestation » aux coordonnateurs locaux (et inter-régionaux pour le DESC) en charge de la validation des internes en fin de phase d’approfondissement</a:t>
            </a:r>
          </a:p>
          <a:p>
            <a:pPr>
              <a:buFont typeface="Wingdings" panose="05000000000000000000" pitchFamily="2" charset="2"/>
              <a:buChar char="ü"/>
              <a:defRPr/>
            </a:pPr>
            <a:r>
              <a:rPr lang="fr-FR" altLang="fr-FR" sz="2000" dirty="0"/>
              <a:t>Prestation </a:t>
            </a:r>
          </a:p>
          <a:p>
            <a:pPr lvl="1">
              <a:buFont typeface="Wingdings" panose="05000000000000000000" pitchFamily="2" charset="2"/>
              <a:buChar char="ü"/>
              <a:defRPr/>
            </a:pPr>
            <a:r>
              <a:rPr lang="fr-FR" altLang="fr-FR" sz="1600" dirty="0"/>
              <a:t>Docimologie validée </a:t>
            </a:r>
          </a:p>
          <a:p>
            <a:pPr lvl="1">
              <a:buFont typeface="Wingdings" panose="05000000000000000000" pitchFamily="2" charset="2"/>
              <a:buChar char="ü"/>
              <a:defRPr/>
            </a:pPr>
            <a:r>
              <a:rPr lang="fr-FR" altLang="fr-FR" sz="1600" dirty="0"/>
              <a:t>Interface avec </a:t>
            </a:r>
            <a:r>
              <a:rPr lang="fr-FR" altLang="fr-FR" sz="1600" dirty="0" err="1"/>
              <a:t>Sides</a:t>
            </a:r>
            <a:endParaRPr lang="fr-FR" altLang="fr-FR" sz="1600" dirty="0"/>
          </a:p>
          <a:p>
            <a:pPr lvl="1">
              <a:buFont typeface="Wingdings" panose="05000000000000000000" pitchFamily="2" charset="2"/>
              <a:buChar char="ü"/>
              <a:defRPr/>
            </a:pPr>
            <a:r>
              <a:rPr lang="fr-FR" altLang="fr-FR" sz="1600" dirty="0"/>
              <a:t>Une mise en forme adaptée aux épreuves</a:t>
            </a:r>
          </a:p>
          <a:p>
            <a:pPr lvl="1">
              <a:buFont typeface="Wingdings" panose="05000000000000000000" pitchFamily="2" charset="2"/>
              <a:buChar char="ü"/>
              <a:defRPr/>
            </a:pPr>
            <a:r>
              <a:rPr lang="fr-FR" altLang="fr-FR" sz="1600" dirty="0"/>
              <a:t>Une synthèse nationale de résultats</a:t>
            </a:r>
          </a:p>
          <a:p>
            <a:pPr>
              <a:buFont typeface="Wingdings" panose="05000000000000000000" pitchFamily="2" charset="2"/>
              <a:buChar char="ü"/>
              <a:defRPr/>
            </a:pPr>
            <a:r>
              <a:rPr lang="fr-FR" altLang="fr-FR" sz="2000" dirty="0"/>
              <a:t>Le CFCOT n’a pas mission d’assurer l’inscription / contrôles de convocation /qualités des infos sur les candidats</a:t>
            </a:r>
            <a:endParaRPr lang="fr-FR" dirty="0"/>
          </a:p>
        </p:txBody>
      </p:sp>
      <p:pic>
        <p:nvPicPr>
          <p:cNvPr id="4" name="Picture 6">
            <a:extLst>
              <a:ext uri="{FF2B5EF4-FFF2-40B4-BE49-F238E27FC236}">
                <a16:creationId xmlns:a16="http://schemas.microsoft.com/office/drawing/2014/main" id="{872D8A1E-2353-4A95-9875-9A0B14C54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941168"/>
            <a:ext cx="7240587" cy="140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8606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876076524"/>
              </p:ext>
            </p:extLst>
          </p:nvPr>
        </p:nvGraphicFramePr>
        <p:xfrm>
          <a:off x="551384" y="188640"/>
          <a:ext cx="11089231" cy="4092076"/>
        </p:xfrm>
        <a:graphic>
          <a:graphicData uri="http://schemas.openxmlformats.org/drawingml/2006/table">
            <a:tbl>
              <a:tblPr firstRow="1" bandRow="1">
                <a:tableStyleId>{5C22544A-7EE6-4342-B048-85BDC9FD1C3A}</a:tableStyleId>
              </a:tblPr>
              <a:tblGrid>
                <a:gridCol w="3467256">
                  <a:extLst>
                    <a:ext uri="{9D8B030D-6E8A-4147-A177-3AD203B41FA5}">
                      <a16:colId xmlns:a16="http://schemas.microsoft.com/office/drawing/2014/main" val="20000"/>
                    </a:ext>
                  </a:extLst>
                </a:gridCol>
                <a:gridCol w="3045286">
                  <a:extLst>
                    <a:ext uri="{9D8B030D-6E8A-4147-A177-3AD203B41FA5}">
                      <a16:colId xmlns:a16="http://schemas.microsoft.com/office/drawing/2014/main" val="20001"/>
                    </a:ext>
                  </a:extLst>
                </a:gridCol>
                <a:gridCol w="4576689">
                  <a:extLst>
                    <a:ext uri="{9D8B030D-6E8A-4147-A177-3AD203B41FA5}">
                      <a16:colId xmlns:a16="http://schemas.microsoft.com/office/drawing/2014/main" val="20002"/>
                    </a:ext>
                  </a:extLst>
                </a:gridCol>
              </a:tblGrid>
              <a:tr h="477003">
                <a:tc gridSpan="3">
                  <a:txBody>
                    <a:bodyPr/>
                    <a:lstStyle/>
                    <a:p>
                      <a:pPr algn="ctr" fontAlgn="b"/>
                      <a:r>
                        <a:rPr lang="fr-FR" sz="1900" b="1" i="0" u="none" strike="noStrike">
                          <a:solidFill>
                            <a:schemeClr val="bg1"/>
                          </a:solidFill>
                          <a:effectLst/>
                          <a:latin typeface="Calibri"/>
                        </a:rPr>
                        <a:t>Membre</a:t>
                      </a:r>
                      <a:r>
                        <a:rPr lang="fr-FR" sz="1900" b="1" i="0" u="none" strike="noStrike" baseline="0">
                          <a:solidFill>
                            <a:schemeClr val="bg1"/>
                          </a:solidFill>
                          <a:effectLst/>
                          <a:latin typeface="Calibri"/>
                        </a:rPr>
                        <a:t>s invités</a:t>
                      </a:r>
                      <a:endParaRPr lang="fr-FR" sz="1900" b="1" i="0" u="none" strike="noStrike">
                        <a:solidFill>
                          <a:schemeClr val="bg1"/>
                        </a:solidFill>
                        <a:effectLst/>
                        <a:latin typeface="Calibri"/>
                      </a:endParaRPr>
                    </a:p>
                  </a:txBody>
                  <a:tcPr marL="12700" marR="12700" marT="12700" marB="0" anchor="b"/>
                </a:tc>
                <a:tc hMerge="1">
                  <a:txBody>
                    <a:bodyPr/>
                    <a:lstStyle/>
                    <a:p>
                      <a:pPr algn="l" fontAlgn="b"/>
                      <a:endParaRPr lang="fr-FR" sz="1100" b="0" i="0" u="none" strike="noStrike">
                        <a:solidFill>
                          <a:srgbClr val="000000"/>
                        </a:solidFill>
                        <a:effectLst/>
                        <a:latin typeface="Calibri"/>
                      </a:endParaRPr>
                    </a:p>
                  </a:txBody>
                  <a:tcPr marL="12700" marR="12700" marT="12700" marB="0" anchor="b"/>
                </a:tc>
                <a:tc hMerge="1">
                  <a:txBody>
                    <a:bodyPr/>
                    <a:lstStyle/>
                    <a:p>
                      <a:pPr algn="l" fontAlgn="b"/>
                      <a:endParaRPr lang="fr-FR" sz="1100" b="0" i="0" u="none" strike="noStrike" dirty="0">
                        <a:solidFill>
                          <a:srgbClr val="000000"/>
                        </a:solidFill>
                        <a:effectLst/>
                        <a:latin typeface="Calibri"/>
                      </a:endParaRPr>
                    </a:p>
                  </a:txBody>
                  <a:tcPr marL="12700" marR="12700" marT="12700" marB="0" anchor="b"/>
                </a:tc>
                <a:extLst>
                  <a:ext uri="{0D108BD9-81ED-4DB2-BD59-A6C34878D82A}">
                    <a16:rowId xmlns:a16="http://schemas.microsoft.com/office/drawing/2014/main" val="10000"/>
                  </a:ext>
                </a:extLst>
              </a:tr>
              <a:tr h="516439">
                <a:tc>
                  <a:txBody>
                    <a:bodyPr/>
                    <a:lstStyle/>
                    <a:p>
                      <a:pPr algn="l" fontAlgn="b"/>
                      <a:r>
                        <a:rPr lang="fi-FI" sz="1900" b="0" i="0" u="none" strike="noStrike">
                          <a:solidFill>
                            <a:schemeClr val="tx2"/>
                          </a:solidFill>
                          <a:effectLst/>
                          <a:latin typeface="Calibri"/>
                        </a:rPr>
                        <a:t>Antoine</a:t>
                      </a:r>
                    </a:p>
                  </a:txBody>
                  <a:tcPr marL="12700" marR="12700" marT="12700" marB="0" anchor="b"/>
                </a:tc>
                <a:tc>
                  <a:txBody>
                    <a:bodyPr/>
                    <a:lstStyle/>
                    <a:p>
                      <a:pPr algn="l" fontAlgn="b"/>
                      <a:r>
                        <a:rPr lang="de-DE" sz="1900" b="0" i="0" u="none" strike="noStrike">
                          <a:solidFill>
                            <a:schemeClr val="tx2"/>
                          </a:solidFill>
                          <a:effectLst/>
                          <a:latin typeface="Calibri"/>
                        </a:rPr>
                        <a:t>Poichotte</a:t>
                      </a:r>
                    </a:p>
                  </a:txBody>
                  <a:tcPr marL="12700" marR="12700" marT="12700" marB="0" anchor="b"/>
                </a:tc>
                <a:tc>
                  <a:txBody>
                    <a:bodyPr/>
                    <a:lstStyle/>
                    <a:p>
                      <a:pPr algn="l" fontAlgn="b"/>
                      <a:r>
                        <a:rPr lang="fr-FR" sz="1900" b="0" i="0" u="none" strike="noStrike">
                          <a:solidFill>
                            <a:schemeClr val="tx2"/>
                          </a:solidFill>
                          <a:effectLst/>
                          <a:latin typeface="Calibri"/>
                        </a:rPr>
                        <a:t>Site internet et PND</a:t>
                      </a:r>
                    </a:p>
                  </a:txBody>
                  <a:tcPr marL="12700" marR="12700" marT="12700" marB="0" anchor="b"/>
                </a:tc>
                <a:extLst>
                  <a:ext uri="{0D108BD9-81ED-4DB2-BD59-A6C34878D82A}">
                    <a16:rowId xmlns:a16="http://schemas.microsoft.com/office/drawing/2014/main" val="10001"/>
                  </a:ext>
                </a:extLst>
              </a:tr>
              <a:tr h="516439">
                <a:tc>
                  <a:txBody>
                    <a:bodyPr/>
                    <a:lstStyle/>
                    <a:p>
                      <a:pPr algn="l" fontAlgn="b"/>
                      <a:r>
                        <a:rPr lang="fr-FR" sz="1900" b="0" i="0" u="none" strike="noStrike" dirty="0">
                          <a:solidFill>
                            <a:schemeClr val="tx2"/>
                          </a:solidFill>
                          <a:effectLst/>
                          <a:latin typeface="Calibri"/>
                        </a:rPr>
                        <a:t>Dominique</a:t>
                      </a:r>
                    </a:p>
                  </a:txBody>
                  <a:tcPr marL="12700" marR="12700" marT="12700" marB="0" anchor="b"/>
                </a:tc>
                <a:tc>
                  <a:txBody>
                    <a:bodyPr/>
                    <a:lstStyle/>
                    <a:p>
                      <a:pPr algn="l" fontAlgn="b"/>
                      <a:r>
                        <a:rPr lang="fr-FR" sz="1900" b="0" i="0" u="none" strike="noStrike" err="1">
                          <a:solidFill>
                            <a:schemeClr val="tx2"/>
                          </a:solidFill>
                          <a:effectLst/>
                          <a:latin typeface="Calibri"/>
                        </a:rPr>
                        <a:t>Chauveaux</a:t>
                      </a:r>
                      <a:endParaRPr lang="fr-FR" sz="1900" b="0" i="0" u="none" strike="noStrike">
                        <a:solidFill>
                          <a:schemeClr val="tx2"/>
                        </a:solidFill>
                        <a:effectLst/>
                        <a:latin typeface="Calibri"/>
                      </a:endParaRPr>
                    </a:p>
                  </a:txBody>
                  <a:tcPr marL="12700" marR="12700" marT="12700" marB="0" anchor="b"/>
                </a:tc>
                <a:tc>
                  <a:txBody>
                    <a:bodyPr/>
                    <a:lstStyle/>
                    <a:p>
                      <a:pPr algn="l" fontAlgn="b"/>
                      <a:r>
                        <a:rPr lang="fr-FR" sz="1900" b="0" i="0" u="none" strike="noStrike">
                          <a:solidFill>
                            <a:schemeClr val="tx2"/>
                          </a:solidFill>
                          <a:effectLst/>
                          <a:latin typeface="Calibri"/>
                        </a:rPr>
                        <a:t>EBOT-UEMS</a:t>
                      </a:r>
                    </a:p>
                  </a:txBody>
                  <a:tcPr marL="12700" marR="12700" marT="12700" marB="0" anchor="b"/>
                </a:tc>
                <a:extLst>
                  <a:ext uri="{0D108BD9-81ED-4DB2-BD59-A6C34878D82A}">
                    <a16:rowId xmlns:a16="http://schemas.microsoft.com/office/drawing/2014/main" val="10003"/>
                  </a:ext>
                </a:extLst>
              </a:tr>
              <a:tr h="516439">
                <a:tc>
                  <a:txBody>
                    <a:bodyPr/>
                    <a:lstStyle/>
                    <a:p>
                      <a:pPr algn="l" fontAlgn="b"/>
                      <a:r>
                        <a:rPr lang="fr-FR" sz="1900" b="0" i="0" u="none" strike="noStrike" dirty="0">
                          <a:solidFill>
                            <a:schemeClr val="tx2"/>
                          </a:solidFill>
                          <a:effectLst/>
                          <a:latin typeface="Calibri"/>
                        </a:rPr>
                        <a:t>Alexandre</a:t>
                      </a:r>
                    </a:p>
                  </a:txBody>
                  <a:tcPr marL="12700" marR="12700" marT="12700" marB="0" anchor="b"/>
                </a:tc>
                <a:tc>
                  <a:txBody>
                    <a:bodyPr/>
                    <a:lstStyle/>
                    <a:p>
                      <a:pPr algn="l" fontAlgn="b"/>
                      <a:r>
                        <a:rPr lang="fr-FR" sz="1900" b="0" i="0" u="none" strike="noStrike" dirty="0">
                          <a:solidFill>
                            <a:schemeClr val="tx2"/>
                          </a:solidFill>
                          <a:effectLst/>
                          <a:latin typeface="Calibri"/>
                        </a:rPr>
                        <a:t>Poignard</a:t>
                      </a:r>
                    </a:p>
                  </a:txBody>
                  <a:tcPr marL="12700" marR="12700" marT="12700" marB="0" anchor="b"/>
                </a:tc>
                <a:tc>
                  <a:txBody>
                    <a:bodyPr/>
                    <a:lstStyle/>
                    <a:p>
                      <a:pPr algn="l" fontAlgn="b"/>
                      <a:r>
                        <a:rPr lang="fr-FR" sz="1900" b="0" i="0" u="none" strike="noStrike" dirty="0">
                          <a:solidFill>
                            <a:schemeClr val="tx2"/>
                          </a:solidFill>
                          <a:effectLst/>
                          <a:latin typeface="Calibri"/>
                        </a:rPr>
                        <a:t>Secrétaire Général CNP SOFCOT</a:t>
                      </a:r>
                    </a:p>
                  </a:txBody>
                  <a:tcPr marL="12700" marR="12700" marT="12700" marB="0" anchor="b"/>
                </a:tc>
                <a:extLst>
                  <a:ext uri="{0D108BD9-81ED-4DB2-BD59-A6C34878D82A}">
                    <a16:rowId xmlns:a16="http://schemas.microsoft.com/office/drawing/2014/main" val="10005"/>
                  </a:ext>
                </a:extLst>
              </a:tr>
              <a:tr h="516439">
                <a:tc>
                  <a:txBody>
                    <a:bodyPr/>
                    <a:lstStyle/>
                    <a:p>
                      <a:pPr algn="l" fontAlgn="b"/>
                      <a:r>
                        <a:rPr lang="fr-FR" sz="1900" b="0" i="0" u="none" strike="noStrike">
                          <a:solidFill>
                            <a:schemeClr val="tx2"/>
                          </a:solidFill>
                          <a:effectLst/>
                          <a:latin typeface="Calibri"/>
                        </a:rPr>
                        <a:t>Emmanuel</a:t>
                      </a:r>
                    </a:p>
                  </a:txBody>
                  <a:tcPr marL="12700" marR="12700" marT="12700" marB="0" anchor="b"/>
                </a:tc>
                <a:tc>
                  <a:txBody>
                    <a:bodyPr/>
                    <a:lstStyle/>
                    <a:p>
                      <a:pPr algn="l" fontAlgn="b"/>
                      <a:r>
                        <a:rPr lang="hr-HR" sz="1900" b="0" i="0" u="none" strike="noStrike">
                          <a:solidFill>
                            <a:schemeClr val="tx2"/>
                          </a:solidFill>
                          <a:effectLst/>
                          <a:latin typeface="Calibri"/>
                        </a:rPr>
                        <a:t>Masmejean</a:t>
                      </a:r>
                    </a:p>
                  </a:txBody>
                  <a:tcPr marL="12700" marR="12700" marT="12700" marB="0" anchor="b"/>
                </a:tc>
                <a:tc>
                  <a:txBody>
                    <a:bodyPr/>
                    <a:lstStyle/>
                    <a:p>
                      <a:pPr algn="l" fontAlgn="b"/>
                      <a:r>
                        <a:rPr lang="fr-FR" sz="1900" b="0" i="0" u="none" strike="noStrike">
                          <a:solidFill>
                            <a:schemeClr val="tx2"/>
                          </a:solidFill>
                          <a:effectLst/>
                          <a:latin typeface="Calibri"/>
                        </a:rPr>
                        <a:t>DFMS-DFMSA</a:t>
                      </a:r>
                    </a:p>
                  </a:txBody>
                  <a:tcPr marL="12700" marR="12700" marT="12700" marB="0" anchor="b"/>
                </a:tc>
                <a:extLst>
                  <a:ext uri="{0D108BD9-81ED-4DB2-BD59-A6C34878D82A}">
                    <a16:rowId xmlns:a16="http://schemas.microsoft.com/office/drawing/2014/main" val="10006"/>
                  </a:ext>
                </a:extLst>
              </a:tr>
              <a:tr h="516439">
                <a:tc>
                  <a:txBody>
                    <a:bodyPr/>
                    <a:lstStyle/>
                    <a:p>
                      <a:pPr algn="l" fontAlgn="b"/>
                      <a:r>
                        <a:rPr lang="fi-FI" sz="1900" b="0" i="0" u="none" strike="noStrike" err="1">
                          <a:solidFill>
                            <a:schemeClr val="tx2"/>
                          </a:solidFill>
                          <a:effectLst/>
                          <a:latin typeface="Calibri"/>
                        </a:rPr>
                        <a:t>Sylvain</a:t>
                      </a:r>
                      <a:endParaRPr lang="fi-FI" sz="1900" b="0" i="0" u="none" strike="noStrike">
                        <a:solidFill>
                          <a:schemeClr val="tx2"/>
                        </a:solidFill>
                        <a:effectLst/>
                        <a:latin typeface="Calibri"/>
                      </a:endParaRPr>
                    </a:p>
                  </a:txBody>
                  <a:tcPr marL="12700" marR="12700" marT="12700" marB="0" anchor="b"/>
                </a:tc>
                <a:tc>
                  <a:txBody>
                    <a:bodyPr/>
                    <a:lstStyle/>
                    <a:p>
                      <a:pPr algn="l" fontAlgn="b"/>
                      <a:r>
                        <a:rPr lang="fr-FR" sz="1900" b="0" i="0" u="none" strike="noStrike" err="1">
                          <a:solidFill>
                            <a:schemeClr val="tx2"/>
                          </a:solidFill>
                          <a:effectLst/>
                          <a:latin typeface="Calibri"/>
                        </a:rPr>
                        <a:t>Terver</a:t>
                      </a:r>
                      <a:endParaRPr lang="fr-FR" sz="1900" b="0" i="0" u="none" strike="noStrike">
                        <a:solidFill>
                          <a:schemeClr val="tx2"/>
                        </a:solidFill>
                        <a:effectLst/>
                        <a:latin typeface="Calibri"/>
                      </a:endParaRPr>
                    </a:p>
                  </a:txBody>
                  <a:tcPr marL="12700" marR="12700" marT="12700" marB="0" anchor="b"/>
                </a:tc>
                <a:tc>
                  <a:txBody>
                    <a:bodyPr/>
                    <a:lstStyle/>
                    <a:p>
                      <a:pPr algn="l" fontAlgn="b"/>
                      <a:r>
                        <a:rPr lang="fr-FR" sz="1900" b="0" i="0" u="none" strike="noStrike">
                          <a:solidFill>
                            <a:schemeClr val="tx2"/>
                          </a:solidFill>
                          <a:effectLst/>
                          <a:latin typeface="Calibri"/>
                        </a:rPr>
                        <a:t>Francophonie</a:t>
                      </a:r>
                    </a:p>
                  </a:txBody>
                  <a:tcPr marL="12700" marR="12700" marT="12700" marB="0" anchor="b"/>
                </a:tc>
                <a:extLst>
                  <a:ext uri="{0D108BD9-81ED-4DB2-BD59-A6C34878D82A}">
                    <a16:rowId xmlns:a16="http://schemas.microsoft.com/office/drawing/2014/main" val="10007"/>
                  </a:ext>
                </a:extLst>
              </a:tr>
              <a:tr h="516439">
                <a:tc>
                  <a:txBody>
                    <a:bodyPr/>
                    <a:lstStyle/>
                    <a:p>
                      <a:pPr algn="l" fontAlgn="b"/>
                      <a:r>
                        <a:rPr lang="nl-NL" sz="1900" b="0" i="0" u="none" strike="noStrike" err="1">
                          <a:solidFill>
                            <a:schemeClr val="tx2"/>
                          </a:solidFill>
                          <a:effectLst/>
                          <a:latin typeface="Calibri"/>
                        </a:rPr>
                        <a:t>Raphaël</a:t>
                      </a:r>
                      <a:r>
                        <a:rPr lang="nl-NL" sz="1900" b="0" i="0" u="none" strike="noStrike">
                          <a:solidFill>
                            <a:schemeClr val="tx2"/>
                          </a:solidFill>
                          <a:effectLst/>
                          <a:latin typeface="Calibri"/>
                        </a:rPr>
                        <a:t> </a:t>
                      </a:r>
                    </a:p>
                  </a:txBody>
                  <a:tcPr marL="12700" marR="12700" marT="12700" marB="0" anchor="b"/>
                </a:tc>
                <a:tc>
                  <a:txBody>
                    <a:bodyPr/>
                    <a:lstStyle/>
                    <a:p>
                      <a:pPr algn="l" fontAlgn="b"/>
                      <a:r>
                        <a:rPr lang="en-US" sz="1900" b="0" i="0" u="none" strike="noStrike">
                          <a:solidFill>
                            <a:schemeClr val="tx2"/>
                          </a:solidFill>
                          <a:effectLst/>
                          <a:latin typeface="Calibri"/>
                        </a:rPr>
                        <a:t>Vialle</a:t>
                      </a:r>
                    </a:p>
                  </a:txBody>
                  <a:tcPr marL="12700" marR="12700" marT="12700" marB="0" anchor="b"/>
                </a:tc>
                <a:tc>
                  <a:txBody>
                    <a:bodyPr/>
                    <a:lstStyle/>
                    <a:p>
                      <a:pPr algn="l" fontAlgn="b"/>
                      <a:r>
                        <a:rPr lang="ro-RO" sz="1900" b="0" i="0" u="none" strike="noStrike">
                          <a:solidFill>
                            <a:schemeClr val="tx2"/>
                          </a:solidFill>
                          <a:effectLst/>
                          <a:latin typeface="Calibri"/>
                        </a:rPr>
                        <a:t>Centre de Documentation</a:t>
                      </a:r>
                    </a:p>
                  </a:txBody>
                  <a:tcPr marL="12700" marR="12700" marT="12700" marB="0" anchor="b"/>
                </a:tc>
                <a:extLst>
                  <a:ext uri="{0D108BD9-81ED-4DB2-BD59-A6C34878D82A}">
                    <a16:rowId xmlns:a16="http://schemas.microsoft.com/office/drawing/2014/main" val="10008"/>
                  </a:ext>
                </a:extLst>
              </a:tr>
              <a:tr h="516439">
                <a:tc>
                  <a:txBody>
                    <a:bodyPr/>
                    <a:lstStyle/>
                    <a:p>
                      <a:pPr algn="l" fontAlgn="b"/>
                      <a:r>
                        <a:rPr lang="fr-FR" sz="1900" b="0" i="0" u="none" strike="noStrike" baseline="0" dirty="0">
                          <a:solidFill>
                            <a:schemeClr val="tx2"/>
                          </a:solidFill>
                          <a:effectLst/>
                          <a:latin typeface="+mn-lt"/>
                        </a:rPr>
                        <a:t>Philippe</a:t>
                      </a:r>
                      <a:endParaRPr lang="fr-FR" sz="1900" b="0" i="0" u="none" strike="noStrike" dirty="0">
                        <a:solidFill>
                          <a:schemeClr val="tx2"/>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900" b="0" i="0" u="none" strike="noStrike" baseline="0" err="1">
                          <a:solidFill>
                            <a:schemeClr val="tx2"/>
                          </a:solidFill>
                          <a:effectLst/>
                          <a:latin typeface="+mn-lt"/>
                        </a:rPr>
                        <a:t>Massin</a:t>
                      </a:r>
                      <a:endParaRPr lang="fr-FR" sz="1900" b="0" i="0" u="none" strike="noStrike">
                        <a:solidFill>
                          <a:schemeClr val="tx2"/>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900" b="0" i="0" u="none" strike="noStrike" dirty="0">
                          <a:solidFill>
                            <a:schemeClr val="tx2"/>
                          </a:solidFill>
                          <a:effectLst/>
                          <a:latin typeface="Calibri"/>
                        </a:rPr>
                        <a:t>OTSR</a:t>
                      </a:r>
                    </a:p>
                  </a:txBody>
                  <a:tcPr marL="12700" marR="12700" marT="12700" marB="0" anchor="b">
                    <a:solidFill>
                      <a:schemeClr val="tx2">
                        <a:lumMod val="20000"/>
                        <a:lumOff val="80000"/>
                      </a:schemeClr>
                    </a:solidFill>
                  </a:tcPr>
                </a:tc>
                <a:extLst>
                  <a:ext uri="{0D108BD9-81ED-4DB2-BD59-A6C34878D82A}">
                    <a16:rowId xmlns:a16="http://schemas.microsoft.com/office/drawing/2014/main" val="10009"/>
                  </a:ext>
                </a:extLst>
              </a:tr>
            </a:tbl>
          </a:graphicData>
        </a:graphic>
      </p:graphicFrame>
      <p:pic>
        <p:nvPicPr>
          <p:cNvPr id="3" name="Image 2" descr="Myri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59896" y="4905296"/>
            <a:ext cx="1826540" cy="1952705"/>
          </a:xfrm>
          <a:prstGeom prst="rect">
            <a:avLst/>
          </a:prstGeom>
        </p:spPr>
      </p:pic>
      <p:sp>
        <p:nvSpPr>
          <p:cNvPr id="5" name="ZoneTexte 4"/>
          <p:cNvSpPr txBox="1"/>
          <p:nvPr/>
        </p:nvSpPr>
        <p:spPr>
          <a:xfrm>
            <a:off x="3287689" y="5949280"/>
            <a:ext cx="1768433" cy="369332"/>
          </a:xfrm>
          <a:prstGeom prst="rect">
            <a:avLst/>
          </a:prstGeom>
          <a:noFill/>
        </p:spPr>
        <p:txBody>
          <a:bodyPr wrap="none" rtlCol="0">
            <a:spAutoFit/>
          </a:bodyPr>
          <a:lstStyle/>
          <a:p>
            <a:r>
              <a:rPr lang="fr-FR">
                <a:latin typeface="Apple Chancery" charset="0"/>
                <a:ea typeface="Apple Chancery" charset="0"/>
                <a:cs typeface="Apple Chancery" charset="0"/>
              </a:rPr>
              <a:t>Myriam Rachdi</a:t>
            </a:r>
          </a:p>
        </p:txBody>
      </p:sp>
      <p:pic>
        <p:nvPicPr>
          <p:cNvPr id="6" name="Image 5" descr="Capture d’écran 2016-11-01 à 08.38.32.png"/>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9984432" y="5714178"/>
            <a:ext cx="683568" cy="1133107"/>
          </a:xfrm>
          <a:prstGeom prst="rect">
            <a:avLst/>
          </a:prstGeom>
        </p:spPr>
      </p:pic>
    </p:spTree>
    <p:extLst>
      <p:ext uri="{BB962C8B-B14F-4D97-AF65-F5344CB8AC3E}">
        <p14:creationId xmlns:p14="http://schemas.microsoft.com/office/powerpoint/2010/main" val="887196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6A882-1888-4838-BBB4-D32D48306CA2}"/>
              </a:ext>
            </a:extLst>
          </p:cNvPr>
          <p:cNvSpPr>
            <a:spLocks noGrp="1"/>
          </p:cNvSpPr>
          <p:nvPr>
            <p:ph type="title"/>
          </p:nvPr>
        </p:nvSpPr>
        <p:spPr/>
        <p:txBody>
          <a:bodyPr/>
          <a:lstStyle/>
          <a:p>
            <a:r>
              <a:rPr lang="fr-FR" dirty="0"/>
              <a:t>Examen DES / DESC 2022</a:t>
            </a:r>
          </a:p>
        </p:txBody>
      </p:sp>
      <p:pic>
        <p:nvPicPr>
          <p:cNvPr id="5" name="Espace réservé du contenu 4">
            <a:extLst>
              <a:ext uri="{FF2B5EF4-FFF2-40B4-BE49-F238E27FC236}">
                <a16:creationId xmlns:a16="http://schemas.microsoft.com/office/drawing/2014/main" id="{AB2DD4E1-E7C4-477A-9A81-7498593D6E12}"/>
              </a:ext>
            </a:extLst>
          </p:cNvPr>
          <p:cNvPicPr>
            <a:picLocks noGrp="1" noChangeAspect="1"/>
          </p:cNvPicPr>
          <p:nvPr>
            <p:ph idx="1"/>
          </p:nvPr>
        </p:nvPicPr>
        <p:blipFill>
          <a:blip r:embed="rId2"/>
          <a:stretch>
            <a:fillRect/>
          </a:stretch>
        </p:blipFill>
        <p:spPr>
          <a:xfrm>
            <a:off x="638739" y="1543716"/>
            <a:ext cx="2232248" cy="1994775"/>
          </a:xfrm>
        </p:spPr>
      </p:pic>
      <p:sp>
        <p:nvSpPr>
          <p:cNvPr id="6" name="Espace réservé du contenu 2">
            <a:extLst>
              <a:ext uri="{FF2B5EF4-FFF2-40B4-BE49-F238E27FC236}">
                <a16:creationId xmlns:a16="http://schemas.microsoft.com/office/drawing/2014/main" id="{F7F049EC-4838-4713-8C36-C1C110074217}"/>
              </a:ext>
            </a:extLst>
          </p:cNvPr>
          <p:cNvSpPr txBox="1">
            <a:spLocks/>
          </p:cNvSpPr>
          <p:nvPr/>
        </p:nvSpPr>
        <p:spPr>
          <a:xfrm>
            <a:off x="479376" y="3789040"/>
            <a:ext cx="4464496" cy="2520565"/>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defRPr/>
            </a:pPr>
            <a:r>
              <a:rPr lang="fr-FR" altLang="fr-FR" sz="4200" b="1" dirty="0"/>
              <a:t>Mercredi 18 Mai 2022</a:t>
            </a:r>
          </a:p>
          <a:p>
            <a:pPr>
              <a:buFont typeface="Wingdings" panose="05000000000000000000" pitchFamily="2" charset="2"/>
              <a:buChar char="ü"/>
              <a:defRPr/>
            </a:pPr>
            <a:r>
              <a:rPr lang="fr-FR" altLang="fr-FR" sz="3000" b="1" dirty="0"/>
              <a:t>18h à 18h50</a:t>
            </a:r>
          </a:p>
          <a:p>
            <a:pPr>
              <a:buFont typeface="Wingdings" panose="05000000000000000000" pitchFamily="2" charset="2"/>
              <a:buChar char="ü"/>
              <a:defRPr/>
            </a:pPr>
            <a:r>
              <a:rPr lang="fr-FR" altLang="fr-FR" sz="3000" b="1" dirty="0"/>
              <a:t>50 QCS</a:t>
            </a:r>
          </a:p>
          <a:p>
            <a:pPr>
              <a:buFont typeface="Wingdings" panose="05000000000000000000" pitchFamily="2" charset="2"/>
              <a:buChar char="ü"/>
              <a:defRPr/>
            </a:pPr>
            <a:r>
              <a:rPr lang="fr-FR" altLang="fr-FR" sz="3000" b="1" dirty="0"/>
              <a:t>25/50 admissible</a:t>
            </a:r>
          </a:p>
          <a:p>
            <a:pPr>
              <a:buFont typeface="Wingdings" panose="05000000000000000000" pitchFamily="2" charset="2"/>
              <a:buChar char="ü"/>
              <a:defRPr/>
            </a:pPr>
            <a:r>
              <a:rPr lang="fr-FR" altLang="fr-FR" sz="3000" b="1" dirty="0" err="1"/>
              <a:t>Sides</a:t>
            </a:r>
            <a:r>
              <a:rPr lang="fr-FR" altLang="fr-FR" sz="3000" b="1" dirty="0"/>
              <a:t> (</a:t>
            </a:r>
            <a:r>
              <a:rPr lang="fr-FR" altLang="fr-FR" sz="3000" b="1" dirty="0" err="1"/>
              <a:t>ppt</a:t>
            </a:r>
            <a:r>
              <a:rPr lang="fr-FR" altLang="fr-FR" sz="3000" b="1" dirty="0"/>
              <a:t> en secours)</a:t>
            </a:r>
          </a:p>
          <a:p>
            <a:pPr>
              <a:buFont typeface="Wingdings" panose="05000000000000000000" pitchFamily="2" charset="2"/>
              <a:buChar char="ü"/>
              <a:defRPr/>
            </a:pPr>
            <a:endParaRPr lang="fr-FR" altLang="fr-FR" sz="2000" dirty="0"/>
          </a:p>
        </p:txBody>
      </p:sp>
      <p:sp>
        <p:nvSpPr>
          <p:cNvPr id="7" name="Espace réservé du contenu 2">
            <a:extLst>
              <a:ext uri="{FF2B5EF4-FFF2-40B4-BE49-F238E27FC236}">
                <a16:creationId xmlns:a16="http://schemas.microsoft.com/office/drawing/2014/main" id="{F21DBC61-9B80-4F42-9823-7701FF9981AA}"/>
              </a:ext>
            </a:extLst>
          </p:cNvPr>
          <p:cNvSpPr txBox="1">
            <a:spLocks/>
          </p:cNvSpPr>
          <p:nvPr/>
        </p:nvSpPr>
        <p:spPr>
          <a:xfrm>
            <a:off x="6744072" y="1773101"/>
            <a:ext cx="4464496" cy="4320480"/>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defRPr/>
            </a:pPr>
            <a:r>
              <a:rPr lang="fr-FR" altLang="fr-FR" b="1" dirty="0"/>
              <a:t>Identifier les internes DESC et DES fin phase approfondissement </a:t>
            </a:r>
          </a:p>
          <a:p>
            <a:pPr>
              <a:buFont typeface="Wingdings" panose="05000000000000000000" pitchFamily="2" charset="2"/>
              <a:buChar char="ü"/>
              <a:defRPr/>
            </a:pPr>
            <a:r>
              <a:rPr lang="fr-FR" altLang="fr-FR" b="1" dirty="0"/>
              <a:t>Adresser les convocations</a:t>
            </a:r>
          </a:p>
          <a:p>
            <a:pPr>
              <a:buFont typeface="Wingdings" panose="05000000000000000000" pitchFamily="2" charset="2"/>
              <a:buChar char="ü"/>
              <a:defRPr/>
            </a:pPr>
            <a:r>
              <a:rPr lang="fr-FR" altLang="fr-FR" b="1" dirty="0"/>
              <a:t>Documenter fiche CFCOT</a:t>
            </a:r>
          </a:p>
          <a:p>
            <a:pPr>
              <a:buFont typeface="Wingdings" panose="05000000000000000000" pitchFamily="2" charset="2"/>
              <a:buChar char="ü"/>
              <a:defRPr/>
            </a:pPr>
            <a:r>
              <a:rPr lang="fr-FR" altLang="fr-FR" b="1" dirty="0"/>
              <a:t>Réserver une salle</a:t>
            </a:r>
          </a:p>
        </p:txBody>
      </p:sp>
      <p:sp>
        <p:nvSpPr>
          <p:cNvPr id="8" name="Flèche : droite 7">
            <a:extLst>
              <a:ext uri="{FF2B5EF4-FFF2-40B4-BE49-F238E27FC236}">
                <a16:creationId xmlns:a16="http://schemas.microsoft.com/office/drawing/2014/main" id="{1FB9FDA2-77ED-41EF-AA02-16A2A486782C}"/>
              </a:ext>
            </a:extLst>
          </p:cNvPr>
          <p:cNvSpPr/>
          <p:nvPr/>
        </p:nvSpPr>
        <p:spPr>
          <a:xfrm>
            <a:off x="4943872" y="4149080"/>
            <a:ext cx="144016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5299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0F372F-FC93-4D8E-BFED-75DD50AFC5E3}"/>
              </a:ext>
            </a:extLst>
          </p:cNvPr>
          <p:cNvSpPr>
            <a:spLocks noGrp="1"/>
          </p:cNvSpPr>
          <p:nvPr>
            <p:ph type="title"/>
          </p:nvPr>
        </p:nvSpPr>
        <p:spPr/>
        <p:txBody>
          <a:bodyPr/>
          <a:lstStyle/>
          <a:p>
            <a:r>
              <a:rPr lang="fr-FR" dirty="0"/>
              <a:t>Examen DES / DESC 2022</a:t>
            </a:r>
          </a:p>
        </p:txBody>
      </p:sp>
      <p:sp>
        <p:nvSpPr>
          <p:cNvPr id="3" name="Espace réservé du contenu 2">
            <a:extLst>
              <a:ext uri="{FF2B5EF4-FFF2-40B4-BE49-F238E27FC236}">
                <a16:creationId xmlns:a16="http://schemas.microsoft.com/office/drawing/2014/main" id="{1EF80326-F0F4-42FF-87C2-5FABB9628760}"/>
              </a:ext>
            </a:extLst>
          </p:cNvPr>
          <p:cNvSpPr>
            <a:spLocks noGrp="1"/>
          </p:cNvSpPr>
          <p:nvPr>
            <p:ph idx="1"/>
          </p:nvPr>
        </p:nvSpPr>
        <p:spPr>
          <a:xfrm>
            <a:off x="609600" y="1556797"/>
            <a:ext cx="5558408" cy="1872203"/>
          </a:xfrm>
          <a:solidFill>
            <a:schemeClr val="bg1">
              <a:lumMod val="95000"/>
            </a:schemeClr>
          </a:solidFill>
        </p:spPr>
        <p:txBody>
          <a:bodyPr>
            <a:normAutofit fontScale="92500" lnSpcReduction="10000"/>
          </a:bodyPr>
          <a:lstStyle/>
          <a:p>
            <a:pPr marL="0" indent="0">
              <a:buNone/>
            </a:pPr>
            <a:r>
              <a:rPr lang="fr-FR" b="1" dirty="0"/>
              <a:t>13 coordonnateurs régionaux </a:t>
            </a:r>
            <a:r>
              <a:rPr lang="fr-FR" dirty="0"/>
              <a:t>:   10 QCS par région</a:t>
            </a:r>
          </a:p>
          <a:p>
            <a:pPr>
              <a:buFontTx/>
              <a:buChar char="-"/>
            </a:pPr>
            <a:r>
              <a:rPr lang="fr-FR" dirty="0"/>
              <a:t>Sollicitations et conseils à la rédaction</a:t>
            </a:r>
          </a:p>
        </p:txBody>
      </p:sp>
      <p:sp>
        <p:nvSpPr>
          <p:cNvPr id="4" name="Espace réservé du contenu 2">
            <a:extLst>
              <a:ext uri="{FF2B5EF4-FFF2-40B4-BE49-F238E27FC236}">
                <a16:creationId xmlns:a16="http://schemas.microsoft.com/office/drawing/2014/main" id="{BC2D832D-C09E-4DE0-B781-BCC0E8F58000}"/>
              </a:ext>
            </a:extLst>
          </p:cNvPr>
          <p:cNvSpPr txBox="1">
            <a:spLocks/>
          </p:cNvSpPr>
          <p:nvPr/>
        </p:nvSpPr>
        <p:spPr>
          <a:xfrm>
            <a:off x="629544" y="3861048"/>
            <a:ext cx="5558408" cy="2448272"/>
          </a:xfrm>
          <a:prstGeom prst="rect">
            <a:avLst/>
          </a:prstGeom>
          <a:solidFill>
            <a:schemeClr val="bg1">
              <a:lumMod val="95000"/>
            </a:schemeClr>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4600" b="1" dirty="0"/>
              <a:t>coordonnateurs locaux </a:t>
            </a:r>
            <a:r>
              <a:rPr lang="fr-FR" sz="3400" dirty="0"/>
              <a:t>(en lien avec UFR)</a:t>
            </a:r>
            <a:r>
              <a:rPr lang="fr-FR" sz="4600" b="1" dirty="0"/>
              <a:t> </a:t>
            </a:r>
            <a:r>
              <a:rPr lang="fr-FR" sz="4600" dirty="0"/>
              <a:t>:  </a:t>
            </a:r>
          </a:p>
          <a:p>
            <a:pPr marL="0" indent="0">
              <a:buFont typeface="Arial" panose="020B0604020202020204" pitchFamily="34" charset="0"/>
              <a:buNone/>
            </a:pPr>
            <a:r>
              <a:rPr lang="fr-FR" sz="3800" dirty="0"/>
              <a:t>-    Identifier / lister les candidats</a:t>
            </a:r>
          </a:p>
          <a:p>
            <a:pPr>
              <a:buFontTx/>
              <a:buChar char="-"/>
            </a:pPr>
            <a:r>
              <a:rPr lang="fr-FR" sz="3800" dirty="0"/>
              <a:t>Adresser convocation</a:t>
            </a:r>
          </a:p>
          <a:p>
            <a:pPr>
              <a:buFontTx/>
              <a:buChar char="-"/>
            </a:pPr>
            <a:r>
              <a:rPr lang="fr-FR" sz="3800" dirty="0"/>
              <a:t>Réserver salle</a:t>
            </a:r>
          </a:p>
          <a:p>
            <a:pPr>
              <a:buFontTx/>
              <a:buChar char="-"/>
            </a:pPr>
            <a:r>
              <a:rPr lang="fr-FR" sz="3800" dirty="0"/>
              <a:t>Documenter la fiche CFCOT qui sera adressée avant fin janvier</a:t>
            </a:r>
          </a:p>
          <a:p>
            <a:pPr>
              <a:buFontTx/>
              <a:buChar char="-"/>
            </a:pPr>
            <a:endParaRPr lang="fr-FR" dirty="0"/>
          </a:p>
        </p:txBody>
      </p:sp>
      <p:sp>
        <p:nvSpPr>
          <p:cNvPr id="5" name="ZoneTexte 4">
            <a:extLst>
              <a:ext uri="{FF2B5EF4-FFF2-40B4-BE49-F238E27FC236}">
                <a16:creationId xmlns:a16="http://schemas.microsoft.com/office/drawing/2014/main" id="{8259DBD0-897F-402C-861C-803F68643EBB}"/>
              </a:ext>
            </a:extLst>
          </p:cNvPr>
          <p:cNvSpPr txBox="1"/>
          <p:nvPr/>
        </p:nvSpPr>
        <p:spPr>
          <a:xfrm>
            <a:off x="7608168" y="2046039"/>
            <a:ext cx="4320480" cy="461665"/>
          </a:xfrm>
          <a:prstGeom prst="rect">
            <a:avLst/>
          </a:prstGeom>
          <a:solidFill>
            <a:schemeClr val="accent1">
              <a:lumMod val="20000"/>
              <a:lumOff val="80000"/>
            </a:schemeClr>
          </a:solidFill>
        </p:spPr>
        <p:txBody>
          <a:bodyPr wrap="square" rtlCol="0">
            <a:spAutoFit/>
          </a:bodyPr>
          <a:lstStyle/>
          <a:p>
            <a:r>
              <a:rPr lang="fr-FR" sz="2400" dirty="0">
                <a:solidFill>
                  <a:schemeClr val="tx2"/>
                </a:solidFill>
              </a:rPr>
              <a:t>15 décembre au 15 janvier 2022</a:t>
            </a:r>
          </a:p>
        </p:txBody>
      </p:sp>
      <p:sp>
        <p:nvSpPr>
          <p:cNvPr id="6" name="ZoneTexte 5">
            <a:extLst>
              <a:ext uri="{FF2B5EF4-FFF2-40B4-BE49-F238E27FC236}">
                <a16:creationId xmlns:a16="http://schemas.microsoft.com/office/drawing/2014/main" id="{4739D305-9F3D-48CF-8BA6-B04DA8B7D05F}"/>
              </a:ext>
            </a:extLst>
          </p:cNvPr>
          <p:cNvSpPr txBox="1"/>
          <p:nvPr/>
        </p:nvSpPr>
        <p:spPr>
          <a:xfrm>
            <a:off x="7653064" y="4494311"/>
            <a:ext cx="4320480" cy="461665"/>
          </a:xfrm>
          <a:prstGeom prst="rect">
            <a:avLst/>
          </a:prstGeom>
          <a:solidFill>
            <a:schemeClr val="accent1">
              <a:lumMod val="20000"/>
              <a:lumOff val="80000"/>
            </a:schemeClr>
          </a:solidFill>
        </p:spPr>
        <p:txBody>
          <a:bodyPr wrap="square" rtlCol="0">
            <a:spAutoFit/>
          </a:bodyPr>
          <a:lstStyle/>
          <a:p>
            <a:r>
              <a:rPr lang="fr-FR" sz="2400" dirty="0">
                <a:solidFill>
                  <a:schemeClr val="tx2"/>
                </a:solidFill>
              </a:rPr>
              <a:t>9 Novembre 2021</a:t>
            </a:r>
          </a:p>
        </p:txBody>
      </p:sp>
      <p:sp>
        <p:nvSpPr>
          <p:cNvPr id="7" name="ZoneTexte 6">
            <a:extLst>
              <a:ext uri="{FF2B5EF4-FFF2-40B4-BE49-F238E27FC236}">
                <a16:creationId xmlns:a16="http://schemas.microsoft.com/office/drawing/2014/main" id="{087EC302-51B4-4F81-87B8-D9B5149352E2}"/>
              </a:ext>
            </a:extLst>
          </p:cNvPr>
          <p:cNvSpPr txBox="1"/>
          <p:nvPr/>
        </p:nvSpPr>
        <p:spPr>
          <a:xfrm>
            <a:off x="7680176" y="5373216"/>
            <a:ext cx="4320480" cy="461665"/>
          </a:xfrm>
          <a:prstGeom prst="rect">
            <a:avLst/>
          </a:prstGeom>
          <a:solidFill>
            <a:schemeClr val="accent1">
              <a:lumMod val="20000"/>
              <a:lumOff val="80000"/>
            </a:schemeClr>
          </a:solidFill>
        </p:spPr>
        <p:txBody>
          <a:bodyPr wrap="square" rtlCol="0">
            <a:spAutoFit/>
          </a:bodyPr>
          <a:lstStyle/>
          <a:p>
            <a:r>
              <a:rPr lang="fr-FR" sz="2400" dirty="0">
                <a:solidFill>
                  <a:schemeClr val="tx2"/>
                </a:solidFill>
              </a:rPr>
              <a:t>28 Février 2022</a:t>
            </a:r>
          </a:p>
        </p:txBody>
      </p:sp>
      <p:sp>
        <p:nvSpPr>
          <p:cNvPr id="8" name="Accolade fermante 7">
            <a:extLst>
              <a:ext uri="{FF2B5EF4-FFF2-40B4-BE49-F238E27FC236}">
                <a16:creationId xmlns:a16="http://schemas.microsoft.com/office/drawing/2014/main" id="{93523D6C-5520-4ACA-B77D-4028173B0BB4}"/>
              </a:ext>
            </a:extLst>
          </p:cNvPr>
          <p:cNvSpPr/>
          <p:nvPr/>
        </p:nvSpPr>
        <p:spPr>
          <a:xfrm>
            <a:off x="6312024" y="4221088"/>
            <a:ext cx="45719" cy="100811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Flèche : droite 8">
            <a:extLst>
              <a:ext uri="{FF2B5EF4-FFF2-40B4-BE49-F238E27FC236}">
                <a16:creationId xmlns:a16="http://schemas.microsoft.com/office/drawing/2014/main" id="{4B1908EA-000D-421A-B95B-7E2D54995677}"/>
              </a:ext>
            </a:extLst>
          </p:cNvPr>
          <p:cNvSpPr/>
          <p:nvPr/>
        </p:nvSpPr>
        <p:spPr>
          <a:xfrm>
            <a:off x="6672064" y="4581128"/>
            <a:ext cx="818377"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roite 9">
            <a:extLst>
              <a:ext uri="{FF2B5EF4-FFF2-40B4-BE49-F238E27FC236}">
                <a16:creationId xmlns:a16="http://schemas.microsoft.com/office/drawing/2014/main" id="{81F52FD4-91F9-4524-8213-6FBFF3DFE819}"/>
              </a:ext>
            </a:extLst>
          </p:cNvPr>
          <p:cNvSpPr/>
          <p:nvPr/>
        </p:nvSpPr>
        <p:spPr>
          <a:xfrm>
            <a:off x="6325112" y="5445224"/>
            <a:ext cx="116533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droite 10">
            <a:extLst>
              <a:ext uri="{FF2B5EF4-FFF2-40B4-BE49-F238E27FC236}">
                <a16:creationId xmlns:a16="http://schemas.microsoft.com/office/drawing/2014/main" id="{3980901C-8BA2-4913-8530-A03253F0B82A}"/>
              </a:ext>
            </a:extLst>
          </p:cNvPr>
          <p:cNvSpPr/>
          <p:nvPr/>
        </p:nvSpPr>
        <p:spPr>
          <a:xfrm>
            <a:off x="6672064" y="2132856"/>
            <a:ext cx="818377"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A7E40335-D531-F04F-B04F-853EE9C3DF24}"/>
              </a:ext>
            </a:extLst>
          </p:cNvPr>
          <p:cNvSpPr txBox="1"/>
          <p:nvPr/>
        </p:nvSpPr>
        <p:spPr>
          <a:xfrm>
            <a:off x="3048000" y="3244334"/>
            <a:ext cx="6096000" cy="369332"/>
          </a:xfrm>
          <a:prstGeom prst="rect">
            <a:avLst/>
          </a:prstGeom>
          <a:noFill/>
        </p:spPr>
        <p:txBody>
          <a:bodyPr wrap="square">
            <a:spAutoFit/>
          </a:bodyPr>
          <a:lstStyle/>
          <a:p>
            <a:r>
              <a:rPr lang="fr-FR" dirty="0"/>
              <a:t>https://</a:t>
            </a:r>
            <a:r>
              <a:rPr lang="fr-FR" dirty="0" err="1"/>
              <a:t>ensap.gouv.fr</a:t>
            </a:r>
            <a:r>
              <a:rPr lang="fr-FR" dirty="0"/>
              <a:t>/web/</a:t>
            </a:r>
            <a:r>
              <a:rPr lang="fr-FR" dirty="0" err="1"/>
              <a:t>accueilnonconnecte</a:t>
            </a:r>
            <a:endParaRPr lang="fr-FR" dirty="0"/>
          </a:p>
        </p:txBody>
      </p:sp>
    </p:spTree>
    <p:extLst>
      <p:ext uri="{BB962C8B-B14F-4D97-AF65-F5344CB8AC3E}">
        <p14:creationId xmlns:p14="http://schemas.microsoft.com/office/powerpoint/2010/main" val="40903277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5601" y="2430016"/>
            <a:ext cx="7344815" cy="1143000"/>
          </a:xfrm>
          <a:solidFill>
            <a:srgbClr val="B9CDE5"/>
          </a:solidFill>
          <a:ln>
            <a:solidFill>
              <a:srgbClr val="4F81BD"/>
            </a:solidFill>
          </a:ln>
        </p:spPr>
        <p:txBody>
          <a:bodyPr>
            <a:normAutofit/>
          </a:bodyPr>
          <a:lstStyle/>
          <a:p>
            <a:r>
              <a:rPr lang="fr-FR" dirty="0"/>
              <a:t>Cours AO 2021</a:t>
            </a:r>
          </a:p>
        </p:txBody>
      </p:sp>
      <p:sp>
        <p:nvSpPr>
          <p:cNvPr id="4" name="ZoneTexte 3"/>
          <p:cNvSpPr txBox="1"/>
          <p:nvPr/>
        </p:nvSpPr>
        <p:spPr>
          <a:xfrm>
            <a:off x="7464152" y="6389390"/>
            <a:ext cx="2339038" cy="461665"/>
          </a:xfrm>
          <a:prstGeom prst="rect">
            <a:avLst/>
          </a:prstGeom>
          <a:solidFill>
            <a:schemeClr val="tx2">
              <a:lumMod val="20000"/>
              <a:lumOff val="80000"/>
            </a:schemeClr>
          </a:solidFill>
        </p:spPr>
        <p:txBody>
          <a:bodyPr wrap="none" rtlCol="0">
            <a:spAutoFit/>
          </a:bodyPr>
          <a:lstStyle/>
          <a:p>
            <a:r>
              <a:rPr lang="fr-FR" sz="2400" dirty="0">
                <a:solidFill>
                  <a:schemeClr val="tx2"/>
                </a:solidFill>
              </a:rPr>
              <a:t>L. Galois et JC Bel</a:t>
            </a:r>
          </a:p>
        </p:txBody>
      </p:sp>
      <p:pic>
        <p:nvPicPr>
          <p:cNvPr id="5" name="Image 4">
            <a:extLst>
              <a:ext uri="{FF2B5EF4-FFF2-40B4-BE49-F238E27FC236}">
                <a16:creationId xmlns:a16="http://schemas.microsoft.com/office/drawing/2014/main" id="{400362ED-91FD-7C45-BF1D-FBA0BDB9BA03}"/>
              </a:ext>
            </a:extLst>
          </p:cNvPr>
          <p:cNvPicPr>
            <a:picLocks noChangeAspect="1"/>
          </p:cNvPicPr>
          <p:nvPr/>
        </p:nvPicPr>
        <p:blipFill>
          <a:blip r:embed="rId2"/>
          <a:stretch>
            <a:fillRect/>
          </a:stretch>
        </p:blipFill>
        <p:spPr>
          <a:xfrm>
            <a:off x="119336" y="3284984"/>
            <a:ext cx="2111653" cy="2949287"/>
          </a:xfrm>
          <a:prstGeom prst="rect">
            <a:avLst/>
          </a:prstGeom>
        </p:spPr>
      </p:pic>
      <p:pic>
        <p:nvPicPr>
          <p:cNvPr id="6" name="Image 5" descr="Une image contenant personne, plancher, intérieur, groupe&#10;&#10;Description générée avec un niveau de confiance très élevé">
            <a:extLst>
              <a:ext uri="{FF2B5EF4-FFF2-40B4-BE49-F238E27FC236}">
                <a16:creationId xmlns:a16="http://schemas.microsoft.com/office/drawing/2014/main" id="{246F17CE-FCC1-2F44-BC0F-2B66D3285FC0}"/>
              </a:ext>
            </a:extLst>
          </p:cNvPr>
          <p:cNvPicPr>
            <a:picLocks noChangeAspect="1"/>
          </p:cNvPicPr>
          <p:nvPr/>
        </p:nvPicPr>
        <p:blipFill rotWithShape="1">
          <a:blip r:embed="rId3"/>
          <a:srcRect b="8619"/>
          <a:stretch/>
        </p:blipFill>
        <p:spPr>
          <a:xfrm>
            <a:off x="7464152" y="4077072"/>
            <a:ext cx="3817474" cy="2023560"/>
          </a:xfrm>
          <a:prstGeom prst="rect">
            <a:avLst/>
          </a:prstGeom>
          <a:effectLst>
            <a:softEdge rad="279400"/>
          </a:effectLst>
        </p:spPr>
      </p:pic>
    </p:spTree>
    <p:extLst>
      <p:ext uri="{BB962C8B-B14F-4D97-AF65-F5344CB8AC3E}">
        <p14:creationId xmlns:p14="http://schemas.microsoft.com/office/powerpoint/2010/main" val="7613793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DF0D35-F841-44EA-8558-351B16AE72D9}"/>
              </a:ext>
            </a:extLst>
          </p:cNvPr>
          <p:cNvSpPr>
            <a:spLocks noGrp="1"/>
          </p:cNvSpPr>
          <p:nvPr>
            <p:ph type="title"/>
          </p:nvPr>
        </p:nvSpPr>
        <p:spPr>
          <a:xfrm>
            <a:off x="1372066" y="297273"/>
            <a:ext cx="9291215" cy="1049235"/>
          </a:xfrm>
        </p:spPr>
        <p:txBody>
          <a:bodyPr/>
          <a:lstStyle/>
          <a:p>
            <a:r>
              <a:rPr lang="fr-FR" dirty="0"/>
              <a:t>Introduction </a:t>
            </a:r>
          </a:p>
        </p:txBody>
      </p:sp>
      <p:sp>
        <p:nvSpPr>
          <p:cNvPr id="3" name="Espace réservé du contenu 2">
            <a:extLst>
              <a:ext uri="{FF2B5EF4-FFF2-40B4-BE49-F238E27FC236}">
                <a16:creationId xmlns:a16="http://schemas.microsoft.com/office/drawing/2014/main" id="{FF39BD7D-078B-4807-B211-47C44B1267F6}"/>
              </a:ext>
            </a:extLst>
          </p:cNvPr>
          <p:cNvSpPr>
            <a:spLocks noGrp="1"/>
          </p:cNvSpPr>
          <p:nvPr>
            <p:ph idx="1"/>
          </p:nvPr>
        </p:nvSpPr>
        <p:spPr>
          <a:xfrm>
            <a:off x="335361" y="1733384"/>
            <a:ext cx="10407434" cy="4079019"/>
          </a:xfrm>
        </p:spPr>
        <p:txBody>
          <a:bodyPr>
            <a:normAutofit fontScale="85000" lnSpcReduction="10000"/>
          </a:bodyPr>
          <a:lstStyle/>
          <a:p>
            <a:r>
              <a:rPr lang="fr-FR" sz="2800" dirty="0">
                <a:solidFill>
                  <a:schemeClr val="accent2">
                    <a:lumMod val="75000"/>
                  </a:schemeClr>
                </a:solidFill>
              </a:rPr>
              <a:t>2019 : formation d’une promotion entière phase socle (2018)</a:t>
            </a:r>
          </a:p>
          <a:p>
            <a:pPr lvl="1"/>
            <a:r>
              <a:rPr lang="fr-FR" sz="2400" dirty="0">
                <a:solidFill>
                  <a:schemeClr val="accent2">
                    <a:lumMod val="75000"/>
                  </a:schemeClr>
                </a:solidFill>
              </a:rPr>
              <a:t>Égide CFCOT</a:t>
            </a:r>
          </a:p>
          <a:p>
            <a:pPr lvl="1"/>
            <a:r>
              <a:rPr lang="fr-FR" sz="2400" dirty="0">
                <a:solidFill>
                  <a:schemeClr val="accent2">
                    <a:lumMod val="75000"/>
                  </a:schemeClr>
                </a:solidFill>
              </a:rPr>
              <a:t>Caractère inédit de la formation simultanée d’une entière promotion d’internes</a:t>
            </a:r>
          </a:p>
          <a:p>
            <a:endParaRPr lang="fr-FR" sz="2800" dirty="0"/>
          </a:p>
          <a:p>
            <a:r>
              <a:rPr lang="fr-FR" sz="2800" dirty="0"/>
              <a:t>Juillet 2019 : loi « hospitalité »</a:t>
            </a:r>
          </a:p>
          <a:p>
            <a:r>
              <a:rPr lang="fr-FR" sz="2800" dirty="0"/>
              <a:t>2020 Crise sanitaire </a:t>
            </a:r>
          </a:p>
          <a:p>
            <a:endParaRPr lang="fr-FR" sz="2800" dirty="0"/>
          </a:p>
          <a:p>
            <a:r>
              <a:rPr lang="fr-FR" sz="2800" dirty="0"/>
              <a:t>Début 2020 : Sondage CJO sur prise en charge des frais d’hospitalité (oui 80%)</a:t>
            </a:r>
          </a:p>
          <a:p>
            <a:endParaRPr lang="fr-FR" sz="2800" dirty="0"/>
          </a:p>
          <a:p>
            <a:r>
              <a:rPr lang="fr-FR" sz="2800" dirty="0">
                <a:solidFill>
                  <a:schemeClr val="accent2">
                    <a:lumMod val="75000"/>
                  </a:schemeClr>
                </a:solidFill>
              </a:rPr>
              <a:t>Décision de reprise des cours AO cette année : format hybride </a:t>
            </a:r>
          </a:p>
        </p:txBody>
      </p:sp>
      <p:sp>
        <p:nvSpPr>
          <p:cNvPr id="4" name="ZoneTexte 3">
            <a:extLst>
              <a:ext uri="{FF2B5EF4-FFF2-40B4-BE49-F238E27FC236}">
                <a16:creationId xmlns:a16="http://schemas.microsoft.com/office/drawing/2014/main" id="{70428CA1-1C76-4749-A3B9-1705A4FAE71A}"/>
              </a:ext>
            </a:extLst>
          </p:cNvPr>
          <p:cNvSpPr txBox="1"/>
          <p:nvPr/>
        </p:nvSpPr>
        <p:spPr>
          <a:xfrm>
            <a:off x="6096000" y="3556372"/>
            <a:ext cx="2980303" cy="369332"/>
          </a:xfrm>
          <a:prstGeom prst="rect">
            <a:avLst/>
          </a:prstGeom>
          <a:noFill/>
        </p:spPr>
        <p:txBody>
          <a:bodyPr wrap="none" rtlCol="0">
            <a:spAutoFit/>
          </a:bodyPr>
          <a:lstStyle/>
          <a:p>
            <a:r>
              <a:rPr lang="fr-FR" dirty="0"/>
              <a:t>Absence de cours en 2020</a:t>
            </a:r>
          </a:p>
        </p:txBody>
      </p:sp>
    </p:spTree>
    <p:extLst>
      <p:ext uri="{BB962C8B-B14F-4D97-AF65-F5344CB8AC3E}">
        <p14:creationId xmlns:p14="http://schemas.microsoft.com/office/powerpoint/2010/main" val="4191616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4A267E-CBEB-4394-8445-C6D29D10F6BB}"/>
              </a:ext>
            </a:extLst>
          </p:cNvPr>
          <p:cNvSpPr>
            <a:spLocks noGrp="1"/>
          </p:cNvSpPr>
          <p:nvPr>
            <p:ph type="title"/>
          </p:nvPr>
        </p:nvSpPr>
        <p:spPr>
          <a:xfrm>
            <a:off x="47328" y="1211"/>
            <a:ext cx="11953328" cy="1627589"/>
          </a:xfrm>
        </p:spPr>
        <p:txBody>
          <a:bodyPr>
            <a:normAutofit fontScale="90000"/>
          </a:bodyPr>
          <a:lstStyle/>
          <a:p>
            <a:r>
              <a:rPr lang="fr-FR" b="1" dirty="0"/>
              <a:t>2021 </a:t>
            </a:r>
            <a:br>
              <a:rPr lang="fr-FR" b="1" dirty="0"/>
            </a:br>
            <a:r>
              <a:rPr lang="fr-FR" b="1" dirty="0"/>
              <a:t> Cours hybride </a:t>
            </a:r>
            <a:br>
              <a:rPr lang="fr-FR" b="1" dirty="0"/>
            </a:br>
            <a:r>
              <a:rPr lang="fr-FR" sz="2700" dirty="0"/>
              <a:t>e-learning préalable  + 2 jours en </a:t>
            </a:r>
            <a:r>
              <a:rPr lang="fr-FR" sz="2700" dirty="0" err="1"/>
              <a:t>presentiel</a:t>
            </a:r>
            <a:r>
              <a:rPr lang="fr-FR" sz="2700" dirty="0"/>
              <a:t> (LYON)</a:t>
            </a:r>
          </a:p>
        </p:txBody>
      </p:sp>
      <p:sp>
        <p:nvSpPr>
          <p:cNvPr id="3" name="Espace réservé du contenu 2">
            <a:extLst>
              <a:ext uri="{FF2B5EF4-FFF2-40B4-BE49-F238E27FC236}">
                <a16:creationId xmlns:a16="http://schemas.microsoft.com/office/drawing/2014/main" id="{CE9733D7-396A-4A0C-967F-A03B7866C905}"/>
              </a:ext>
            </a:extLst>
          </p:cNvPr>
          <p:cNvSpPr>
            <a:spLocks noGrp="1"/>
          </p:cNvSpPr>
          <p:nvPr>
            <p:ph idx="1"/>
          </p:nvPr>
        </p:nvSpPr>
        <p:spPr>
          <a:xfrm>
            <a:off x="-24680" y="1955973"/>
            <a:ext cx="10972800" cy="4569371"/>
          </a:xfrm>
        </p:spPr>
        <p:txBody>
          <a:bodyPr>
            <a:normAutofit/>
          </a:bodyPr>
          <a:lstStyle/>
          <a:p>
            <a:r>
              <a:rPr lang="fr-FR" dirty="0"/>
              <a:t>E-learning : 5 modules sur 4 semaines avant le cours présentiel:</a:t>
            </a:r>
          </a:p>
          <a:p>
            <a:pPr lvl="1"/>
            <a:r>
              <a:rPr lang="fr-FR" dirty="0"/>
              <a:t>32 </a:t>
            </a:r>
            <a:r>
              <a:rPr lang="fr-FR" dirty="0" err="1"/>
              <a:t>ppt</a:t>
            </a:r>
            <a:r>
              <a:rPr lang="fr-FR" dirty="0"/>
              <a:t> sonorisés</a:t>
            </a:r>
          </a:p>
          <a:p>
            <a:endParaRPr lang="fr-FR" dirty="0"/>
          </a:p>
          <a:p>
            <a:r>
              <a:rPr lang="fr-FR" dirty="0"/>
              <a:t>Cours n°1 : 4-5 octobre 2021</a:t>
            </a:r>
          </a:p>
          <a:p>
            <a:r>
              <a:rPr lang="fr-FR" dirty="0"/>
              <a:t>Cours n°2 : 6-7 octobre 2021</a:t>
            </a:r>
          </a:p>
          <a:p>
            <a:pPr lvl="1"/>
            <a:r>
              <a:rPr lang="fr-FR" dirty="0"/>
              <a:t>Parcours biomécanique</a:t>
            </a:r>
          </a:p>
          <a:p>
            <a:pPr lvl="1"/>
            <a:r>
              <a:rPr lang="fr-FR" dirty="0"/>
              <a:t>Simulation (8 ateliers)</a:t>
            </a:r>
          </a:p>
          <a:p>
            <a:pPr lvl="1"/>
            <a:r>
              <a:rPr lang="fr-FR" dirty="0"/>
              <a:t>Discussion de dossiers</a:t>
            </a:r>
          </a:p>
        </p:txBody>
      </p:sp>
      <p:pic>
        <p:nvPicPr>
          <p:cNvPr id="5" name="Image 4">
            <a:extLst>
              <a:ext uri="{FF2B5EF4-FFF2-40B4-BE49-F238E27FC236}">
                <a16:creationId xmlns:a16="http://schemas.microsoft.com/office/drawing/2014/main" id="{33AA69A0-8B7F-44D8-9A3E-622AE5B40106}"/>
              </a:ext>
            </a:extLst>
          </p:cNvPr>
          <p:cNvPicPr>
            <a:picLocks noChangeAspect="1"/>
          </p:cNvPicPr>
          <p:nvPr/>
        </p:nvPicPr>
        <p:blipFill>
          <a:blip r:embed="rId2"/>
          <a:stretch>
            <a:fillRect/>
          </a:stretch>
        </p:blipFill>
        <p:spPr>
          <a:xfrm>
            <a:off x="5613205" y="2996953"/>
            <a:ext cx="6068894" cy="3024336"/>
          </a:xfrm>
          <a:prstGeom prst="rect">
            <a:avLst/>
          </a:prstGeom>
        </p:spPr>
      </p:pic>
      <p:sp>
        <p:nvSpPr>
          <p:cNvPr id="6" name="ZoneTexte 5">
            <a:extLst>
              <a:ext uri="{FF2B5EF4-FFF2-40B4-BE49-F238E27FC236}">
                <a16:creationId xmlns:a16="http://schemas.microsoft.com/office/drawing/2014/main" id="{811D5881-51DB-4E6C-A829-2684699EFE31}"/>
              </a:ext>
            </a:extLst>
          </p:cNvPr>
          <p:cNvSpPr txBox="1"/>
          <p:nvPr/>
        </p:nvSpPr>
        <p:spPr>
          <a:xfrm>
            <a:off x="7737987" y="2802194"/>
            <a:ext cx="1371337" cy="369332"/>
          </a:xfrm>
          <a:prstGeom prst="rect">
            <a:avLst/>
          </a:prstGeom>
          <a:noFill/>
        </p:spPr>
        <p:txBody>
          <a:bodyPr wrap="none" rtlCol="0">
            <a:spAutoFit/>
          </a:bodyPr>
          <a:lstStyle/>
          <a:p>
            <a:r>
              <a:rPr lang="fr-FR" dirty="0">
                <a:solidFill>
                  <a:srgbClr val="FF0000"/>
                </a:solidFill>
              </a:rPr>
              <a:t>E-learning </a:t>
            </a:r>
          </a:p>
        </p:txBody>
      </p:sp>
    </p:spTree>
    <p:extLst>
      <p:ext uri="{BB962C8B-B14F-4D97-AF65-F5344CB8AC3E}">
        <p14:creationId xmlns:p14="http://schemas.microsoft.com/office/powerpoint/2010/main" val="22491598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FA19ED5-9F8A-45CA-BD55-B7FCD9CDE7B2}"/>
              </a:ext>
            </a:extLst>
          </p:cNvPr>
          <p:cNvSpPr txBox="1"/>
          <p:nvPr/>
        </p:nvSpPr>
        <p:spPr>
          <a:xfrm>
            <a:off x="6010154" y="170579"/>
            <a:ext cx="1462516" cy="400110"/>
          </a:xfrm>
          <a:prstGeom prst="rect">
            <a:avLst/>
          </a:prstGeom>
          <a:noFill/>
        </p:spPr>
        <p:txBody>
          <a:bodyPr wrap="none" rtlCol="0">
            <a:spAutoFit/>
          </a:bodyPr>
          <a:lstStyle/>
          <a:p>
            <a:r>
              <a:rPr lang="fr-FR" sz="2000" dirty="0"/>
              <a:t>Programme </a:t>
            </a:r>
          </a:p>
        </p:txBody>
      </p:sp>
      <p:pic>
        <p:nvPicPr>
          <p:cNvPr id="4" name="Image 3">
            <a:extLst>
              <a:ext uri="{FF2B5EF4-FFF2-40B4-BE49-F238E27FC236}">
                <a16:creationId xmlns:a16="http://schemas.microsoft.com/office/drawing/2014/main" id="{5CCAA0D5-7BB6-4BC9-8CAD-E0B931DF6F26}"/>
              </a:ext>
            </a:extLst>
          </p:cNvPr>
          <p:cNvPicPr>
            <a:picLocks noChangeAspect="1"/>
          </p:cNvPicPr>
          <p:nvPr/>
        </p:nvPicPr>
        <p:blipFill rotWithShape="1">
          <a:blip r:embed="rId2"/>
          <a:srcRect l="4810" r="3344"/>
          <a:stretch/>
        </p:blipFill>
        <p:spPr>
          <a:xfrm>
            <a:off x="-24680" y="919222"/>
            <a:ext cx="4125779" cy="4598010"/>
          </a:xfrm>
          <a:prstGeom prst="rect">
            <a:avLst/>
          </a:prstGeom>
        </p:spPr>
      </p:pic>
      <p:sp>
        <p:nvSpPr>
          <p:cNvPr id="8" name="ZoneTexte 7">
            <a:extLst>
              <a:ext uri="{FF2B5EF4-FFF2-40B4-BE49-F238E27FC236}">
                <a16:creationId xmlns:a16="http://schemas.microsoft.com/office/drawing/2014/main" id="{DB067214-06ED-420D-9880-1171D777EC69}"/>
              </a:ext>
            </a:extLst>
          </p:cNvPr>
          <p:cNvSpPr txBox="1"/>
          <p:nvPr/>
        </p:nvSpPr>
        <p:spPr>
          <a:xfrm>
            <a:off x="611415" y="307010"/>
            <a:ext cx="1809341" cy="400110"/>
          </a:xfrm>
          <a:prstGeom prst="rect">
            <a:avLst/>
          </a:prstGeom>
          <a:noFill/>
        </p:spPr>
        <p:txBody>
          <a:bodyPr wrap="none" rtlCol="0">
            <a:spAutoFit/>
          </a:bodyPr>
          <a:lstStyle/>
          <a:p>
            <a:r>
              <a:rPr lang="fr-FR" sz="2000" dirty="0"/>
              <a:t>17 enseignants </a:t>
            </a:r>
          </a:p>
        </p:txBody>
      </p:sp>
      <p:pic>
        <p:nvPicPr>
          <p:cNvPr id="10" name="Image 9">
            <a:extLst>
              <a:ext uri="{FF2B5EF4-FFF2-40B4-BE49-F238E27FC236}">
                <a16:creationId xmlns:a16="http://schemas.microsoft.com/office/drawing/2014/main" id="{AD34BE15-BA32-47AF-A7E5-44720248299B}"/>
              </a:ext>
            </a:extLst>
          </p:cNvPr>
          <p:cNvPicPr>
            <a:picLocks noChangeAspect="1"/>
          </p:cNvPicPr>
          <p:nvPr/>
        </p:nvPicPr>
        <p:blipFill rotWithShape="1">
          <a:blip r:embed="rId3"/>
          <a:srcRect l="6271" t="5559" r="10534" b="1938"/>
          <a:stretch/>
        </p:blipFill>
        <p:spPr>
          <a:xfrm>
            <a:off x="4079776" y="919221"/>
            <a:ext cx="3392894" cy="5306741"/>
          </a:xfrm>
          <a:prstGeom prst="rect">
            <a:avLst/>
          </a:prstGeom>
        </p:spPr>
      </p:pic>
      <p:pic>
        <p:nvPicPr>
          <p:cNvPr id="12" name="Image 11">
            <a:extLst>
              <a:ext uri="{FF2B5EF4-FFF2-40B4-BE49-F238E27FC236}">
                <a16:creationId xmlns:a16="http://schemas.microsoft.com/office/drawing/2014/main" id="{BD9BE8AA-A3D5-49A2-AE1A-3421B6549231}"/>
              </a:ext>
            </a:extLst>
          </p:cNvPr>
          <p:cNvPicPr>
            <a:picLocks noChangeAspect="1"/>
          </p:cNvPicPr>
          <p:nvPr/>
        </p:nvPicPr>
        <p:blipFill rotWithShape="1">
          <a:blip r:embed="rId4"/>
          <a:srcRect l="9548" r="2001"/>
          <a:stretch/>
        </p:blipFill>
        <p:spPr>
          <a:xfrm>
            <a:off x="7680176" y="609597"/>
            <a:ext cx="3528392" cy="5611399"/>
          </a:xfrm>
          <a:prstGeom prst="rect">
            <a:avLst/>
          </a:prstGeom>
        </p:spPr>
      </p:pic>
    </p:spTree>
    <p:extLst>
      <p:ext uri="{BB962C8B-B14F-4D97-AF65-F5344CB8AC3E}">
        <p14:creationId xmlns:p14="http://schemas.microsoft.com/office/powerpoint/2010/main" val="45763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A90086-9A8C-450B-8B4D-E44E4E248607}"/>
              </a:ext>
            </a:extLst>
          </p:cNvPr>
          <p:cNvSpPr>
            <a:spLocks noGrp="1"/>
          </p:cNvSpPr>
          <p:nvPr>
            <p:ph type="title"/>
          </p:nvPr>
        </p:nvSpPr>
        <p:spPr/>
        <p:txBody>
          <a:bodyPr/>
          <a:lstStyle/>
          <a:p>
            <a:r>
              <a:rPr lang="fr-FR" dirty="0"/>
              <a:t>Parcours biomécanique</a:t>
            </a:r>
          </a:p>
        </p:txBody>
      </p:sp>
      <p:sp>
        <p:nvSpPr>
          <p:cNvPr id="12" name="Espace réservé du contenu 2">
            <a:extLst>
              <a:ext uri="{FF2B5EF4-FFF2-40B4-BE49-F238E27FC236}">
                <a16:creationId xmlns:a16="http://schemas.microsoft.com/office/drawing/2014/main" id="{4B8E6C75-1D74-4B90-B2BF-31C395D9664E}"/>
              </a:ext>
            </a:extLst>
          </p:cNvPr>
          <p:cNvSpPr>
            <a:spLocks noGrp="1"/>
          </p:cNvSpPr>
          <p:nvPr>
            <p:ph idx="1"/>
          </p:nvPr>
        </p:nvSpPr>
        <p:spPr>
          <a:xfrm>
            <a:off x="51459" y="2013013"/>
            <a:ext cx="9603275" cy="3450613"/>
          </a:xfrm>
        </p:spPr>
        <p:txBody>
          <a:bodyPr/>
          <a:lstStyle/>
          <a:p>
            <a:r>
              <a:rPr lang="fr-FR" dirty="0"/>
              <a:t>Successions d’ateliers</a:t>
            </a:r>
          </a:p>
          <a:p>
            <a:endParaRPr lang="fr-FR" dirty="0"/>
          </a:p>
        </p:txBody>
      </p:sp>
      <p:pic>
        <p:nvPicPr>
          <p:cNvPr id="13" name="Image 12">
            <a:extLst>
              <a:ext uri="{FF2B5EF4-FFF2-40B4-BE49-F238E27FC236}">
                <a16:creationId xmlns:a16="http://schemas.microsoft.com/office/drawing/2014/main" id="{D2A4ABD3-4EAE-4086-93A5-E1287D594997}"/>
              </a:ext>
            </a:extLst>
          </p:cNvPr>
          <p:cNvPicPr>
            <a:picLocks noChangeAspect="1"/>
          </p:cNvPicPr>
          <p:nvPr/>
        </p:nvPicPr>
        <p:blipFill>
          <a:blip r:embed="rId2"/>
          <a:stretch>
            <a:fillRect/>
          </a:stretch>
        </p:blipFill>
        <p:spPr>
          <a:xfrm>
            <a:off x="2537842" y="1237856"/>
            <a:ext cx="6273478" cy="4341962"/>
          </a:xfrm>
          <a:prstGeom prst="rect">
            <a:avLst/>
          </a:prstGeom>
        </p:spPr>
      </p:pic>
      <p:pic>
        <p:nvPicPr>
          <p:cNvPr id="14" name="Image 13">
            <a:extLst>
              <a:ext uri="{FF2B5EF4-FFF2-40B4-BE49-F238E27FC236}">
                <a16:creationId xmlns:a16="http://schemas.microsoft.com/office/drawing/2014/main" id="{79531E58-DD85-4FA1-9500-52159417C180}"/>
              </a:ext>
            </a:extLst>
          </p:cNvPr>
          <p:cNvPicPr>
            <a:picLocks noChangeAspect="1"/>
          </p:cNvPicPr>
          <p:nvPr/>
        </p:nvPicPr>
        <p:blipFill>
          <a:blip r:embed="rId3"/>
          <a:stretch>
            <a:fillRect/>
          </a:stretch>
        </p:blipFill>
        <p:spPr>
          <a:xfrm>
            <a:off x="3128051" y="1387146"/>
            <a:ext cx="6250329" cy="4422475"/>
          </a:xfrm>
          <a:prstGeom prst="rect">
            <a:avLst/>
          </a:prstGeom>
        </p:spPr>
      </p:pic>
      <p:pic>
        <p:nvPicPr>
          <p:cNvPr id="15" name="Image 14">
            <a:extLst>
              <a:ext uri="{FF2B5EF4-FFF2-40B4-BE49-F238E27FC236}">
                <a16:creationId xmlns:a16="http://schemas.microsoft.com/office/drawing/2014/main" id="{7740CF42-6310-433F-AEDF-7B4692C6DDD1}"/>
              </a:ext>
            </a:extLst>
          </p:cNvPr>
          <p:cNvPicPr>
            <a:picLocks noChangeAspect="1"/>
          </p:cNvPicPr>
          <p:nvPr/>
        </p:nvPicPr>
        <p:blipFill>
          <a:blip r:embed="rId4"/>
          <a:stretch>
            <a:fillRect/>
          </a:stretch>
        </p:blipFill>
        <p:spPr>
          <a:xfrm>
            <a:off x="3624105" y="1504719"/>
            <a:ext cx="6273478" cy="4290204"/>
          </a:xfrm>
          <a:prstGeom prst="rect">
            <a:avLst/>
          </a:prstGeom>
        </p:spPr>
      </p:pic>
      <p:pic>
        <p:nvPicPr>
          <p:cNvPr id="16" name="Image 15">
            <a:extLst>
              <a:ext uri="{FF2B5EF4-FFF2-40B4-BE49-F238E27FC236}">
                <a16:creationId xmlns:a16="http://schemas.microsoft.com/office/drawing/2014/main" id="{8D641C66-1E5D-4A7A-B9BF-6D28A3616854}"/>
              </a:ext>
            </a:extLst>
          </p:cNvPr>
          <p:cNvPicPr>
            <a:picLocks noChangeAspect="1"/>
          </p:cNvPicPr>
          <p:nvPr/>
        </p:nvPicPr>
        <p:blipFill>
          <a:blip r:embed="rId5"/>
          <a:stretch>
            <a:fillRect/>
          </a:stretch>
        </p:blipFill>
        <p:spPr>
          <a:xfrm>
            <a:off x="4321170" y="1602251"/>
            <a:ext cx="6250329" cy="4451230"/>
          </a:xfrm>
          <a:prstGeom prst="rect">
            <a:avLst/>
          </a:prstGeom>
        </p:spPr>
      </p:pic>
      <p:pic>
        <p:nvPicPr>
          <p:cNvPr id="17" name="Image 16">
            <a:extLst>
              <a:ext uri="{FF2B5EF4-FFF2-40B4-BE49-F238E27FC236}">
                <a16:creationId xmlns:a16="http://schemas.microsoft.com/office/drawing/2014/main" id="{55BE415F-796E-4B72-A4F6-F77CF5D8BA0C}"/>
              </a:ext>
            </a:extLst>
          </p:cNvPr>
          <p:cNvPicPr>
            <a:picLocks noChangeAspect="1"/>
          </p:cNvPicPr>
          <p:nvPr/>
        </p:nvPicPr>
        <p:blipFill>
          <a:blip r:embed="rId6"/>
          <a:stretch>
            <a:fillRect/>
          </a:stretch>
        </p:blipFill>
        <p:spPr>
          <a:xfrm>
            <a:off x="4942737" y="1695146"/>
            <a:ext cx="6273478" cy="4376468"/>
          </a:xfrm>
          <a:prstGeom prst="rect">
            <a:avLst/>
          </a:prstGeom>
        </p:spPr>
      </p:pic>
    </p:spTree>
    <p:extLst>
      <p:ext uri="{BB962C8B-B14F-4D97-AF65-F5344CB8AC3E}">
        <p14:creationId xmlns:p14="http://schemas.microsoft.com/office/powerpoint/2010/main" val="141718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plafond, intérieur, personne, plancher&#10;&#10;Description générée automatiquement">
            <a:extLst>
              <a:ext uri="{FF2B5EF4-FFF2-40B4-BE49-F238E27FC236}">
                <a16:creationId xmlns:a16="http://schemas.microsoft.com/office/drawing/2014/main" id="{1859BEAB-B527-4E1F-9CC3-D4D9C8470EE0}"/>
              </a:ext>
            </a:extLst>
          </p:cNvPr>
          <p:cNvPicPr>
            <a:picLocks noGrp="1" noChangeAspect="1"/>
          </p:cNvPicPr>
          <p:nvPr>
            <p:ph sz="half" idx="2"/>
          </p:nvPr>
        </p:nvPicPr>
        <p:blipFill rotWithShape="1">
          <a:blip r:embed="rId2"/>
          <a:srcRect t="18359" r="-1" b="6639"/>
          <a:stretch/>
        </p:blipFill>
        <p:spPr>
          <a:xfrm>
            <a:off x="20" y="10"/>
            <a:ext cx="12191675" cy="6857990"/>
          </a:xfrm>
          <a:prstGeom prst="rect">
            <a:avLst/>
          </a:prstGeom>
        </p:spPr>
      </p:pic>
      <p:sp>
        <p:nvSpPr>
          <p:cNvPr id="4" name="Titre 3">
            <a:extLst>
              <a:ext uri="{FF2B5EF4-FFF2-40B4-BE49-F238E27FC236}">
                <a16:creationId xmlns:a16="http://schemas.microsoft.com/office/drawing/2014/main" id="{C547F5D3-E320-40A1-8295-802A05A3FED4}"/>
              </a:ext>
            </a:extLst>
          </p:cNvPr>
          <p:cNvSpPr>
            <a:spLocks noGrp="1"/>
          </p:cNvSpPr>
          <p:nvPr>
            <p:ph type="title"/>
          </p:nvPr>
        </p:nvSpPr>
        <p:spPr>
          <a:xfrm>
            <a:off x="6094412" y="5073597"/>
            <a:ext cx="5279490" cy="1125622"/>
          </a:xfrm>
        </p:spPr>
        <p:txBody>
          <a:bodyPr vert="horz" lIns="91440" tIns="45720" rIns="91440" bIns="45720" rtlCol="0" anchor="b">
            <a:normAutofit fontScale="90000"/>
          </a:bodyPr>
          <a:lstStyle/>
          <a:p>
            <a:pPr algn="l"/>
            <a:r>
              <a:rPr lang="en-US" dirty="0"/>
              <a:t>8 ateliers de simulation </a:t>
            </a:r>
          </a:p>
        </p:txBody>
      </p:sp>
      <p:sp>
        <p:nvSpPr>
          <p:cNvPr id="9" name="ZoneTexte 8">
            <a:extLst>
              <a:ext uri="{FF2B5EF4-FFF2-40B4-BE49-F238E27FC236}">
                <a16:creationId xmlns:a16="http://schemas.microsoft.com/office/drawing/2014/main" id="{F5F02D90-3C19-4C2F-9E7C-EE7BCE0D5D1A}"/>
              </a:ext>
            </a:extLst>
          </p:cNvPr>
          <p:cNvSpPr txBox="1"/>
          <p:nvPr/>
        </p:nvSpPr>
        <p:spPr>
          <a:xfrm>
            <a:off x="8406581" y="639097"/>
            <a:ext cx="3512308" cy="2585323"/>
          </a:xfrm>
          <a:prstGeom prst="rect">
            <a:avLst/>
          </a:prstGeom>
          <a:noFill/>
        </p:spPr>
        <p:txBody>
          <a:bodyPr wrap="none" rtlCol="0">
            <a:spAutoFit/>
          </a:bodyPr>
          <a:lstStyle/>
          <a:p>
            <a:r>
              <a:rPr lang="fr-FR" dirty="0"/>
              <a:t>Vissage </a:t>
            </a:r>
          </a:p>
          <a:p>
            <a:r>
              <a:rPr lang="fr-FR" dirty="0"/>
              <a:t>Plaque à compression </a:t>
            </a:r>
          </a:p>
          <a:p>
            <a:r>
              <a:rPr lang="fr-FR" dirty="0"/>
              <a:t>Fixation externe </a:t>
            </a:r>
          </a:p>
          <a:p>
            <a:r>
              <a:rPr lang="fr-FR" dirty="0"/>
              <a:t>Enclouage de jambe</a:t>
            </a:r>
          </a:p>
          <a:p>
            <a:r>
              <a:rPr lang="fr-FR" dirty="0"/>
              <a:t>Planification </a:t>
            </a:r>
            <a:r>
              <a:rPr lang="fr-FR" dirty="0" err="1"/>
              <a:t>OstéoS</a:t>
            </a:r>
            <a:r>
              <a:rPr lang="fr-FR" dirty="0"/>
              <a:t>. Avant bras</a:t>
            </a:r>
          </a:p>
          <a:p>
            <a:r>
              <a:rPr lang="fr-FR" dirty="0"/>
              <a:t>Vis plaque DHS</a:t>
            </a:r>
          </a:p>
          <a:p>
            <a:r>
              <a:rPr lang="fr-FR" dirty="0" err="1"/>
              <a:t>Haubannage</a:t>
            </a:r>
            <a:r>
              <a:rPr lang="fr-FR" dirty="0"/>
              <a:t> olécranien</a:t>
            </a:r>
          </a:p>
          <a:p>
            <a:r>
              <a:rPr lang="fr-FR" dirty="0"/>
              <a:t>Fractures de cheville </a:t>
            </a:r>
          </a:p>
          <a:p>
            <a:endParaRPr lang="fr-FR" dirty="0"/>
          </a:p>
        </p:txBody>
      </p:sp>
    </p:spTree>
    <p:extLst>
      <p:ext uri="{BB962C8B-B14F-4D97-AF65-F5344CB8AC3E}">
        <p14:creationId xmlns:p14="http://schemas.microsoft.com/office/powerpoint/2010/main" val="31842138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C3F85-D8A6-40AC-ABD0-A2ACD16BCC49}"/>
              </a:ext>
            </a:extLst>
          </p:cNvPr>
          <p:cNvSpPr>
            <a:spLocks noGrp="1"/>
          </p:cNvSpPr>
          <p:nvPr>
            <p:ph type="title"/>
          </p:nvPr>
        </p:nvSpPr>
        <p:spPr>
          <a:xfrm>
            <a:off x="4732117" y="804889"/>
            <a:ext cx="7124523" cy="1059305"/>
          </a:xfrm>
        </p:spPr>
        <p:txBody>
          <a:bodyPr/>
          <a:lstStyle/>
          <a:p>
            <a:r>
              <a:rPr lang="fr-FR" dirty="0"/>
              <a:t>Discussion de dossiers </a:t>
            </a:r>
          </a:p>
        </p:txBody>
      </p:sp>
      <p:pic>
        <p:nvPicPr>
          <p:cNvPr id="6" name="Espace réservé du contenu 5" descr="Une image contenant intérieur&#10;&#10;Description générée automatiquement">
            <a:extLst>
              <a:ext uri="{FF2B5EF4-FFF2-40B4-BE49-F238E27FC236}">
                <a16:creationId xmlns:a16="http://schemas.microsoft.com/office/drawing/2014/main" id="{3739DB25-576A-492D-852A-6B5F6A53F6B4}"/>
              </a:ext>
            </a:extLst>
          </p:cNvPr>
          <p:cNvPicPr>
            <a:picLocks noGrp="1" noChangeAspect="1"/>
          </p:cNvPicPr>
          <p:nvPr>
            <p:ph sz="half" idx="1"/>
          </p:nvPr>
        </p:nvPicPr>
        <p:blipFill>
          <a:blip r:embed="rId2"/>
          <a:stretch>
            <a:fillRect/>
          </a:stretch>
        </p:blipFill>
        <p:spPr>
          <a:xfrm>
            <a:off x="558660" y="943271"/>
            <a:ext cx="3941778" cy="4489450"/>
          </a:xfrm>
        </p:spPr>
      </p:pic>
      <p:sp>
        <p:nvSpPr>
          <p:cNvPr id="4" name="Espace réservé du contenu 3">
            <a:extLst>
              <a:ext uri="{FF2B5EF4-FFF2-40B4-BE49-F238E27FC236}">
                <a16:creationId xmlns:a16="http://schemas.microsoft.com/office/drawing/2014/main" id="{B1870894-5F75-4D4F-9FB5-07948D196667}"/>
              </a:ext>
            </a:extLst>
          </p:cNvPr>
          <p:cNvSpPr>
            <a:spLocks noGrp="1"/>
          </p:cNvSpPr>
          <p:nvPr>
            <p:ph sz="half" idx="2"/>
          </p:nvPr>
        </p:nvSpPr>
        <p:spPr>
          <a:xfrm>
            <a:off x="5231904" y="2017343"/>
            <a:ext cx="6120680" cy="3441520"/>
          </a:xfrm>
        </p:spPr>
        <p:txBody>
          <a:bodyPr>
            <a:normAutofit fontScale="92500" lnSpcReduction="10000"/>
          </a:bodyPr>
          <a:lstStyle/>
          <a:p>
            <a:r>
              <a:rPr lang="fr-FR" dirty="0"/>
              <a:t>4 sessions </a:t>
            </a:r>
          </a:p>
          <a:p>
            <a:r>
              <a:rPr lang="fr-FR" dirty="0"/>
              <a:t>- principes généraux, classification, stabilité…</a:t>
            </a:r>
          </a:p>
          <a:p>
            <a:r>
              <a:rPr lang="fr-FR" dirty="0"/>
              <a:t>- prise en charge des fractures diaphysaires </a:t>
            </a:r>
          </a:p>
          <a:p>
            <a:r>
              <a:rPr lang="fr-FR" dirty="0"/>
              <a:t>Prise en charge des fractures articulaires (1 et 2)</a:t>
            </a:r>
          </a:p>
          <a:p>
            <a:endParaRPr lang="fr-FR" dirty="0"/>
          </a:p>
          <a:p>
            <a:endParaRPr lang="fr-FR" dirty="0"/>
          </a:p>
        </p:txBody>
      </p:sp>
    </p:spTree>
    <p:extLst>
      <p:ext uri="{BB962C8B-B14F-4D97-AF65-F5344CB8AC3E}">
        <p14:creationId xmlns:p14="http://schemas.microsoft.com/office/powerpoint/2010/main" val="2028383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B09B9-E3B6-41DA-800D-A2312E251DB4}"/>
              </a:ext>
            </a:extLst>
          </p:cNvPr>
          <p:cNvSpPr>
            <a:spLocks noGrp="1"/>
          </p:cNvSpPr>
          <p:nvPr>
            <p:ph type="title"/>
          </p:nvPr>
        </p:nvSpPr>
        <p:spPr>
          <a:xfrm>
            <a:off x="1449217" y="476672"/>
            <a:ext cx="9293577" cy="1059305"/>
          </a:xfrm>
        </p:spPr>
        <p:txBody>
          <a:bodyPr/>
          <a:lstStyle/>
          <a:p>
            <a:r>
              <a:rPr lang="fr-FR" dirty="0"/>
              <a:t>Cours n°1 </a:t>
            </a:r>
          </a:p>
        </p:txBody>
      </p:sp>
      <p:graphicFrame>
        <p:nvGraphicFramePr>
          <p:cNvPr id="7" name="Espace réservé du contenu 6">
            <a:extLst>
              <a:ext uri="{FF2B5EF4-FFF2-40B4-BE49-F238E27FC236}">
                <a16:creationId xmlns:a16="http://schemas.microsoft.com/office/drawing/2014/main" id="{86326896-13B1-4035-95C5-400313471A9D}"/>
              </a:ext>
            </a:extLst>
          </p:cNvPr>
          <p:cNvGraphicFramePr>
            <a:graphicFrameLocks noGrp="1"/>
          </p:cNvGraphicFramePr>
          <p:nvPr>
            <p:ph sz="half" idx="1"/>
            <p:extLst>
              <p:ext uri="{D42A27DB-BD31-4B8C-83A1-F6EECF244321}">
                <p14:modId xmlns:p14="http://schemas.microsoft.com/office/powerpoint/2010/main" val="317887103"/>
              </p:ext>
            </p:extLst>
          </p:nvPr>
        </p:nvGraphicFramePr>
        <p:xfrm>
          <a:off x="767408" y="1864194"/>
          <a:ext cx="5168255" cy="4013078"/>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contenu 3">
            <a:extLst>
              <a:ext uri="{FF2B5EF4-FFF2-40B4-BE49-F238E27FC236}">
                <a16:creationId xmlns:a16="http://schemas.microsoft.com/office/drawing/2014/main" id="{C9888FC8-9EBE-4236-BF67-AC2D033BB0F3}"/>
              </a:ext>
            </a:extLst>
          </p:cNvPr>
          <p:cNvSpPr>
            <a:spLocks noGrp="1"/>
          </p:cNvSpPr>
          <p:nvPr>
            <p:ph sz="half" idx="2"/>
          </p:nvPr>
        </p:nvSpPr>
        <p:spPr>
          <a:xfrm>
            <a:off x="6431882" y="2017343"/>
            <a:ext cx="5424758" cy="3441520"/>
          </a:xfrm>
        </p:spPr>
        <p:txBody>
          <a:bodyPr>
            <a:normAutofit/>
          </a:bodyPr>
          <a:lstStyle/>
          <a:p>
            <a:r>
              <a:rPr lang="fr-FR" dirty="0"/>
              <a:t>46 « phase socle »</a:t>
            </a:r>
          </a:p>
          <a:p>
            <a:endParaRPr lang="fr-FR" dirty="0"/>
          </a:p>
          <a:p>
            <a:r>
              <a:rPr lang="fr-FR" dirty="0"/>
              <a:t>7 internes en 2</a:t>
            </a:r>
            <a:r>
              <a:rPr lang="fr-FR" baseline="30000" dirty="0"/>
              <a:t>ème</a:t>
            </a:r>
            <a:r>
              <a:rPr lang="fr-FR" dirty="0"/>
              <a:t> année </a:t>
            </a:r>
          </a:p>
          <a:p>
            <a:endParaRPr lang="fr-FR" dirty="0"/>
          </a:p>
          <a:p>
            <a:r>
              <a:rPr lang="fr-FR" dirty="0"/>
              <a:t>5 : 1 interne Marocain, 3 internes Belges, … </a:t>
            </a:r>
          </a:p>
          <a:p>
            <a:pPr marL="0" indent="0">
              <a:buNone/>
            </a:pPr>
            <a:endParaRPr lang="fr-FR" dirty="0"/>
          </a:p>
        </p:txBody>
      </p:sp>
      <p:sp>
        <p:nvSpPr>
          <p:cNvPr id="8" name="Rectangle 7">
            <a:extLst>
              <a:ext uri="{FF2B5EF4-FFF2-40B4-BE49-F238E27FC236}">
                <a16:creationId xmlns:a16="http://schemas.microsoft.com/office/drawing/2014/main" id="{F38FBA81-357F-4CE7-8687-67E5AB52C7A7}"/>
              </a:ext>
            </a:extLst>
          </p:cNvPr>
          <p:cNvSpPr/>
          <p:nvPr/>
        </p:nvSpPr>
        <p:spPr>
          <a:xfrm>
            <a:off x="3871321" y="3094556"/>
            <a:ext cx="934872" cy="923330"/>
          </a:xfrm>
          <a:prstGeom prst="rect">
            <a:avLst/>
          </a:prstGeom>
          <a:noFill/>
        </p:spPr>
        <p:txBody>
          <a:bodyPr wrap="none" lIns="91440" tIns="45720" rIns="91440" bIns="45720">
            <a:spAutoFit/>
          </a:bodyPr>
          <a:lstStyle/>
          <a:p>
            <a:pPr algn="ctr"/>
            <a:r>
              <a:rPr lang="fr-FR" sz="5400" dirty="0">
                <a:ln w="0"/>
                <a:solidFill>
                  <a:srgbClr val="FF0000"/>
                </a:solidFill>
                <a:effectLst>
                  <a:outerShdw blurRad="38100" dist="25400" dir="5400000" algn="ctr" rotWithShape="0">
                    <a:srgbClr val="6E747A">
                      <a:alpha val="43000"/>
                    </a:srgbClr>
                  </a:outerShdw>
                </a:effectLst>
              </a:rPr>
              <a:t>46</a:t>
            </a:r>
            <a:endParaRPr lang="fr-FR" sz="5400" b="0"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5379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5601" y="2430016"/>
            <a:ext cx="7344815" cy="1143000"/>
          </a:xfrm>
          <a:solidFill>
            <a:srgbClr val="B9CDE5"/>
          </a:solidFill>
          <a:ln>
            <a:solidFill>
              <a:srgbClr val="4F81BD"/>
            </a:solidFill>
          </a:ln>
        </p:spPr>
        <p:txBody>
          <a:bodyPr>
            <a:normAutofit/>
          </a:bodyPr>
          <a:lstStyle/>
          <a:p>
            <a:r>
              <a:rPr lang="fr-FR" dirty="0"/>
              <a:t>Bureaux et séminaires</a:t>
            </a:r>
          </a:p>
        </p:txBody>
      </p:sp>
      <p:sp>
        <p:nvSpPr>
          <p:cNvPr id="5" name="ZoneTexte 4">
            <a:extLst>
              <a:ext uri="{FF2B5EF4-FFF2-40B4-BE49-F238E27FC236}">
                <a16:creationId xmlns:a16="http://schemas.microsoft.com/office/drawing/2014/main" id="{46A6A76D-6AC7-8340-85C8-17EC9057D7E8}"/>
              </a:ext>
            </a:extLst>
          </p:cNvPr>
          <p:cNvSpPr txBox="1"/>
          <p:nvPr/>
        </p:nvSpPr>
        <p:spPr>
          <a:xfrm>
            <a:off x="7464152" y="6389390"/>
            <a:ext cx="1604927" cy="461665"/>
          </a:xfrm>
          <a:prstGeom prst="rect">
            <a:avLst/>
          </a:prstGeom>
          <a:solidFill>
            <a:schemeClr val="tx2">
              <a:lumMod val="20000"/>
              <a:lumOff val="80000"/>
            </a:schemeClr>
          </a:solidFill>
        </p:spPr>
        <p:txBody>
          <a:bodyPr wrap="none" rtlCol="0">
            <a:spAutoFit/>
          </a:bodyPr>
          <a:lstStyle/>
          <a:p>
            <a:r>
              <a:rPr lang="fr-FR" sz="2400" dirty="0">
                <a:solidFill>
                  <a:schemeClr val="tx2"/>
                </a:solidFill>
              </a:rPr>
              <a:t>P. </a:t>
            </a:r>
            <a:r>
              <a:rPr lang="fr-FR" sz="2400" dirty="0" err="1">
                <a:solidFill>
                  <a:schemeClr val="tx2"/>
                </a:solidFill>
              </a:rPr>
              <a:t>Journeau</a:t>
            </a:r>
            <a:endParaRPr lang="fr-FR" sz="2400" dirty="0">
              <a:solidFill>
                <a:schemeClr val="tx2"/>
              </a:solidFill>
            </a:endParaRPr>
          </a:p>
        </p:txBody>
      </p:sp>
    </p:spTree>
    <p:extLst>
      <p:ext uri="{BB962C8B-B14F-4D97-AF65-F5344CB8AC3E}">
        <p14:creationId xmlns:p14="http://schemas.microsoft.com/office/powerpoint/2010/main" val="37205301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CBB152-8CC3-4BA0-9ED6-2D86C454C924}"/>
              </a:ext>
            </a:extLst>
          </p:cNvPr>
          <p:cNvSpPr>
            <a:spLocks noGrp="1"/>
          </p:cNvSpPr>
          <p:nvPr>
            <p:ph type="title"/>
          </p:nvPr>
        </p:nvSpPr>
        <p:spPr>
          <a:xfrm>
            <a:off x="1449211" y="323951"/>
            <a:ext cx="9293577" cy="1059305"/>
          </a:xfrm>
        </p:spPr>
        <p:txBody>
          <a:bodyPr/>
          <a:lstStyle/>
          <a:p>
            <a:r>
              <a:rPr lang="fr-FR" dirty="0"/>
              <a:t>Cours n°2</a:t>
            </a:r>
          </a:p>
        </p:txBody>
      </p:sp>
      <p:graphicFrame>
        <p:nvGraphicFramePr>
          <p:cNvPr id="7" name="Espace réservé du contenu 6">
            <a:extLst>
              <a:ext uri="{FF2B5EF4-FFF2-40B4-BE49-F238E27FC236}">
                <a16:creationId xmlns:a16="http://schemas.microsoft.com/office/drawing/2014/main" id="{1C83E4BE-6801-4EE5-83BB-32CCE3245D30}"/>
              </a:ext>
            </a:extLst>
          </p:cNvPr>
          <p:cNvGraphicFramePr>
            <a:graphicFrameLocks noGrp="1"/>
          </p:cNvGraphicFramePr>
          <p:nvPr>
            <p:ph sz="half" idx="1"/>
            <p:extLst>
              <p:ext uri="{D42A27DB-BD31-4B8C-83A1-F6EECF244321}">
                <p14:modId xmlns:p14="http://schemas.microsoft.com/office/powerpoint/2010/main" val="3210012994"/>
              </p:ext>
            </p:extLst>
          </p:nvPr>
        </p:nvGraphicFramePr>
        <p:xfrm>
          <a:off x="479376" y="1864194"/>
          <a:ext cx="5456287" cy="4085085"/>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contenu 3">
            <a:extLst>
              <a:ext uri="{FF2B5EF4-FFF2-40B4-BE49-F238E27FC236}">
                <a16:creationId xmlns:a16="http://schemas.microsoft.com/office/drawing/2014/main" id="{F1D20D0A-3990-432F-8FF3-4FF3C6C54B43}"/>
              </a:ext>
            </a:extLst>
          </p:cNvPr>
          <p:cNvSpPr>
            <a:spLocks noGrp="1"/>
          </p:cNvSpPr>
          <p:nvPr>
            <p:ph sz="half" idx="2"/>
          </p:nvPr>
        </p:nvSpPr>
        <p:spPr>
          <a:xfrm>
            <a:off x="6254140" y="2017343"/>
            <a:ext cx="5746516" cy="3441520"/>
          </a:xfrm>
        </p:spPr>
        <p:txBody>
          <a:bodyPr>
            <a:normAutofit/>
          </a:bodyPr>
          <a:lstStyle/>
          <a:p>
            <a:r>
              <a:rPr lang="fr-FR" dirty="0"/>
              <a:t>33 « phase socle »</a:t>
            </a:r>
          </a:p>
          <a:p>
            <a:endParaRPr lang="fr-FR" dirty="0"/>
          </a:p>
          <a:p>
            <a:r>
              <a:rPr lang="fr-FR" dirty="0"/>
              <a:t>10 internes en 2</a:t>
            </a:r>
            <a:r>
              <a:rPr lang="fr-FR" baseline="30000" dirty="0"/>
              <a:t>ème</a:t>
            </a:r>
            <a:r>
              <a:rPr lang="fr-FR" dirty="0"/>
              <a:t> année</a:t>
            </a:r>
          </a:p>
          <a:p>
            <a:endParaRPr lang="fr-FR" dirty="0"/>
          </a:p>
          <a:p>
            <a:r>
              <a:rPr lang="fr-FR" dirty="0"/>
              <a:t>Autres : 6 (3 Belges, 8</a:t>
            </a:r>
            <a:r>
              <a:rPr lang="fr-FR" baseline="30000" dirty="0"/>
              <a:t>e</a:t>
            </a:r>
            <a:r>
              <a:rPr lang="fr-FR" dirty="0"/>
              <a:t> semestre..)</a:t>
            </a:r>
          </a:p>
        </p:txBody>
      </p:sp>
    </p:spTree>
    <p:extLst>
      <p:ext uri="{BB962C8B-B14F-4D97-AF65-F5344CB8AC3E}">
        <p14:creationId xmlns:p14="http://schemas.microsoft.com/office/powerpoint/2010/main" val="38896772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B8A292-0CE8-491F-B886-5EAF7472D626}"/>
              </a:ext>
            </a:extLst>
          </p:cNvPr>
          <p:cNvSpPr>
            <a:spLocks noGrp="1"/>
          </p:cNvSpPr>
          <p:nvPr>
            <p:ph type="title"/>
          </p:nvPr>
        </p:nvSpPr>
        <p:spPr>
          <a:xfrm>
            <a:off x="1449211" y="188640"/>
            <a:ext cx="9293577" cy="1059305"/>
          </a:xfrm>
        </p:spPr>
        <p:txBody>
          <a:bodyPr/>
          <a:lstStyle/>
          <a:p>
            <a:r>
              <a:rPr lang="fr-FR" dirty="0"/>
              <a:t>Bilan du cours </a:t>
            </a:r>
          </a:p>
        </p:txBody>
      </p:sp>
      <p:sp>
        <p:nvSpPr>
          <p:cNvPr id="3" name="Espace réservé du contenu 2">
            <a:extLst>
              <a:ext uri="{FF2B5EF4-FFF2-40B4-BE49-F238E27FC236}">
                <a16:creationId xmlns:a16="http://schemas.microsoft.com/office/drawing/2014/main" id="{16FE2A55-A68F-4DAD-9105-D724FCE7F150}"/>
              </a:ext>
            </a:extLst>
          </p:cNvPr>
          <p:cNvSpPr>
            <a:spLocks noGrp="1"/>
          </p:cNvSpPr>
          <p:nvPr>
            <p:ph sz="half" idx="1"/>
          </p:nvPr>
        </p:nvSpPr>
        <p:spPr>
          <a:xfrm>
            <a:off x="191344" y="2010878"/>
            <a:ext cx="11593288" cy="3448595"/>
          </a:xfrm>
        </p:spPr>
        <p:txBody>
          <a:bodyPr>
            <a:normAutofit/>
          </a:bodyPr>
          <a:lstStyle/>
          <a:p>
            <a:r>
              <a:rPr lang="fr-FR" dirty="0"/>
              <a:t>107 internes au total</a:t>
            </a:r>
          </a:p>
          <a:p>
            <a:endParaRPr lang="fr-FR" dirty="0"/>
          </a:p>
          <a:p>
            <a:r>
              <a:rPr lang="fr-FR" dirty="0"/>
              <a:t>72% des participants = public cible (socle 2020) soit </a:t>
            </a:r>
            <a:r>
              <a:rPr lang="fr-FR" sz="3200" dirty="0"/>
              <a:t>79 internes</a:t>
            </a:r>
          </a:p>
          <a:p>
            <a:endParaRPr lang="fr-FR" dirty="0"/>
          </a:p>
          <a:p>
            <a:r>
              <a:rPr lang="fr-FR" dirty="0"/>
              <a:t>15 % des participants = « rattrapage » socle 2019  soit </a:t>
            </a:r>
            <a:r>
              <a:rPr lang="fr-FR" sz="3200" dirty="0"/>
              <a:t>17 internes </a:t>
            </a:r>
          </a:p>
          <a:p>
            <a:endParaRPr lang="fr-FR" dirty="0"/>
          </a:p>
        </p:txBody>
      </p:sp>
    </p:spTree>
    <p:extLst>
      <p:ext uri="{BB962C8B-B14F-4D97-AF65-F5344CB8AC3E}">
        <p14:creationId xmlns:p14="http://schemas.microsoft.com/office/powerpoint/2010/main" val="1913911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5971DCB-6853-49DD-9775-77A6B58A5BA5}"/>
              </a:ext>
            </a:extLst>
          </p:cNvPr>
          <p:cNvSpPr txBox="1">
            <a:spLocks/>
          </p:cNvSpPr>
          <p:nvPr/>
        </p:nvSpPr>
        <p:spPr>
          <a:xfrm>
            <a:off x="1127448" y="214415"/>
            <a:ext cx="9293577" cy="1059305"/>
          </a:xfrm>
          <a:prstGeom prst="rect">
            <a:avLst/>
          </a:prstGeom>
        </p:spPr>
        <p:txBody>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fr-FR" sz="4000" dirty="0"/>
              <a:t>Conclusion</a:t>
            </a:r>
            <a:r>
              <a:rPr lang="fr-FR" dirty="0"/>
              <a:t>  </a:t>
            </a:r>
          </a:p>
        </p:txBody>
      </p:sp>
      <p:sp>
        <p:nvSpPr>
          <p:cNvPr id="13" name="Espace réservé du contenu 2">
            <a:extLst>
              <a:ext uri="{FF2B5EF4-FFF2-40B4-BE49-F238E27FC236}">
                <a16:creationId xmlns:a16="http://schemas.microsoft.com/office/drawing/2014/main" id="{7AB1F184-4F17-40CE-8259-5053FCA4A614}"/>
              </a:ext>
            </a:extLst>
          </p:cNvPr>
          <p:cNvSpPr txBox="1">
            <a:spLocks/>
          </p:cNvSpPr>
          <p:nvPr/>
        </p:nvSpPr>
        <p:spPr>
          <a:xfrm>
            <a:off x="623392" y="1704702"/>
            <a:ext cx="10823243" cy="4100562"/>
          </a:xfrm>
          <a:prstGeom prst="rect">
            <a:avLst/>
          </a:prstGeom>
        </p:spPr>
        <p:txBody>
          <a:bodyPr>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800" dirty="0"/>
              <a:t>Bilan très positif </a:t>
            </a:r>
          </a:p>
          <a:p>
            <a:endParaRPr lang="fr-FR" sz="2800" dirty="0"/>
          </a:p>
          <a:p>
            <a:r>
              <a:rPr lang="fr-FR" sz="2800" dirty="0"/>
              <a:t>Forte participation des internes et haut degré de satisfaction</a:t>
            </a:r>
          </a:p>
          <a:p>
            <a:endParaRPr lang="fr-FR" sz="2800" dirty="0"/>
          </a:p>
          <a:p>
            <a:r>
              <a:rPr lang="fr-FR" sz="2800" dirty="0"/>
              <a:t>Perspectives : prochain cours en mars 2022 (14-17 mars)</a:t>
            </a:r>
          </a:p>
          <a:p>
            <a:pPr marL="0" indent="0">
              <a:buNone/>
            </a:pPr>
            <a:endParaRPr lang="fr-FR" dirty="0"/>
          </a:p>
          <a:p>
            <a:pPr marL="0" indent="0">
              <a:buNone/>
            </a:pPr>
            <a:r>
              <a:rPr lang="fr-FR" dirty="0"/>
              <a:t> </a:t>
            </a:r>
          </a:p>
        </p:txBody>
      </p:sp>
      <p:sp>
        <p:nvSpPr>
          <p:cNvPr id="5" name="ZoneTexte 4">
            <a:extLst>
              <a:ext uri="{FF2B5EF4-FFF2-40B4-BE49-F238E27FC236}">
                <a16:creationId xmlns:a16="http://schemas.microsoft.com/office/drawing/2014/main" id="{768A0C36-F3DF-4D6F-87B6-CDE340649E75}"/>
              </a:ext>
            </a:extLst>
          </p:cNvPr>
          <p:cNvSpPr txBox="1"/>
          <p:nvPr/>
        </p:nvSpPr>
        <p:spPr>
          <a:xfrm>
            <a:off x="2279576" y="5226470"/>
            <a:ext cx="7884175" cy="369332"/>
          </a:xfrm>
          <a:prstGeom prst="rect">
            <a:avLst/>
          </a:prstGeom>
          <a:noFill/>
          <a:ln>
            <a:solidFill>
              <a:schemeClr val="accent2"/>
            </a:solidFill>
          </a:ln>
        </p:spPr>
        <p:txBody>
          <a:bodyPr wrap="square">
            <a:spAutoFit/>
          </a:bodyPr>
          <a:lstStyle/>
          <a:p>
            <a:r>
              <a:rPr lang="fr-FR" dirty="0"/>
              <a:t>Remerciements : Enseignants, staff AO,(</a:t>
            </a:r>
            <a:r>
              <a:rPr lang="fr-FR" dirty="0" err="1"/>
              <a:t>C.Antonetti</a:t>
            </a:r>
            <a:r>
              <a:rPr lang="fr-FR" dirty="0"/>
              <a:t>) </a:t>
            </a:r>
          </a:p>
        </p:txBody>
      </p:sp>
    </p:spTree>
    <p:extLst>
      <p:ext uri="{BB962C8B-B14F-4D97-AF65-F5344CB8AC3E}">
        <p14:creationId xmlns:p14="http://schemas.microsoft.com/office/powerpoint/2010/main" val="3571204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CD20959-6808-0F42-9B4E-1BD02832D111}"/>
              </a:ext>
            </a:extLst>
          </p:cNvPr>
          <p:cNvSpPr txBox="1"/>
          <p:nvPr/>
        </p:nvSpPr>
        <p:spPr>
          <a:xfrm>
            <a:off x="7680177" y="6379824"/>
            <a:ext cx="2137124" cy="461665"/>
          </a:xfrm>
          <a:prstGeom prst="rect">
            <a:avLst/>
          </a:prstGeom>
          <a:solidFill>
            <a:schemeClr val="tx2">
              <a:lumMod val="20000"/>
              <a:lumOff val="80000"/>
            </a:schemeClr>
          </a:solidFill>
        </p:spPr>
        <p:txBody>
          <a:bodyPr wrap="none" rtlCol="0">
            <a:spAutoFit/>
          </a:bodyPr>
          <a:lstStyle/>
          <a:p>
            <a:r>
              <a:rPr lang="fr-FR" sz="2400" dirty="0">
                <a:solidFill>
                  <a:schemeClr val="tx2"/>
                </a:solidFill>
              </a:rPr>
              <a:t>Louis </a:t>
            </a:r>
            <a:r>
              <a:rPr lang="fr-FR" sz="2400" dirty="0" err="1">
                <a:solidFill>
                  <a:schemeClr val="tx2"/>
                </a:solidFill>
              </a:rPr>
              <a:t>Dagneaux</a:t>
            </a:r>
            <a:endParaRPr lang="fr-FR" sz="2400" dirty="0">
              <a:solidFill>
                <a:schemeClr val="tx2"/>
              </a:solidFill>
            </a:endParaRPr>
          </a:p>
        </p:txBody>
      </p:sp>
      <p:sp>
        <p:nvSpPr>
          <p:cNvPr id="6" name="Titre 1">
            <a:extLst>
              <a:ext uri="{FF2B5EF4-FFF2-40B4-BE49-F238E27FC236}">
                <a16:creationId xmlns:a16="http://schemas.microsoft.com/office/drawing/2014/main" id="{CE25BA67-41CB-994C-B5BA-543B80ADFB62}"/>
              </a:ext>
            </a:extLst>
          </p:cNvPr>
          <p:cNvSpPr txBox="1">
            <a:spLocks/>
          </p:cNvSpPr>
          <p:nvPr/>
        </p:nvSpPr>
        <p:spPr>
          <a:xfrm>
            <a:off x="2495601" y="2430016"/>
            <a:ext cx="7344815" cy="1143000"/>
          </a:xfrm>
          <a:prstGeom prst="rect">
            <a:avLst/>
          </a:prstGeom>
          <a:solidFill>
            <a:srgbClr val="B9CDE5"/>
          </a:solidFill>
          <a:ln>
            <a:solidFill>
              <a:srgbClr val="4F81BD"/>
            </a:solidFill>
          </a:ln>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r>
              <a:rPr lang="fr-FR" dirty="0"/>
              <a:t>Rapport du CJO</a:t>
            </a:r>
          </a:p>
        </p:txBody>
      </p:sp>
    </p:spTree>
    <p:extLst>
      <p:ext uri="{BB962C8B-B14F-4D97-AF65-F5344CB8AC3E}">
        <p14:creationId xmlns:p14="http://schemas.microsoft.com/office/powerpoint/2010/main" val="24204683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B931E21-13C2-5542-A3FE-162B1F893A36}"/>
              </a:ext>
            </a:extLst>
          </p:cNvPr>
          <p:cNvPicPr>
            <a:picLocks noChangeAspect="1"/>
          </p:cNvPicPr>
          <p:nvPr/>
        </p:nvPicPr>
        <p:blipFill>
          <a:blip r:embed="rId2"/>
          <a:stretch>
            <a:fillRect/>
          </a:stretch>
        </p:blipFill>
        <p:spPr>
          <a:xfrm>
            <a:off x="9604293" y="1584514"/>
            <a:ext cx="2612387" cy="3932934"/>
          </a:xfrm>
          <a:prstGeom prst="rect">
            <a:avLst/>
          </a:prstGeom>
        </p:spPr>
      </p:pic>
      <p:sp>
        <p:nvSpPr>
          <p:cNvPr id="5" name="ZoneTexte 4">
            <a:extLst>
              <a:ext uri="{FF2B5EF4-FFF2-40B4-BE49-F238E27FC236}">
                <a16:creationId xmlns:a16="http://schemas.microsoft.com/office/drawing/2014/main" id="{ECD20959-6808-0F42-9B4E-1BD02832D111}"/>
              </a:ext>
            </a:extLst>
          </p:cNvPr>
          <p:cNvSpPr txBox="1"/>
          <p:nvPr/>
        </p:nvSpPr>
        <p:spPr>
          <a:xfrm>
            <a:off x="7680177" y="6379824"/>
            <a:ext cx="1777153" cy="461665"/>
          </a:xfrm>
          <a:prstGeom prst="rect">
            <a:avLst/>
          </a:prstGeom>
          <a:solidFill>
            <a:schemeClr val="tx2">
              <a:lumMod val="20000"/>
              <a:lumOff val="80000"/>
            </a:schemeClr>
          </a:solidFill>
        </p:spPr>
        <p:txBody>
          <a:bodyPr wrap="none" rtlCol="0">
            <a:spAutoFit/>
          </a:bodyPr>
          <a:lstStyle/>
          <a:p>
            <a:r>
              <a:rPr lang="fr-FR" sz="2400" dirty="0">
                <a:solidFill>
                  <a:schemeClr val="tx2"/>
                </a:solidFill>
              </a:rPr>
              <a:t>Florian Cueff</a:t>
            </a:r>
          </a:p>
        </p:txBody>
      </p:sp>
      <p:sp>
        <p:nvSpPr>
          <p:cNvPr id="6" name="Titre 1">
            <a:extLst>
              <a:ext uri="{FF2B5EF4-FFF2-40B4-BE49-F238E27FC236}">
                <a16:creationId xmlns:a16="http://schemas.microsoft.com/office/drawing/2014/main" id="{CE25BA67-41CB-994C-B5BA-543B80ADFB62}"/>
              </a:ext>
            </a:extLst>
          </p:cNvPr>
          <p:cNvSpPr txBox="1">
            <a:spLocks/>
          </p:cNvSpPr>
          <p:nvPr/>
        </p:nvSpPr>
        <p:spPr>
          <a:xfrm>
            <a:off x="2495601" y="2430016"/>
            <a:ext cx="7344815" cy="1143000"/>
          </a:xfrm>
          <a:prstGeom prst="rect">
            <a:avLst/>
          </a:prstGeom>
          <a:solidFill>
            <a:srgbClr val="B9CDE5"/>
          </a:solidFill>
          <a:ln>
            <a:solidFill>
              <a:srgbClr val="4F81BD"/>
            </a:solidFill>
          </a:ln>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r>
              <a:rPr lang="fr-FR" dirty="0"/>
              <a:t>Rapport financier</a:t>
            </a:r>
          </a:p>
        </p:txBody>
      </p:sp>
    </p:spTree>
    <p:extLst>
      <p:ext uri="{BB962C8B-B14F-4D97-AF65-F5344CB8AC3E}">
        <p14:creationId xmlns:p14="http://schemas.microsoft.com/office/powerpoint/2010/main" val="648092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47528" y="1700808"/>
            <a:ext cx="8261162" cy="4176464"/>
          </a:xfrm>
        </p:spPr>
        <p:txBody>
          <a:bodyPr>
            <a:normAutofit/>
          </a:bodyPr>
          <a:lstStyle/>
          <a:p>
            <a:pPr lvl="2">
              <a:buFont typeface="Arial"/>
              <a:buChar char="•"/>
            </a:pPr>
            <a:endParaRPr lang="fr-FR" dirty="0"/>
          </a:p>
          <a:p>
            <a:pPr lvl="1">
              <a:buFont typeface="Arial"/>
              <a:buChar char="•"/>
            </a:pPr>
            <a:endParaRPr lang="fr-FR" dirty="0"/>
          </a:p>
          <a:p>
            <a:pPr lvl="2">
              <a:buFont typeface="Arial"/>
              <a:buChar char="•"/>
            </a:pPr>
            <a:endParaRPr lang="fr-FR" dirty="0"/>
          </a:p>
        </p:txBody>
      </p:sp>
      <p:sp>
        <p:nvSpPr>
          <p:cNvPr id="5" name="Titre 4">
            <a:extLst>
              <a:ext uri="{FF2B5EF4-FFF2-40B4-BE49-F238E27FC236}">
                <a16:creationId xmlns:a16="http://schemas.microsoft.com/office/drawing/2014/main" id="{C57C2842-0D5A-1448-9E8F-1194A4B8DF2B}"/>
              </a:ext>
            </a:extLst>
          </p:cNvPr>
          <p:cNvSpPr txBox="1">
            <a:spLocks noGrp="1"/>
          </p:cNvSpPr>
          <p:nvPr>
            <p:ph type="title"/>
          </p:nvPr>
        </p:nvSpPr>
        <p:spPr>
          <a:xfrm>
            <a:off x="1703513" y="273124"/>
            <a:ext cx="8856983" cy="1311128"/>
          </a:xfrm>
          <a:prstGeom prst="rect">
            <a:avLst/>
          </a:prstGeom>
          <a:noFill/>
        </p:spPr>
        <p:txBody>
          <a:bodyPr wrap="square" rtlCol="0">
            <a:spAutoFit/>
          </a:bodyPr>
          <a:lstStyle/>
          <a:p>
            <a:r>
              <a:rPr lang="fr-FR" dirty="0"/>
              <a:t>Bilan comptable du 30/09/ 2020 au 30 septembre 2021</a:t>
            </a:r>
          </a:p>
        </p:txBody>
      </p:sp>
      <p:graphicFrame>
        <p:nvGraphicFramePr>
          <p:cNvPr id="9" name="Graphique 8">
            <a:extLst>
              <a:ext uri="{FF2B5EF4-FFF2-40B4-BE49-F238E27FC236}">
                <a16:creationId xmlns:a16="http://schemas.microsoft.com/office/drawing/2014/main" id="{BD4FE578-E0EC-C54C-93A1-66D19DC78A60}"/>
              </a:ext>
            </a:extLst>
          </p:cNvPr>
          <p:cNvGraphicFramePr/>
          <p:nvPr/>
        </p:nvGraphicFramePr>
        <p:xfrm>
          <a:off x="1609271" y="1731269"/>
          <a:ext cx="6360368" cy="4401391"/>
        </p:xfrm>
        <a:graphic>
          <a:graphicData uri="http://schemas.openxmlformats.org/drawingml/2006/chart">
            <c:chart xmlns:c="http://schemas.openxmlformats.org/drawingml/2006/chart" xmlns:r="http://schemas.openxmlformats.org/officeDocument/2006/relationships" r:id="rId2"/>
          </a:graphicData>
        </a:graphic>
      </p:graphicFrame>
      <p:sp>
        <p:nvSpPr>
          <p:cNvPr id="10" name="ZoneTexte 9">
            <a:extLst>
              <a:ext uri="{FF2B5EF4-FFF2-40B4-BE49-F238E27FC236}">
                <a16:creationId xmlns:a16="http://schemas.microsoft.com/office/drawing/2014/main" id="{1056A5F6-F3F6-9E44-85FB-1ACFBC36F3BC}"/>
              </a:ext>
            </a:extLst>
          </p:cNvPr>
          <p:cNvSpPr txBox="1"/>
          <p:nvPr/>
        </p:nvSpPr>
        <p:spPr>
          <a:xfrm>
            <a:off x="8474739" y="2924944"/>
            <a:ext cx="1872208" cy="1477328"/>
          </a:xfrm>
          <a:prstGeom prst="rect">
            <a:avLst/>
          </a:prstGeom>
          <a:noFill/>
        </p:spPr>
        <p:txBody>
          <a:bodyPr wrap="square" rtlCol="0">
            <a:spAutoFit/>
          </a:bodyPr>
          <a:lstStyle/>
          <a:p>
            <a:r>
              <a:rPr lang="fr-FR" dirty="0"/>
              <a:t>CC=177446,51 €</a:t>
            </a:r>
          </a:p>
          <a:p>
            <a:r>
              <a:rPr lang="fr-FR" dirty="0"/>
              <a:t>Ep = 70246,62 €</a:t>
            </a:r>
          </a:p>
          <a:p>
            <a:endParaRPr lang="fr-FR" dirty="0"/>
          </a:p>
          <a:p>
            <a:r>
              <a:rPr lang="fr-FR" dirty="0"/>
              <a:t>Richesse totale</a:t>
            </a:r>
          </a:p>
          <a:p>
            <a:r>
              <a:rPr lang="fr-FR" dirty="0"/>
              <a:t>247693,13 €</a:t>
            </a:r>
          </a:p>
        </p:txBody>
      </p:sp>
      <p:sp>
        <p:nvSpPr>
          <p:cNvPr id="2" name="ZoneTexte 1">
            <a:extLst>
              <a:ext uri="{FF2B5EF4-FFF2-40B4-BE49-F238E27FC236}">
                <a16:creationId xmlns:a16="http://schemas.microsoft.com/office/drawing/2014/main" id="{3F2F5026-7CF9-624D-8988-5AE19AB48E0A}"/>
              </a:ext>
            </a:extLst>
          </p:cNvPr>
          <p:cNvSpPr txBox="1"/>
          <p:nvPr/>
        </p:nvSpPr>
        <p:spPr>
          <a:xfrm>
            <a:off x="7969639" y="4971014"/>
            <a:ext cx="2664296" cy="369332"/>
          </a:xfrm>
          <a:prstGeom prst="rect">
            <a:avLst/>
          </a:prstGeom>
          <a:noFill/>
        </p:spPr>
        <p:txBody>
          <a:bodyPr wrap="square" rtlCol="0">
            <a:spAutoFit/>
          </a:bodyPr>
          <a:lstStyle/>
          <a:p>
            <a:r>
              <a:rPr lang="fr-FR" dirty="0"/>
              <a:t>Hausse /dernier bilan = CC</a:t>
            </a:r>
          </a:p>
        </p:txBody>
      </p:sp>
    </p:spTree>
    <p:extLst>
      <p:ext uri="{BB962C8B-B14F-4D97-AF65-F5344CB8AC3E}">
        <p14:creationId xmlns:p14="http://schemas.microsoft.com/office/powerpoint/2010/main" val="2623253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F2BDFBD-F01D-7D49-A0D0-473C79B98D29}"/>
              </a:ext>
            </a:extLst>
          </p:cNvPr>
          <p:cNvSpPr txBox="1"/>
          <p:nvPr/>
        </p:nvSpPr>
        <p:spPr>
          <a:xfrm>
            <a:off x="5159896" y="407251"/>
            <a:ext cx="153583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dirty="0"/>
              <a:t>ÉPARGNE</a:t>
            </a:r>
            <a:endParaRPr lang="fr-FR" dirty="0"/>
          </a:p>
        </p:txBody>
      </p:sp>
      <p:graphicFrame>
        <p:nvGraphicFramePr>
          <p:cNvPr id="6" name="Graphique 5">
            <a:extLst>
              <a:ext uri="{FF2B5EF4-FFF2-40B4-BE49-F238E27FC236}">
                <a16:creationId xmlns:a16="http://schemas.microsoft.com/office/drawing/2014/main" id="{20FA3E0B-3A3E-5E42-A1D2-3310F82E020F}"/>
              </a:ext>
            </a:extLst>
          </p:cNvPr>
          <p:cNvGraphicFramePr/>
          <p:nvPr/>
        </p:nvGraphicFramePr>
        <p:xfrm>
          <a:off x="2879812" y="1586619"/>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a:extLst>
              <a:ext uri="{FF2B5EF4-FFF2-40B4-BE49-F238E27FC236}">
                <a16:creationId xmlns:a16="http://schemas.microsoft.com/office/drawing/2014/main" id="{2B788FEF-76EF-9A4B-B497-6C2FF6BADFAC}"/>
              </a:ext>
            </a:extLst>
          </p:cNvPr>
          <p:cNvSpPr txBox="1"/>
          <p:nvPr/>
        </p:nvSpPr>
        <p:spPr>
          <a:xfrm>
            <a:off x="6942849" y="5589241"/>
            <a:ext cx="288032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a:t>Livret A = 64894,46 €</a:t>
            </a:r>
          </a:p>
          <a:p>
            <a:r>
              <a:rPr lang="fr-FR" dirty="0"/>
              <a:t>Compte épargne = 5352,16 €</a:t>
            </a:r>
          </a:p>
        </p:txBody>
      </p:sp>
    </p:spTree>
    <p:extLst>
      <p:ext uri="{BB962C8B-B14F-4D97-AF65-F5344CB8AC3E}">
        <p14:creationId xmlns:p14="http://schemas.microsoft.com/office/powerpoint/2010/main" val="33410150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B5EB60-DA8A-DE4C-9C7C-1E2E1480FA07}"/>
              </a:ext>
            </a:extLst>
          </p:cNvPr>
          <p:cNvSpPr/>
          <p:nvPr/>
        </p:nvSpPr>
        <p:spPr>
          <a:xfrm>
            <a:off x="4727848" y="166281"/>
            <a:ext cx="273630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fr-FR" sz="2400" dirty="0">
                <a:solidFill>
                  <a:schemeClr val="bg1"/>
                </a:solidFill>
                <a:latin typeface="OpenSans"/>
              </a:rPr>
              <a:t>Dépenses/recettes ?</a:t>
            </a:r>
            <a:endParaRPr lang="fr-FR" sz="2400" dirty="0">
              <a:solidFill>
                <a:schemeClr val="bg1"/>
              </a:solidFill>
            </a:endParaRPr>
          </a:p>
        </p:txBody>
      </p:sp>
      <p:sp>
        <p:nvSpPr>
          <p:cNvPr id="6" name="ZoneTexte 5">
            <a:extLst>
              <a:ext uri="{FF2B5EF4-FFF2-40B4-BE49-F238E27FC236}">
                <a16:creationId xmlns:a16="http://schemas.microsoft.com/office/drawing/2014/main" id="{9CD1962D-85B8-DD48-AA44-00779E63DEC1}"/>
              </a:ext>
            </a:extLst>
          </p:cNvPr>
          <p:cNvSpPr txBox="1"/>
          <p:nvPr/>
        </p:nvSpPr>
        <p:spPr>
          <a:xfrm>
            <a:off x="8184232" y="3563888"/>
            <a:ext cx="936104" cy="1015663"/>
          </a:xfrm>
          <a:prstGeom prst="rect">
            <a:avLst/>
          </a:prstGeom>
          <a:noFill/>
        </p:spPr>
        <p:txBody>
          <a:bodyPr wrap="square" rtlCol="0">
            <a:spAutoFit/>
          </a:bodyPr>
          <a:lstStyle/>
          <a:p>
            <a:r>
              <a:rPr lang="fr-FR" sz="6000" dirty="0"/>
              <a:t>😀</a:t>
            </a:r>
          </a:p>
        </p:txBody>
      </p:sp>
      <p:graphicFrame>
        <p:nvGraphicFramePr>
          <p:cNvPr id="8" name="Graphique 7">
            <a:extLst>
              <a:ext uri="{FF2B5EF4-FFF2-40B4-BE49-F238E27FC236}">
                <a16:creationId xmlns:a16="http://schemas.microsoft.com/office/drawing/2014/main" id="{A9B34C52-452C-EB47-A764-08CDCEBA5771}"/>
              </a:ext>
            </a:extLst>
          </p:cNvPr>
          <p:cNvGraphicFramePr/>
          <p:nvPr/>
        </p:nvGraphicFramePr>
        <p:xfrm>
          <a:off x="1847528" y="1412776"/>
          <a:ext cx="4752528"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a:extLst>
              <a:ext uri="{FF2B5EF4-FFF2-40B4-BE49-F238E27FC236}">
                <a16:creationId xmlns:a16="http://schemas.microsoft.com/office/drawing/2014/main" id="{5FE7C91F-4A6C-2543-9139-43FA11FBEDD8}"/>
              </a:ext>
            </a:extLst>
          </p:cNvPr>
          <p:cNvSpPr txBox="1"/>
          <p:nvPr/>
        </p:nvSpPr>
        <p:spPr>
          <a:xfrm>
            <a:off x="7392144" y="5157192"/>
            <a:ext cx="2376264"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a:t>Recettes = 62332,27 €</a:t>
            </a:r>
          </a:p>
          <a:p>
            <a:r>
              <a:rPr lang="fr-FR" dirty="0"/>
              <a:t>Dépenses = 14645,25 €</a:t>
            </a:r>
          </a:p>
          <a:p>
            <a:r>
              <a:rPr lang="fr-FR" dirty="0">
                <a:solidFill>
                  <a:srgbClr val="FFFF00"/>
                </a:solidFill>
              </a:rPr>
              <a:t>Solde =  47687,02€</a:t>
            </a:r>
          </a:p>
        </p:txBody>
      </p:sp>
      <p:sp>
        <p:nvSpPr>
          <p:cNvPr id="2" name="ZoneTexte 1">
            <a:extLst>
              <a:ext uri="{FF2B5EF4-FFF2-40B4-BE49-F238E27FC236}">
                <a16:creationId xmlns:a16="http://schemas.microsoft.com/office/drawing/2014/main" id="{FC4CDC65-B9FE-C04D-83F2-9A4593BB3D5E}"/>
              </a:ext>
            </a:extLst>
          </p:cNvPr>
          <p:cNvSpPr txBox="1"/>
          <p:nvPr/>
        </p:nvSpPr>
        <p:spPr>
          <a:xfrm>
            <a:off x="6816080" y="1412777"/>
            <a:ext cx="3456384" cy="2031325"/>
          </a:xfrm>
          <a:prstGeom prst="rect">
            <a:avLst/>
          </a:prstGeom>
          <a:noFill/>
        </p:spPr>
        <p:txBody>
          <a:bodyPr wrap="square" rtlCol="0">
            <a:spAutoFit/>
          </a:bodyPr>
          <a:lstStyle/>
          <a:p>
            <a:r>
              <a:rPr lang="fr-FR" dirty="0"/>
              <a:t>Solde au 30 09 2020 = 129759,49€</a:t>
            </a:r>
          </a:p>
          <a:p>
            <a:endParaRPr lang="fr-FR" dirty="0"/>
          </a:p>
          <a:p>
            <a:r>
              <a:rPr lang="fr-FR" dirty="0"/>
              <a:t>+ 47687,02</a:t>
            </a:r>
          </a:p>
          <a:p>
            <a:endParaRPr lang="fr-FR" dirty="0"/>
          </a:p>
          <a:p>
            <a:endParaRPr lang="fr-FR" dirty="0"/>
          </a:p>
          <a:p>
            <a:r>
              <a:rPr lang="fr-FR" dirty="0"/>
              <a:t>Solde au </a:t>
            </a:r>
            <a:r>
              <a:rPr lang="fr-FR" b="1" dirty="0"/>
              <a:t>30 09 2021 </a:t>
            </a:r>
            <a:r>
              <a:rPr lang="fr-FR" dirty="0"/>
              <a:t>= 177446,51 € </a:t>
            </a:r>
          </a:p>
          <a:p>
            <a:endParaRPr lang="fr-FR" dirty="0"/>
          </a:p>
        </p:txBody>
      </p:sp>
      <p:sp>
        <p:nvSpPr>
          <p:cNvPr id="3" name="Ellipse 2">
            <a:extLst>
              <a:ext uri="{FF2B5EF4-FFF2-40B4-BE49-F238E27FC236}">
                <a16:creationId xmlns:a16="http://schemas.microsoft.com/office/drawing/2014/main" id="{D1218854-5C68-314A-92F5-D5C95661B0B4}"/>
              </a:ext>
            </a:extLst>
          </p:cNvPr>
          <p:cNvSpPr/>
          <p:nvPr/>
        </p:nvSpPr>
        <p:spPr>
          <a:xfrm>
            <a:off x="6816080" y="1916832"/>
            <a:ext cx="1224136" cy="5116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 name="Connecteur en angle 17">
            <a:extLst>
              <a:ext uri="{FF2B5EF4-FFF2-40B4-BE49-F238E27FC236}">
                <a16:creationId xmlns:a16="http://schemas.microsoft.com/office/drawing/2014/main" id="{72FC3353-5835-5143-8201-687144782550}"/>
              </a:ext>
            </a:extLst>
          </p:cNvPr>
          <p:cNvCxnSpPr>
            <a:cxnSpLocks/>
            <a:endCxn id="3" idx="2"/>
          </p:cNvCxnSpPr>
          <p:nvPr/>
        </p:nvCxnSpPr>
        <p:spPr>
          <a:xfrm rot="16200000" flipV="1">
            <a:off x="5107778" y="3880937"/>
            <a:ext cx="3776646" cy="360042"/>
          </a:xfrm>
          <a:prstGeom prst="bentConnector4">
            <a:avLst>
              <a:gd name="adj1" fmla="val 46613"/>
              <a:gd name="adj2" fmla="val 16349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069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E4FFD5F-F07F-F248-A059-D77833C3381D}"/>
              </a:ext>
            </a:extLst>
          </p:cNvPr>
          <p:cNvSpPr txBox="1"/>
          <p:nvPr/>
        </p:nvSpPr>
        <p:spPr>
          <a:xfrm>
            <a:off x="983432" y="836713"/>
            <a:ext cx="3744416" cy="513986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800" dirty="0"/>
              <a:t>RECETTES</a:t>
            </a:r>
          </a:p>
          <a:p>
            <a:endParaRPr lang="fr-FR" sz="2800" dirty="0"/>
          </a:p>
          <a:p>
            <a:r>
              <a:rPr lang="fr-FR" sz="2800" b="1" dirty="0"/>
              <a:t>Cotisations</a:t>
            </a:r>
            <a:r>
              <a:rPr lang="fr-FR" sz="2800" dirty="0"/>
              <a:t> </a:t>
            </a:r>
          </a:p>
          <a:p>
            <a:r>
              <a:rPr lang="fr-FR" sz="2800" dirty="0"/>
              <a:t>= 48440 € (+)</a:t>
            </a:r>
          </a:p>
          <a:p>
            <a:endParaRPr lang="fr-FR" sz="2800" dirty="0"/>
          </a:p>
          <a:p>
            <a:r>
              <a:rPr lang="fr-FR" sz="2800" b="1" dirty="0"/>
              <a:t>Droits d’auteur </a:t>
            </a:r>
            <a:r>
              <a:rPr lang="fr-FR" sz="2000" dirty="0"/>
              <a:t>(Ellipses)</a:t>
            </a:r>
          </a:p>
          <a:p>
            <a:r>
              <a:rPr lang="fr-FR" sz="2000" dirty="0"/>
              <a:t>Don P </a:t>
            </a:r>
            <a:r>
              <a:rPr lang="fr-FR" sz="2000" dirty="0" err="1"/>
              <a:t>Mansat</a:t>
            </a:r>
            <a:r>
              <a:rPr lang="fr-FR" sz="2000" dirty="0"/>
              <a:t> </a:t>
            </a:r>
          </a:p>
          <a:p>
            <a:r>
              <a:rPr lang="fr-FR" sz="2800" dirty="0"/>
              <a:t>= 13892,27€(-)</a:t>
            </a:r>
          </a:p>
          <a:p>
            <a:endParaRPr lang="fr-FR" sz="2800" dirty="0"/>
          </a:p>
          <a:p>
            <a:endParaRPr lang="fr-FR" sz="2800" dirty="0"/>
          </a:p>
          <a:p>
            <a:endParaRPr lang="fr-FR" sz="2800" dirty="0"/>
          </a:p>
          <a:p>
            <a:pPr algn="ctr"/>
            <a:r>
              <a:rPr lang="fr-FR" sz="2800" b="1" dirty="0"/>
              <a:t>Total = 62332,27 €</a:t>
            </a:r>
          </a:p>
        </p:txBody>
      </p:sp>
      <p:sp>
        <p:nvSpPr>
          <p:cNvPr id="5" name="ZoneTexte 4">
            <a:extLst>
              <a:ext uri="{FF2B5EF4-FFF2-40B4-BE49-F238E27FC236}">
                <a16:creationId xmlns:a16="http://schemas.microsoft.com/office/drawing/2014/main" id="{253B6565-0A3F-E04C-8D26-1ADA66433A0B}"/>
              </a:ext>
            </a:extLst>
          </p:cNvPr>
          <p:cNvSpPr txBox="1"/>
          <p:nvPr/>
        </p:nvSpPr>
        <p:spPr>
          <a:xfrm>
            <a:off x="6240016" y="44624"/>
            <a:ext cx="4284984" cy="63709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dirty="0"/>
              <a:t>DÉPENSES</a:t>
            </a:r>
          </a:p>
          <a:p>
            <a:endParaRPr lang="fr-FR" sz="2400" dirty="0"/>
          </a:p>
          <a:p>
            <a:r>
              <a:rPr lang="fr-FR" sz="2400" b="1" dirty="0"/>
              <a:t>Secrétariat </a:t>
            </a:r>
          </a:p>
          <a:p>
            <a:r>
              <a:rPr lang="fr-FR" sz="2400" dirty="0"/>
              <a:t>= 2235,22€ (-)</a:t>
            </a:r>
          </a:p>
          <a:p>
            <a:r>
              <a:rPr lang="fr-FR" sz="2400" b="1" dirty="0"/>
              <a:t>Agence Havas (transports) </a:t>
            </a:r>
          </a:p>
          <a:p>
            <a:r>
              <a:rPr lang="fr-FR" sz="2400" dirty="0"/>
              <a:t>= 3454,10€(-) </a:t>
            </a:r>
          </a:p>
          <a:p>
            <a:r>
              <a:rPr lang="fr-FR" sz="2400" b="1" dirty="0"/>
              <a:t>Frais Bureau du collège </a:t>
            </a:r>
          </a:p>
          <a:p>
            <a:r>
              <a:rPr lang="fr-FR" sz="2400" dirty="0"/>
              <a:t>= 1202,93€(-)</a:t>
            </a:r>
            <a:endParaRPr lang="fr-FR" sz="2400" b="1" dirty="0"/>
          </a:p>
          <a:p>
            <a:r>
              <a:rPr lang="fr-FR" sz="2400" b="1" dirty="0"/>
              <a:t>Frais bancaires </a:t>
            </a:r>
          </a:p>
          <a:p>
            <a:r>
              <a:rPr lang="fr-FR" sz="2400" dirty="0"/>
              <a:t>= 513€ (-)</a:t>
            </a:r>
          </a:p>
          <a:p>
            <a:r>
              <a:rPr lang="fr-FR" sz="2400" b="1" dirty="0"/>
              <a:t>Examen contrôle des connaissances </a:t>
            </a:r>
            <a:r>
              <a:rPr lang="fr-FR" sz="2400" dirty="0"/>
              <a:t>= </a:t>
            </a:r>
          </a:p>
          <a:p>
            <a:r>
              <a:rPr lang="fr-FR" sz="2400" dirty="0"/>
              <a:t>1591,16€(+)</a:t>
            </a:r>
          </a:p>
          <a:p>
            <a:r>
              <a:rPr lang="fr-FR" sz="2400" b="1" dirty="0"/>
              <a:t>Divers </a:t>
            </a:r>
          </a:p>
          <a:p>
            <a:r>
              <a:rPr lang="fr-FR" sz="2400" dirty="0"/>
              <a:t>= 5648,84€ (+++) </a:t>
            </a:r>
            <a:r>
              <a:rPr lang="fr-FR" sz="1600" i="1" dirty="0" err="1"/>
              <a:t>rmbt</a:t>
            </a:r>
            <a:r>
              <a:rPr lang="fr-FR" sz="1600" i="1" dirty="0"/>
              <a:t> one more </a:t>
            </a:r>
            <a:r>
              <a:rPr lang="fr-FR" sz="1600" i="1" dirty="0" err="1"/>
              <a:t>thing</a:t>
            </a:r>
            <a:endParaRPr lang="fr-FR" sz="2400" i="1" dirty="0"/>
          </a:p>
          <a:p>
            <a:endParaRPr lang="fr-FR" sz="2400" dirty="0"/>
          </a:p>
          <a:p>
            <a:pPr algn="ctr"/>
            <a:r>
              <a:rPr lang="fr-FR" sz="2400" b="1" dirty="0"/>
              <a:t>Total = 14645,25€</a:t>
            </a:r>
          </a:p>
        </p:txBody>
      </p:sp>
    </p:spTree>
    <p:extLst>
      <p:ext uri="{BB962C8B-B14F-4D97-AF65-F5344CB8AC3E}">
        <p14:creationId xmlns:p14="http://schemas.microsoft.com/office/powerpoint/2010/main" val="34710289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18FC3FE-592E-1445-86D6-39DC55C3B53D}"/>
              </a:ext>
            </a:extLst>
          </p:cNvPr>
          <p:cNvSpPr txBox="1"/>
          <p:nvPr/>
        </p:nvSpPr>
        <p:spPr>
          <a:xfrm>
            <a:off x="3215680" y="2204864"/>
            <a:ext cx="6120680" cy="252376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a:t>- </a:t>
            </a:r>
            <a:r>
              <a:rPr lang="fr-FR" sz="2800" dirty="0"/>
              <a:t>Bilan positif: </a:t>
            </a:r>
            <a:r>
              <a:rPr lang="fr-FR" sz="2800" dirty="0">
                <a:solidFill>
                  <a:srgbClr val="FFFF00"/>
                </a:solidFill>
              </a:rPr>
              <a:t>Solde =  47687,02€</a:t>
            </a:r>
          </a:p>
          <a:p>
            <a:endParaRPr lang="fr-FR" sz="2800" dirty="0"/>
          </a:p>
          <a:p>
            <a:pPr marL="285750" indent="-285750">
              <a:buFontTx/>
              <a:buChar char="-"/>
            </a:pPr>
            <a:endParaRPr lang="fr-FR" sz="2800" dirty="0"/>
          </a:p>
          <a:p>
            <a:pPr marL="285750" indent="-285750">
              <a:buFontTx/>
              <a:buChar char="-"/>
            </a:pPr>
            <a:r>
              <a:rPr lang="fr-FR" sz="2800" dirty="0"/>
              <a:t>Diminution des dépenses en 2021 (réunions et transports)</a:t>
            </a:r>
          </a:p>
          <a:p>
            <a:pPr marL="285750" indent="-285750">
              <a:buFontTx/>
              <a:buChar char="-"/>
            </a:pPr>
            <a:endParaRPr lang="fr-FR" dirty="0"/>
          </a:p>
        </p:txBody>
      </p:sp>
    </p:spTree>
    <p:extLst>
      <p:ext uri="{BB962C8B-B14F-4D97-AF65-F5344CB8AC3E}">
        <p14:creationId xmlns:p14="http://schemas.microsoft.com/office/powerpoint/2010/main" val="117602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DC661A-6BE1-1F4E-A516-51A53F303A92}"/>
              </a:ext>
            </a:extLst>
          </p:cNvPr>
          <p:cNvSpPr>
            <a:spLocks noGrp="1"/>
          </p:cNvSpPr>
          <p:nvPr>
            <p:ph type="title"/>
          </p:nvPr>
        </p:nvSpPr>
        <p:spPr/>
        <p:txBody>
          <a:bodyPr/>
          <a:lstStyle/>
          <a:p>
            <a:r>
              <a:rPr lang="fr-FR" dirty="0"/>
              <a:t>Bureau</a:t>
            </a:r>
          </a:p>
        </p:txBody>
      </p:sp>
      <p:sp>
        <p:nvSpPr>
          <p:cNvPr id="3" name="Espace réservé du contenu 2">
            <a:extLst>
              <a:ext uri="{FF2B5EF4-FFF2-40B4-BE49-F238E27FC236}">
                <a16:creationId xmlns:a16="http://schemas.microsoft.com/office/drawing/2014/main" id="{A979498A-26A6-E24C-A691-FFEBF86FDA70}"/>
              </a:ext>
            </a:extLst>
          </p:cNvPr>
          <p:cNvSpPr>
            <a:spLocks noGrp="1"/>
          </p:cNvSpPr>
          <p:nvPr>
            <p:ph idx="1"/>
          </p:nvPr>
        </p:nvSpPr>
        <p:spPr>
          <a:xfrm>
            <a:off x="3575720" y="1556792"/>
            <a:ext cx="4838328" cy="4569371"/>
          </a:xfrm>
        </p:spPr>
        <p:txBody>
          <a:bodyPr>
            <a:normAutofit/>
          </a:bodyPr>
          <a:lstStyle/>
          <a:p>
            <a:r>
              <a:rPr lang="fr-FR" dirty="0"/>
              <a:t>Lundi matin</a:t>
            </a:r>
          </a:p>
          <a:p>
            <a:r>
              <a:rPr lang="fr-FR" dirty="0"/>
              <a:t>4 réunions par an</a:t>
            </a:r>
          </a:p>
          <a:p>
            <a:r>
              <a:rPr lang="fr-FR" dirty="0"/>
              <a:t>Commissions multiples</a:t>
            </a:r>
          </a:p>
          <a:p>
            <a:pPr lvl="1"/>
            <a:r>
              <a:rPr lang="fr-FR" dirty="0"/>
              <a:t>R3C</a:t>
            </a:r>
          </a:p>
          <a:p>
            <a:pPr lvl="1"/>
            <a:r>
              <a:rPr lang="fr-FR" dirty="0"/>
              <a:t>R2C</a:t>
            </a:r>
          </a:p>
          <a:p>
            <a:pPr lvl="1"/>
            <a:r>
              <a:rPr lang="fr-FR" dirty="0"/>
              <a:t>Livre</a:t>
            </a:r>
          </a:p>
          <a:p>
            <a:pPr lvl="1"/>
            <a:r>
              <a:rPr lang="fr-FR" dirty="0"/>
              <a:t>Examen DES</a:t>
            </a:r>
          </a:p>
          <a:p>
            <a:pPr lvl="1"/>
            <a:r>
              <a:rPr lang="fr-FR" dirty="0"/>
              <a:t>…………..</a:t>
            </a:r>
          </a:p>
          <a:p>
            <a:endParaRPr lang="fr-FR" dirty="0"/>
          </a:p>
          <a:p>
            <a:endParaRPr lang="fr-FR" dirty="0"/>
          </a:p>
          <a:p>
            <a:endParaRPr lang="fr-FR" dirty="0"/>
          </a:p>
        </p:txBody>
      </p:sp>
    </p:spTree>
    <p:extLst>
      <p:ext uri="{BB962C8B-B14F-4D97-AF65-F5344CB8AC3E}">
        <p14:creationId xmlns:p14="http://schemas.microsoft.com/office/powerpoint/2010/main" val="37465491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415480" y="2060848"/>
            <a:ext cx="9649072" cy="1646307"/>
          </a:xfrm>
        </p:spPr>
        <p:txBody>
          <a:bodyPr>
            <a:normAutofit fontScale="70000" lnSpcReduction="20000"/>
          </a:bodyPr>
          <a:lstStyle/>
          <a:p>
            <a:r>
              <a:rPr dirty="0"/>
              <a:t>Approbation des </a:t>
            </a:r>
            <a:r>
              <a:rPr dirty="0" err="1"/>
              <a:t>comptes</a:t>
            </a:r>
            <a:r>
              <a:rPr dirty="0"/>
              <a:t> du Collège</a:t>
            </a:r>
            <a:endParaRPr lang="fr-FR" dirty="0"/>
          </a:p>
          <a:p>
            <a:endParaRPr lang="fr-FR" dirty="0"/>
          </a:p>
          <a:p>
            <a:r>
              <a:rPr lang="fr-FR" dirty="0"/>
              <a:t>Vote électronique</a:t>
            </a:r>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639616" y="380529"/>
            <a:ext cx="7200800" cy="2759369"/>
          </a:xfrm>
        </p:spPr>
        <p:txBody>
          <a:bodyPr>
            <a:normAutofit fontScale="77500" lnSpcReduction="20000"/>
          </a:bodyPr>
          <a:lstStyle/>
          <a:p>
            <a:pPr marL="0" indent="0" algn="ctr">
              <a:buNone/>
            </a:pPr>
            <a:r>
              <a:rPr lang="fr-FR" dirty="0"/>
              <a:t>	</a:t>
            </a:r>
            <a:r>
              <a:rPr lang="fr-FR" sz="5100" dirty="0"/>
              <a:t>Vote électronique</a:t>
            </a:r>
          </a:p>
          <a:p>
            <a:pPr marL="0" indent="0" algn="ctr">
              <a:buNone/>
            </a:pPr>
            <a:r>
              <a:rPr lang="fr-FR" sz="5100" dirty="0"/>
              <a:t> </a:t>
            </a:r>
            <a:endParaRPr lang="fr-FR" dirty="0"/>
          </a:p>
          <a:p>
            <a:pPr marL="0" indent="0">
              <a:buNone/>
            </a:pPr>
            <a:r>
              <a:rPr dirty="0"/>
              <a:t>Date de </a:t>
            </a:r>
            <a:r>
              <a:rPr dirty="0" err="1"/>
              <a:t>création</a:t>
            </a:r>
            <a:r>
              <a:rPr lang="fr-FR" dirty="0"/>
              <a:t> et d’envoi</a:t>
            </a:r>
            <a:r>
              <a:rPr dirty="0"/>
              <a:t>: </a:t>
            </a:r>
            <a:r>
              <a:rPr dirty="0" err="1"/>
              <a:t>vendredi</a:t>
            </a:r>
            <a:r>
              <a:rPr dirty="0"/>
              <a:t> 29 </a:t>
            </a:r>
            <a:r>
              <a:rPr dirty="0" err="1"/>
              <a:t>octobre</a:t>
            </a:r>
            <a:r>
              <a:rPr dirty="0"/>
              <a:t> 2021</a:t>
            </a:r>
            <a:endParaRPr lang="fr-FR" dirty="0"/>
          </a:p>
          <a:p>
            <a:pPr marL="0" indent="0">
              <a:buNone/>
            </a:pPr>
            <a:endParaRPr lang="fr-FR" dirty="0"/>
          </a:p>
          <a:p>
            <a:pPr marL="0" indent="0">
              <a:buNone/>
            </a:pPr>
            <a:r>
              <a:rPr lang="fr-FR" dirty="0"/>
              <a:t>Date de fin du vote: Vendredi 5 novembre 2021</a:t>
            </a:r>
          </a:p>
          <a:p>
            <a:pPr marL="0" indent="0">
              <a:buNone/>
            </a:pPr>
            <a:endParaRPr dirty="0"/>
          </a:p>
        </p:txBody>
      </p:sp>
      <p:sp>
        <p:nvSpPr>
          <p:cNvPr id="3" name="Title 2"/>
          <p:cNvSpPr>
            <a:spLocks noGrp="1"/>
          </p:cNvSpPr>
          <p:nvPr>
            <p:ph type="title"/>
          </p:nvPr>
        </p:nvSpPr>
        <p:spPr/>
        <p:txBody>
          <a:bodyPr>
            <a:normAutofit/>
          </a:bodyPr>
          <a:lstStyle/>
          <a:p>
            <a:r>
              <a:rPr sz="4800" dirty="0"/>
              <a:t>157</a:t>
            </a:r>
          </a:p>
        </p:txBody>
      </p:sp>
      <p:sp>
        <p:nvSpPr>
          <p:cNvPr id="4" name="Text Placeholder 3"/>
          <p:cNvSpPr>
            <a:spLocks noGrp="1"/>
          </p:cNvSpPr>
          <p:nvPr>
            <p:ph type="body" sz="quarter" idx="17"/>
          </p:nvPr>
        </p:nvSpPr>
        <p:spPr>
          <a:xfrm>
            <a:off x="258310" y="3611221"/>
            <a:ext cx="5145616" cy="976601"/>
          </a:xfrm>
        </p:spPr>
        <p:txBody>
          <a:bodyPr>
            <a:normAutofit/>
          </a:bodyPr>
          <a:lstStyle/>
          <a:p>
            <a:r>
              <a:rPr dirty="0"/>
              <a:t>Total des </a:t>
            </a:r>
            <a:r>
              <a:rPr dirty="0" err="1"/>
              <a:t>réponses</a:t>
            </a:r>
            <a:endParaRPr dirty="0"/>
          </a:p>
        </p:txBody>
      </p:sp>
      <p:sp>
        <p:nvSpPr>
          <p:cNvPr id="5" name="Text Placeholder 4"/>
          <p:cNvSpPr>
            <a:spLocks noGrp="1"/>
          </p:cNvSpPr>
          <p:nvPr>
            <p:ph type="body" sz="quarter" idx="18"/>
          </p:nvPr>
        </p:nvSpPr>
        <p:spPr>
          <a:xfrm>
            <a:off x="258310" y="5301208"/>
            <a:ext cx="6101851" cy="467783"/>
          </a:xfrm>
        </p:spPr>
        <p:txBody>
          <a:bodyPr>
            <a:normAutofit fontScale="92500" lnSpcReduction="20000"/>
          </a:bodyPr>
          <a:lstStyle/>
          <a:p>
            <a:r>
              <a:rPr dirty="0" err="1"/>
              <a:t>Réponses</a:t>
            </a:r>
            <a:r>
              <a:rPr dirty="0"/>
              <a:t> </a:t>
            </a:r>
            <a:r>
              <a:rPr dirty="0" err="1"/>
              <a:t>complètes</a:t>
            </a:r>
            <a:r>
              <a:rPr dirty="0"/>
              <a:t>: 157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4624"/>
            <a:ext cx="10972800" cy="1143000"/>
          </a:xfrm>
        </p:spPr>
        <p:txBody>
          <a:bodyPr>
            <a:normAutofit fontScale="90000"/>
          </a:bodyPr>
          <a:lstStyle/>
          <a:p>
            <a:r>
              <a:rPr dirty="0"/>
              <a:t>Q1: </a:t>
            </a:r>
            <a:r>
              <a:rPr dirty="0" err="1"/>
              <a:t>Aprouvez-vous</a:t>
            </a:r>
            <a:r>
              <a:rPr dirty="0"/>
              <a:t> </a:t>
            </a:r>
            <a:r>
              <a:rPr dirty="0" err="1"/>
              <a:t>l'exercice</a:t>
            </a:r>
            <a:r>
              <a:rPr dirty="0"/>
              <a:t> financier 2020-2021</a:t>
            </a:r>
          </a:p>
        </p:txBody>
      </p:sp>
      <p:sp>
        <p:nvSpPr>
          <p:cNvPr id="3" name="Content Placeholder 2"/>
          <p:cNvSpPr>
            <a:spLocks noGrp="1"/>
          </p:cNvSpPr>
          <p:nvPr>
            <p:ph idx="1"/>
          </p:nvPr>
        </p:nvSpPr>
        <p:spPr>
          <a:xfrm>
            <a:off x="1431330" y="1196752"/>
            <a:ext cx="10166920" cy="648072"/>
          </a:xfrm>
        </p:spPr>
        <p:txBody>
          <a:bodyPr/>
          <a:lstStyle/>
          <a:p>
            <a:r>
              <a:rPr dirty="0" err="1"/>
              <a:t>Réponses</a:t>
            </a:r>
            <a:r>
              <a:rPr dirty="0"/>
              <a:t> </a:t>
            </a:r>
            <a:r>
              <a:rPr dirty="0" err="1"/>
              <a:t>obtenues</a:t>
            </a:r>
            <a:r>
              <a:rPr dirty="0"/>
              <a:t> : 157    Question(s) </a:t>
            </a:r>
            <a:r>
              <a:rPr dirty="0" err="1"/>
              <a:t>ignorée</a:t>
            </a:r>
            <a:r>
              <a:rPr dirty="0"/>
              <a:t>(s) : 0</a:t>
            </a:r>
          </a:p>
        </p:txBody>
      </p:sp>
      <p:pic>
        <p:nvPicPr>
          <p:cNvPr id="4" name="Picture 3" descr="chart7230239940.png"/>
          <p:cNvPicPr>
            <a:picLocks noChangeAspect="1"/>
          </p:cNvPicPr>
          <p:nvPr/>
        </p:nvPicPr>
        <p:blipFill>
          <a:blip r:embed="rId2"/>
          <a:stretch>
            <a:fillRect/>
          </a:stretch>
        </p:blipFill>
        <p:spPr>
          <a:xfrm>
            <a:off x="1680889" y="2060848"/>
            <a:ext cx="8159527" cy="4258339"/>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Q1: Aprouvez-vous l'exercice financier 2020-2021</a:t>
            </a:r>
          </a:p>
        </p:txBody>
      </p:sp>
      <p:sp>
        <p:nvSpPr>
          <p:cNvPr id="3" name="Content Placeholder 2"/>
          <p:cNvSpPr>
            <a:spLocks noGrp="1"/>
          </p:cNvSpPr>
          <p:nvPr>
            <p:ph idx="1"/>
          </p:nvPr>
        </p:nvSpPr>
        <p:spPr>
          <a:xfrm>
            <a:off x="911424" y="1467615"/>
            <a:ext cx="11175032" cy="1008112"/>
          </a:xfrm>
        </p:spPr>
        <p:txBody>
          <a:bodyPr/>
          <a:lstStyle/>
          <a:p>
            <a:r>
              <a:rPr dirty="0" err="1"/>
              <a:t>Réponses</a:t>
            </a:r>
            <a:r>
              <a:rPr dirty="0"/>
              <a:t> </a:t>
            </a:r>
            <a:r>
              <a:rPr dirty="0" err="1"/>
              <a:t>obtenues</a:t>
            </a:r>
            <a:r>
              <a:rPr dirty="0"/>
              <a:t> : 157    Question(s) </a:t>
            </a:r>
            <a:r>
              <a:rPr dirty="0" err="1"/>
              <a:t>ignorée</a:t>
            </a:r>
            <a:r>
              <a:rPr dirty="0"/>
              <a:t>(s) : 0</a:t>
            </a:r>
          </a:p>
        </p:txBody>
      </p:sp>
      <p:pic>
        <p:nvPicPr>
          <p:cNvPr id="4" name="Picture 3" descr="table7230239940.png"/>
          <p:cNvPicPr>
            <a:picLocks noChangeAspect="1"/>
          </p:cNvPicPr>
          <p:nvPr/>
        </p:nvPicPr>
        <p:blipFill>
          <a:blip r:embed="rId2"/>
          <a:stretch>
            <a:fillRect/>
          </a:stretch>
        </p:blipFill>
        <p:spPr>
          <a:xfrm>
            <a:off x="349544" y="2839015"/>
            <a:ext cx="11723120" cy="2822233"/>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91281" y="2290156"/>
            <a:ext cx="5609437" cy="1143000"/>
          </a:xfrm>
          <a:solidFill>
            <a:srgbClr val="B9CDE5"/>
          </a:solidFill>
          <a:ln>
            <a:solidFill>
              <a:srgbClr val="4F81BD"/>
            </a:solidFill>
          </a:ln>
        </p:spPr>
        <p:txBody>
          <a:bodyPr>
            <a:normAutofit/>
          </a:bodyPr>
          <a:lstStyle/>
          <a:p>
            <a:r>
              <a:rPr lang="fr-FR"/>
              <a:t>Examen du Collège</a:t>
            </a:r>
          </a:p>
        </p:txBody>
      </p:sp>
      <p:sp>
        <p:nvSpPr>
          <p:cNvPr id="6" name="ZoneTexte 5"/>
          <p:cNvSpPr txBox="1"/>
          <p:nvPr/>
        </p:nvSpPr>
        <p:spPr>
          <a:xfrm>
            <a:off x="7680176" y="6396336"/>
            <a:ext cx="1150123" cy="461665"/>
          </a:xfrm>
          <a:prstGeom prst="rect">
            <a:avLst/>
          </a:prstGeom>
          <a:solidFill>
            <a:schemeClr val="tx2">
              <a:lumMod val="20000"/>
              <a:lumOff val="80000"/>
            </a:schemeClr>
          </a:solidFill>
        </p:spPr>
        <p:txBody>
          <a:bodyPr wrap="none" rtlCol="0">
            <a:spAutoFit/>
          </a:bodyPr>
          <a:lstStyle/>
          <a:p>
            <a:r>
              <a:rPr lang="fr-FR" sz="2400" dirty="0" err="1">
                <a:solidFill>
                  <a:schemeClr val="tx2"/>
                </a:solidFill>
              </a:rPr>
              <a:t>T</a:t>
            </a:r>
            <a:r>
              <a:rPr lang="fr-FR" sz="2400" dirty="0">
                <a:solidFill>
                  <a:schemeClr val="tx2"/>
                </a:solidFill>
              </a:rPr>
              <a:t>. Fabre</a:t>
            </a:r>
          </a:p>
        </p:txBody>
      </p:sp>
    </p:spTree>
    <p:extLst>
      <p:ext uri="{BB962C8B-B14F-4D97-AF65-F5344CB8AC3E}">
        <p14:creationId xmlns:p14="http://schemas.microsoft.com/office/powerpoint/2010/main" val="32435137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35F809-941D-A444-BC52-7629CC2ED0A4}"/>
              </a:ext>
            </a:extLst>
          </p:cNvPr>
          <p:cNvSpPr>
            <a:spLocks noGrp="1"/>
          </p:cNvSpPr>
          <p:nvPr>
            <p:ph type="title"/>
          </p:nvPr>
        </p:nvSpPr>
        <p:spPr/>
        <p:txBody>
          <a:bodyPr>
            <a:normAutofit/>
          </a:bodyPr>
          <a:lstStyle/>
          <a:p>
            <a:r>
              <a:rPr lang="fr-FR" sz="5400" dirty="0"/>
              <a:t>Jury</a:t>
            </a:r>
          </a:p>
        </p:txBody>
      </p:sp>
      <p:sp>
        <p:nvSpPr>
          <p:cNvPr id="3" name="Espace réservé du contenu 2">
            <a:extLst>
              <a:ext uri="{FF2B5EF4-FFF2-40B4-BE49-F238E27FC236}">
                <a16:creationId xmlns:a16="http://schemas.microsoft.com/office/drawing/2014/main" id="{96981FFB-7CA9-1A42-BE13-339ED3F12E1F}"/>
              </a:ext>
            </a:extLst>
          </p:cNvPr>
          <p:cNvSpPr>
            <a:spLocks noGrp="1"/>
          </p:cNvSpPr>
          <p:nvPr>
            <p:ph idx="1"/>
          </p:nvPr>
        </p:nvSpPr>
        <p:spPr/>
        <p:txBody>
          <a:bodyPr/>
          <a:lstStyle/>
          <a:p>
            <a:r>
              <a:rPr lang="fr-FR" dirty="0"/>
              <a:t>Président </a:t>
            </a:r>
          </a:p>
          <a:p>
            <a:pPr lvl="1"/>
            <a:r>
              <a:rPr lang="fr-FR" dirty="0"/>
              <a:t>Thierry FABRE</a:t>
            </a:r>
          </a:p>
          <a:p>
            <a:r>
              <a:rPr lang="fr-FR" dirty="0"/>
              <a:t>Membres </a:t>
            </a:r>
          </a:p>
          <a:p>
            <a:pPr lvl="1"/>
            <a:r>
              <a:rPr lang="fr-FR" dirty="0"/>
              <a:t>Yan-Philippe CHARLES</a:t>
            </a:r>
          </a:p>
          <a:p>
            <a:pPr lvl="1"/>
            <a:r>
              <a:rPr lang="fr-FR" dirty="0"/>
              <a:t>Franck MABESOONE</a:t>
            </a:r>
          </a:p>
          <a:p>
            <a:pPr lvl="1"/>
            <a:r>
              <a:rPr lang="fr-FR" dirty="0"/>
              <a:t>Emmanuel MASMEJAN</a:t>
            </a:r>
          </a:p>
          <a:p>
            <a:pPr lvl="1"/>
            <a:r>
              <a:rPr lang="fr-FR" dirty="0"/>
              <a:t>Stéphanie PANNIER</a:t>
            </a:r>
          </a:p>
          <a:p>
            <a:pPr lvl="1"/>
            <a:r>
              <a:rPr lang="fr-FR" dirty="0"/>
              <a:t>Elise SERVIEN</a:t>
            </a:r>
          </a:p>
        </p:txBody>
      </p:sp>
    </p:spTree>
    <p:extLst>
      <p:ext uri="{BB962C8B-B14F-4D97-AF65-F5344CB8AC3E}">
        <p14:creationId xmlns:p14="http://schemas.microsoft.com/office/powerpoint/2010/main" val="21749088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AC3E39-B112-7247-8CCD-6508F879A809}"/>
              </a:ext>
            </a:extLst>
          </p:cNvPr>
          <p:cNvSpPr>
            <a:spLocks noGrp="1"/>
          </p:cNvSpPr>
          <p:nvPr>
            <p:ph type="title"/>
          </p:nvPr>
        </p:nvSpPr>
        <p:spPr/>
        <p:txBody>
          <a:bodyPr/>
          <a:lstStyle/>
          <a:p>
            <a:r>
              <a:rPr lang="fr-FR" dirty="0"/>
              <a:t>Analyse des dossiers </a:t>
            </a:r>
          </a:p>
        </p:txBody>
      </p:sp>
      <p:sp>
        <p:nvSpPr>
          <p:cNvPr id="3" name="Espace réservé du contenu 2">
            <a:extLst>
              <a:ext uri="{FF2B5EF4-FFF2-40B4-BE49-F238E27FC236}">
                <a16:creationId xmlns:a16="http://schemas.microsoft.com/office/drawing/2014/main" id="{63572A97-78E5-7D42-A098-7F3C726E1E08}"/>
              </a:ext>
            </a:extLst>
          </p:cNvPr>
          <p:cNvSpPr>
            <a:spLocks noGrp="1"/>
          </p:cNvSpPr>
          <p:nvPr>
            <p:ph idx="1"/>
          </p:nvPr>
        </p:nvSpPr>
        <p:spPr>
          <a:xfrm>
            <a:off x="2135560" y="2492896"/>
            <a:ext cx="9014792" cy="2376260"/>
          </a:xfrm>
        </p:spPr>
        <p:txBody>
          <a:bodyPr/>
          <a:lstStyle/>
          <a:p>
            <a:r>
              <a:rPr lang="fr-FR" dirty="0"/>
              <a:t>75 inscrits (11 candidates)</a:t>
            </a:r>
          </a:p>
          <a:p>
            <a:pPr lvl="1"/>
            <a:r>
              <a:rPr lang="fr-FR" dirty="0"/>
              <a:t>59 reçus sur dossier (10 candidates)</a:t>
            </a:r>
          </a:p>
          <a:p>
            <a:pPr lvl="2"/>
            <a:r>
              <a:rPr lang="fr-FR" dirty="0"/>
              <a:t>Notes  moyenne: 25/40 (20 /40)</a:t>
            </a:r>
          </a:p>
          <a:p>
            <a:pPr lvl="2"/>
            <a:r>
              <a:rPr lang="fr-FR" dirty="0"/>
              <a:t>Dont 1 candidat et 1 candidate concourant pour une médaille</a:t>
            </a:r>
          </a:p>
          <a:p>
            <a:pPr lvl="2"/>
            <a:endParaRPr lang="fr-FR" dirty="0"/>
          </a:p>
          <a:p>
            <a:endParaRPr lang="fr-FR" dirty="0"/>
          </a:p>
        </p:txBody>
      </p:sp>
    </p:spTree>
    <p:extLst>
      <p:ext uri="{BB962C8B-B14F-4D97-AF65-F5344CB8AC3E}">
        <p14:creationId xmlns:p14="http://schemas.microsoft.com/office/powerpoint/2010/main" val="24179547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A65B52-2773-F043-B151-8FA03CBBD501}"/>
              </a:ext>
            </a:extLst>
          </p:cNvPr>
          <p:cNvSpPr>
            <a:spLocks noGrp="1"/>
          </p:cNvSpPr>
          <p:nvPr>
            <p:ph type="title"/>
          </p:nvPr>
        </p:nvSpPr>
        <p:spPr/>
        <p:txBody>
          <a:bodyPr/>
          <a:lstStyle/>
          <a:p>
            <a:r>
              <a:rPr lang="fr-FR" dirty="0"/>
              <a:t>Examen oral </a:t>
            </a:r>
          </a:p>
        </p:txBody>
      </p:sp>
      <p:sp>
        <p:nvSpPr>
          <p:cNvPr id="3" name="Espace réservé du contenu 2">
            <a:extLst>
              <a:ext uri="{FF2B5EF4-FFF2-40B4-BE49-F238E27FC236}">
                <a16:creationId xmlns:a16="http://schemas.microsoft.com/office/drawing/2014/main" id="{414DD603-7A76-2D43-80AB-5A96B2155160}"/>
              </a:ext>
            </a:extLst>
          </p:cNvPr>
          <p:cNvSpPr>
            <a:spLocks noGrp="1"/>
          </p:cNvSpPr>
          <p:nvPr>
            <p:ph idx="1"/>
          </p:nvPr>
        </p:nvSpPr>
        <p:spPr>
          <a:xfrm>
            <a:off x="609600" y="1556796"/>
            <a:ext cx="10972800" cy="4824532"/>
          </a:xfrm>
        </p:spPr>
        <p:txBody>
          <a:bodyPr>
            <a:normAutofit/>
          </a:bodyPr>
          <a:lstStyle/>
          <a:p>
            <a:r>
              <a:rPr lang="fr-FR" dirty="0"/>
              <a:t>Mardi 12 octobre 2021 (Locaux de la SOFCOT)</a:t>
            </a:r>
          </a:p>
          <a:p>
            <a:endParaRPr lang="fr-FR" dirty="0"/>
          </a:p>
          <a:p>
            <a:r>
              <a:rPr lang="fr-FR" dirty="0"/>
              <a:t>18 candidats </a:t>
            </a:r>
          </a:p>
          <a:p>
            <a:pPr lvl="1"/>
            <a:r>
              <a:rPr lang="fr-FR" dirty="0"/>
              <a:t>Dont 2 concourant pour une médaille</a:t>
            </a:r>
          </a:p>
          <a:p>
            <a:endParaRPr lang="fr-FR" dirty="0"/>
          </a:p>
          <a:p>
            <a:r>
              <a:rPr lang="fr-FR" dirty="0"/>
              <a:t>5 reçus après examen oral (1 candidate)</a:t>
            </a:r>
          </a:p>
          <a:p>
            <a:pPr lvl="1"/>
            <a:r>
              <a:rPr lang="fr-FR" dirty="0"/>
              <a:t>Notes moyenne 60/100 (55-70)</a:t>
            </a:r>
          </a:p>
          <a:p>
            <a:pPr lvl="1"/>
            <a:r>
              <a:rPr lang="fr-FR" dirty="0"/>
              <a:t> 9 absents ou non disponibles pour l’examen oral</a:t>
            </a:r>
          </a:p>
          <a:p>
            <a:endParaRPr lang="fr-FR" dirty="0"/>
          </a:p>
          <a:p>
            <a:endParaRPr lang="fr-FR" dirty="0"/>
          </a:p>
        </p:txBody>
      </p:sp>
    </p:spTree>
    <p:extLst>
      <p:ext uri="{BB962C8B-B14F-4D97-AF65-F5344CB8AC3E}">
        <p14:creationId xmlns:p14="http://schemas.microsoft.com/office/powerpoint/2010/main" val="1930419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BB054A-14F2-114C-801E-AC9A5F32BED1}"/>
              </a:ext>
            </a:extLst>
          </p:cNvPr>
          <p:cNvSpPr>
            <a:spLocks noGrp="1"/>
          </p:cNvSpPr>
          <p:nvPr>
            <p:ph type="title"/>
          </p:nvPr>
        </p:nvSpPr>
        <p:spPr/>
        <p:txBody>
          <a:bodyPr/>
          <a:lstStyle/>
          <a:p>
            <a:r>
              <a:rPr lang="fr-FR" dirty="0"/>
              <a:t>Résultats </a:t>
            </a:r>
          </a:p>
        </p:txBody>
      </p:sp>
      <p:sp>
        <p:nvSpPr>
          <p:cNvPr id="3" name="Espace réservé du contenu 2">
            <a:extLst>
              <a:ext uri="{FF2B5EF4-FFF2-40B4-BE49-F238E27FC236}">
                <a16:creationId xmlns:a16="http://schemas.microsoft.com/office/drawing/2014/main" id="{20CC99B4-2C9E-D94B-B8E8-7F44271A6652}"/>
              </a:ext>
            </a:extLst>
          </p:cNvPr>
          <p:cNvSpPr>
            <a:spLocks noGrp="1"/>
          </p:cNvSpPr>
          <p:nvPr>
            <p:ph idx="1"/>
          </p:nvPr>
        </p:nvSpPr>
        <p:spPr/>
        <p:txBody>
          <a:bodyPr/>
          <a:lstStyle/>
          <a:p>
            <a:r>
              <a:rPr lang="fr-FR" dirty="0"/>
              <a:t>75 candidats </a:t>
            </a:r>
          </a:p>
          <a:p>
            <a:endParaRPr lang="fr-FR" dirty="0"/>
          </a:p>
          <a:p>
            <a:r>
              <a:rPr lang="fr-FR" b="1" dirty="0"/>
              <a:t>64 nouveaux membres titulaires du CFCOT</a:t>
            </a:r>
            <a:r>
              <a:rPr lang="fr-FR" dirty="0"/>
              <a:t> </a:t>
            </a:r>
            <a:br>
              <a:rPr lang="fr-FR" dirty="0"/>
            </a:br>
            <a:endParaRPr lang="fr-FR" dirty="0"/>
          </a:p>
          <a:p>
            <a:r>
              <a:rPr lang="fr-FR" dirty="0"/>
              <a:t>Deux médaillés </a:t>
            </a:r>
          </a:p>
          <a:p>
            <a:pPr lvl="1"/>
            <a:r>
              <a:rPr lang="fr-FR" b="1" dirty="0"/>
              <a:t>PROST Solène:  Or</a:t>
            </a:r>
          </a:p>
          <a:p>
            <a:pPr lvl="1"/>
            <a:r>
              <a:rPr lang="fr-FR" b="1" dirty="0"/>
              <a:t>CASABLANCA Laurent: Argent</a:t>
            </a:r>
          </a:p>
          <a:p>
            <a:endParaRPr lang="fr-FR" dirty="0"/>
          </a:p>
        </p:txBody>
      </p:sp>
    </p:spTree>
    <p:extLst>
      <p:ext uri="{BB962C8B-B14F-4D97-AF65-F5344CB8AC3E}">
        <p14:creationId xmlns:p14="http://schemas.microsoft.com/office/powerpoint/2010/main" val="17394231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03713" y="2492896"/>
            <a:ext cx="5609437" cy="1143000"/>
          </a:xfrm>
          <a:solidFill>
            <a:srgbClr val="B9CDE5"/>
          </a:solidFill>
          <a:ln>
            <a:solidFill>
              <a:srgbClr val="4F81BD"/>
            </a:solidFill>
          </a:ln>
        </p:spPr>
        <p:txBody>
          <a:bodyPr>
            <a:normAutofit/>
          </a:bodyPr>
          <a:lstStyle/>
          <a:p>
            <a:r>
              <a:rPr lang="fr-FR"/>
              <a:t>Remises des diplômes</a:t>
            </a:r>
          </a:p>
        </p:txBody>
      </p:sp>
    </p:spTree>
    <p:extLst>
      <p:ext uri="{BB962C8B-B14F-4D97-AF65-F5344CB8AC3E}">
        <p14:creationId xmlns:p14="http://schemas.microsoft.com/office/powerpoint/2010/main" val="213566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DC661A-6BE1-1F4E-A516-51A53F303A92}"/>
              </a:ext>
            </a:extLst>
          </p:cNvPr>
          <p:cNvSpPr>
            <a:spLocks noGrp="1"/>
          </p:cNvSpPr>
          <p:nvPr>
            <p:ph type="title"/>
          </p:nvPr>
        </p:nvSpPr>
        <p:spPr/>
        <p:txBody>
          <a:bodyPr/>
          <a:lstStyle/>
          <a:p>
            <a:r>
              <a:rPr lang="fr-FR" dirty="0"/>
              <a:t>Bureau</a:t>
            </a:r>
          </a:p>
        </p:txBody>
      </p:sp>
      <p:sp>
        <p:nvSpPr>
          <p:cNvPr id="3" name="Espace réservé du contenu 2">
            <a:extLst>
              <a:ext uri="{FF2B5EF4-FFF2-40B4-BE49-F238E27FC236}">
                <a16:creationId xmlns:a16="http://schemas.microsoft.com/office/drawing/2014/main" id="{A979498A-26A6-E24C-A691-FFEBF86FDA70}"/>
              </a:ext>
            </a:extLst>
          </p:cNvPr>
          <p:cNvSpPr>
            <a:spLocks noGrp="1"/>
          </p:cNvSpPr>
          <p:nvPr>
            <p:ph idx="1"/>
          </p:nvPr>
        </p:nvSpPr>
        <p:spPr>
          <a:xfrm>
            <a:off x="479376" y="1556792"/>
            <a:ext cx="11233248" cy="4569371"/>
          </a:xfrm>
        </p:spPr>
        <p:txBody>
          <a:bodyPr>
            <a:normAutofit lnSpcReduction="10000"/>
          </a:bodyPr>
          <a:lstStyle/>
          <a:p>
            <a:r>
              <a:rPr lang="fr-FR" dirty="0"/>
              <a:t>Proposition d’inclure un représentant  des sociétés partenaires </a:t>
            </a:r>
          </a:p>
          <a:p>
            <a:pPr lvl="1"/>
            <a:r>
              <a:rPr lang="fr-FR" dirty="0"/>
              <a:t>SOFEC</a:t>
            </a:r>
          </a:p>
          <a:p>
            <a:pPr lvl="1"/>
            <a:r>
              <a:rPr lang="fr-FR" dirty="0"/>
              <a:t>SFCM (ou Collège?)</a:t>
            </a:r>
          </a:p>
          <a:p>
            <a:pPr lvl="1"/>
            <a:r>
              <a:rPr lang="fr-FR" dirty="0"/>
              <a:t>SFCR</a:t>
            </a:r>
          </a:p>
          <a:p>
            <a:pPr lvl="1"/>
            <a:r>
              <a:rPr lang="fr-FR" dirty="0"/>
              <a:t>SFHG</a:t>
            </a:r>
          </a:p>
          <a:p>
            <a:pPr lvl="1"/>
            <a:r>
              <a:rPr lang="fr-FR" dirty="0"/>
              <a:t>SFA</a:t>
            </a:r>
          </a:p>
          <a:p>
            <a:pPr lvl="1"/>
            <a:r>
              <a:rPr lang="fr-FR" dirty="0"/>
              <a:t>AFCP</a:t>
            </a:r>
          </a:p>
          <a:p>
            <a:pPr lvl="1"/>
            <a:r>
              <a:rPr lang="fr-FR" dirty="0"/>
              <a:t>GETRAUM</a:t>
            </a:r>
          </a:p>
          <a:p>
            <a:pPr lvl="1"/>
            <a:r>
              <a:rPr lang="fr-FR" dirty="0"/>
              <a:t>SOFOP (ou Collège?)</a:t>
            </a:r>
          </a:p>
          <a:p>
            <a:endParaRPr lang="fr-FR" dirty="0"/>
          </a:p>
          <a:p>
            <a:endParaRPr lang="fr-FR" dirty="0"/>
          </a:p>
          <a:p>
            <a:endParaRPr lang="fr-FR" dirty="0"/>
          </a:p>
        </p:txBody>
      </p:sp>
    </p:spTree>
    <p:extLst>
      <p:ext uri="{BB962C8B-B14F-4D97-AF65-F5344CB8AC3E}">
        <p14:creationId xmlns:p14="http://schemas.microsoft.com/office/powerpoint/2010/main" val="25982530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03713" y="2492896"/>
            <a:ext cx="5609437" cy="1143000"/>
          </a:xfrm>
          <a:solidFill>
            <a:srgbClr val="B9CDE5"/>
          </a:solidFill>
          <a:ln>
            <a:solidFill>
              <a:srgbClr val="4F81BD"/>
            </a:solidFill>
          </a:ln>
        </p:spPr>
        <p:txBody>
          <a:bodyPr>
            <a:normAutofit/>
          </a:bodyPr>
          <a:lstStyle/>
          <a:p>
            <a:r>
              <a:rPr lang="fr-FR"/>
              <a:t>Questions diverses</a:t>
            </a:r>
          </a:p>
        </p:txBody>
      </p:sp>
    </p:spTree>
    <p:extLst>
      <p:ext uri="{BB962C8B-B14F-4D97-AF65-F5344CB8AC3E}">
        <p14:creationId xmlns:p14="http://schemas.microsoft.com/office/powerpoint/2010/main" val="34649432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e 1 - &amp;quot;Titre de la présentation&amp;quot;&quot;/&gt;&lt;property id=&quot;20307&quot; value=&quot;256&quot;/&gt;&lt;/object&gt;&lt;object type=&quot;3&quot; unique_id=&quot;10005&quot;&gt;&lt;property id=&quot;20148&quot; value=&quot;5&quot;/&gt;&lt;property id=&quot;20300&quot; value=&quot;Diapositive 2&quot;/&gt;&lt;property id=&quot;20307&quot; value=&quot;257&quot;/&gt;&lt;/object&gt;&lt;object type=&quot;3&quot; unique_id=&quot;10355&quot;&gt;&lt;property id=&quot;20148&quot; value=&quot;5&quot;/&gt;&lt;property id=&quot;20300&quot; value=&quot;Diapositive 3 - &amp;quot;Mentions légales&amp;quot;&quot;/&gt;&lt;property id=&quot;20307&quot; value=&quot;258&quot;/&gt;&lt;/object&gt;&lt;/object&gt;&lt;/object&gt;&lt;/database&gt;"/>
  <p:tag name="SECTOMILLISECCONVERTED"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2650</TotalTime>
  <Words>3625</Words>
  <Application>Microsoft Macintosh PowerPoint</Application>
  <PresentationFormat>Grand écran</PresentationFormat>
  <Paragraphs>783</Paragraphs>
  <Slides>90</Slides>
  <Notes>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90</vt:i4>
      </vt:variant>
    </vt:vector>
  </HeadingPairs>
  <TitlesOfParts>
    <vt:vector size="97" baseType="lpstr">
      <vt:lpstr>Apple Chancery</vt:lpstr>
      <vt:lpstr>Arial</vt:lpstr>
      <vt:lpstr>Calibri</vt:lpstr>
      <vt:lpstr>Helvetica Neue</vt:lpstr>
      <vt:lpstr>OpenSans</vt:lpstr>
      <vt:lpstr>Wingdings</vt:lpstr>
      <vt:lpstr>Thème Office</vt:lpstr>
      <vt:lpstr>AG du CFCOT  9 novembre 2021</vt:lpstr>
      <vt:lpstr>Ordre du jour</vt:lpstr>
      <vt:lpstr>Ordre du jour</vt:lpstr>
      <vt:lpstr>Présentation PowerPoint</vt:lpstr>
      <vt:lpstr>Présentation PowerPoint</vt:lpstr>
      <vt:lpstr>Présentation PowerPoint</vt:lpstr>
      <vt:lpstr>Bureaux et séminaires</vt:lpstr>
      <vt:lpstr>Bureau</vt:lpstr>
      <vt:lpstr>Bureau</vt:lpstr>
      <vt:lpstr>Séminaires</vt:lpstr>
      <vt:lpstr>Réforme du 3ème cycle</vt:lpstr>
      <vt:lpstr>Présentation PowerPoint</vt:lpstr>
      <vt:lpstr>Contrat de formation</vt:lpstr>
      <vt:lpstr>connaissances</vt:lpstr>
      <vt:lpstr>compétences</vt:lpstr>
      <vt:lpstr>Fin de phase socle</vt:lpstr>
      <vt:lpstr>Phase d’approfondissement</vt:lpstr>
      <vt:lpstr>Phase d’approfondissement</vt:lpstr>
      <vt:lpstr>P3 : Dr Junior</vt:lpstr>
      <vt:lpstr>Présentation PowerPoint</vt:lpstr>
      <vt:lpstr>Présentation PowerPoint</vt:lpstr>
      <vt:lpstr>Présentation PowerPoint</vt:lpstr>
      <vt:lpstr>Présentation PowerPoint</vt:lpstr>
      <vt:lpstr>Présentation PowerPoint</vt:lpstr>
      <vt:lpstr>Stage effectué en ambulatoire / secteur libéral</vt:lpstr>
      <vt:lpstr>Présentation PowerPoint</vt:lpstr>
      <vt:lpstr>Réforme du 2ème cycle</vt:lpstr>
      <vt:lpstr>Ce qui disparait : ECN Apprentissage des connaissances théoriques Conditionnait les choix des postes des futurs internes</vt:lpstr>
      <vt:lpstr>R2C</vt:lpstr>
      <vt:lpstr>I - Connaissances (60%)</vt:lpstr>
      <vt:lpstr>II - Compétences (30%)</vt:lpstr>
      <vt:lpstr>Situations de Départ (356)</vt:lpstr>
      <vt:lpstr>Compétences : ECOS</vt:lpstr>
      <vt:lpstr>Approche par compétences</vt:lpstr>
      <vt:lpstr>Présentation PowerPoint</vt:lpstr>
      <vt:lpstr>III - PARCOURS (10%)</vt:lpstr>
      <vt:lpstr>Présentation PowerPoint</vt:lpstr>
      <vt:lpstr>Algorithmes d’appariement Cahier des charges du matching rédigé</vt:lpstr>
      <vt:lpstr>CFCOT</vt:lpstr>
      <vt:lpstr>Situations de départ / CFCOT</vt:lpstr>
      <vt:lpstr>SDD / AA</vt:lpstr>
      <vt:lpstr>R2C</vt:lpstr>
      <vt:lpstr>nouvelles modalités docimologiques  et évaluation des connaissances contextualisées</vt:lpstr>
      <vt:lpstr>OBJECTIFS</vt:lpstr>
      <vt:lpstr>NOUVELLE DOCIMOLOGIE R2C</vt:lpstr>
      <vt:lpstr>TCS : tests de concordance de script</vt:lpstr>
      <vt:lpstr>Exemple de TCS</vt:lpstr>
      <vt:lpstr>EXEMPLE DE TCS</vt:lpstr>
      <vt:lpstr>Autres briques élémentaires</vt:lpstr>
      <vt:lpstr>PLATEFORME THEIA : https://univ.theia.fr</vt:lpstr>
      <vt:lpstr>PLATEFORME THEIA : https://univ.theia.fr</vt:lpstr>
      <vt:lpstr>ECOS : examens cliniques objectifs et structurés</vt:lpstr>
      <vt:lpstr>PROBLEMATIQUES DOCIMOLOGIE R2C</vt:lpstr>
      <vt:lpstr>INTERET D’UN GROUPE NATIONAL DOCIMOLOGIE R2C</vt:lpstr>
      <vt:lpstr>Examen du DES</vt:lpstr>
      <vt:lpstr>Examen du DESC et DES</vt:lpstr>
      <vt:lpstr>Bilan 2021 / Projet 2022</vt:lpstr>
      <vt:lpstr>Bilan 2021 / Projet 2022</vt:lpstr>
      <vt:lpstr>Examen DES / DESC 2022</vt:lpstr>
      <vt:lpstr>Examen DES / DESC 2022</vt:lpstr>
      <vt:lpstr>Examen DES / DESC 2022</vt:lpstr>
      <vt:lpstr>Cours AO 2021</vt:lpstr>
      <vt:lpstr>Introduction </vt:lpstr>
      <vt:lpstr>2021   Cours hybride  e-learning préalable  + 2 jours en presentiel (LYON)</vt:lpstr>
      <vt:lpstr>Présentation PowerPoint</vt:lpstr>
      <vt:lpstr>Parcours biomécanique</vt:lpstr>
      <vt:lpstr>8 ateliers de simulation </vt:lpstr>
      <vt:lpstr>Discussion de dossiers </vt:lpstr>
      <vt:lpstr>Cours n°1 </vt:lpstr>
      <vt:lpstr>Cours n°2</vt:lpstr>
      <vt:lpstr>Bilan du cours </vt:lpstr>
      <vt:lpstr>Présentation PowerPoint</vt:lpstr>
      <vt:lpstr>Présentation PowerPoint</vt:lpstr>
      <vt:lpstr>Présentation PowerPoint</vt:lpstr>
      <vt:lpstr>Bilan comptable du 30/09/ 2020 au 30 septembre 2021</vt:lpstr>
      <vt:lpstr>Présentation PowerPoint</vt:lpstr>
      <vt:lpstr>Présentation PowerPoint</vt:lpstr>
      <vt:lpstr>Présentation PowerPoint</vt:lpstr>
      <vt:lpstr>Présentation PowerPoint</vt:lpstr>
      <vt:lpstr>Présentation PowerPoint</vt:lpstr>
      <vt:lpstr>157</vt:lpstr>
      <vt:lpstr>Q1: Aprouvez-vous l'exercice financier 2020-2021</vt:lpstr>
      <vt:lpstr>Q1: Aprouvez-vous l'exercice financier 2020-2021</vt:lpstr>
      <vt:lpstr>Examen du Collège</vt:lpstr>
      <vt:lpstr>Jury</vt:lpstr>
      <vt:lpstr>Analyse des dossiers </vt:lpstr>
      <vt:lpstr>Examen oral </vt:lpstr>
      <vt:lpstr>Résultats </vt:lpstr>
      <vt:lpstr>Remises des diplômes</vt:lpstr>
      <vt:lpstr>Questions diverses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Isabelle</dc:creator>
  <cp:lastModifiedBy>Microsoft Office User</cp:lastModifiedBy>
  <cp:revision>510</cp:revision>
  <cp:lastPrinted>2018-11-07T20:33:20Z</cp:lastPrinted>
  <dcterms:created xsi:type="dcterms:W3CDTF">2013-12-06T08:34:41Z</dcterms:created>
  <dcterms:modified xsi:type="dcterms:W3CDTF">2021-11-09T09:01:20Z</dcterms:modified>
</cp:coreProperties>
</file>